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60" r:id="rId6"/>
    <p:sldId id="263"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1" r:id="rId32"/>
    <p:sldId id="286" r:id="rId33"/>
    <p:sldId id="287" r:id="rId34"/>
    <p:sldId id="293"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98A"/>
    <a:srgbClr val="6ABF4B"/>
    <a:srgbClr val="0E3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B487D-698D-43E6-E288-468B85E4523E}" v="14" dt="2023-09-19T19:47:03.697"/>
    <p1510:client id="{39D1888B-59F5-3A10-6E63-86E809440203}" v="112" dt="2023-09-19T19:31:07.737"/>
    <p1510:client id="{96C191BC-761A-45AA-B948-937536343B64}" v="121" dt="2023-09-19T19:19:07.458"/>
    <p1510:client id="{E081CCDC-ED32-2A2A-BCBA-9F98A93DEB63}" v="268" dt="2023-09-19T18:03:49.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Durham" userId="S::ldurham@swpublichealth.ca::6c716f6c-1dce-4f36-8753-d816fc2b9ed8" providerId="AD" clId="Web-{E081CCDC-ED32-2A2A-BCBA-9F98A93DEB63}"/>
    <pc:docChg chg="addSld delSld modSld">
      <pc:chgData name="Laura Durham" userId="S::ldurham@swpublichealth.ca::6c716f6c-1dce-4f36-8753-d816fc2b9ed8" providerId="AD" clId="Web-{E081CCDC-ED32-2A2A-BCBA-9F98A93DEB63}" dt="2023-09-19T18:03:49.952" v="198" actId="20577"/>
      <pc:docMkLst>
        <pc:docMk/>
      </pc:docMkLst>
      <pc:sldChg chg="modSp">
        <pc:chgData name="Laura Durham" userId="S::ldurham@swpublichealth.ca::6c716f6c-1dce-4f36-8753-d816fc2b9ed8" providerId="AD" clId="Web-{E081CCDC-ED32-2A2A-BCBA-9F98A93DEB63}" dt="2023-09-19T17:51:00.116" v="87" actId="20577"/>
        <pc:sldMkLst>
          <pc:docMk/>
          <pc:sldMk cId="3061237418" sldId="274"/>
        </pc:sldMkLst>
        <pc:spChg chg="mod">
          <ac:chgData name="Laura Durham" userId="S::ldurham@swpublichealth.ca::6c716f6c-1dce-4f36-8753-d816fc2b9ed8" providerId="AD" clId="Web-{E081CCDC-ED32-2A2A-BCBA-9F98A93DEB63}" dt="2023-09-19T17:51:00.116" v="87" actId="20577"/>
          <ac:spMkLst>
            <pc:docMk/>
            <pc:sldMk cId="3061237418" sldId="274"/>
            <ac:spMk id="2" creationId="{741103BA-A985-E7EA-DF26-308B57596289}"/>
          </ac:spMkLst>
        </pc:spChg>
      </pc:sldChg>
      <pc:sldChg chg="modSp">
        <pc:chgData name="Laura Durham" userId="S::ldurham@swpublichealth.ca::6c716f6c-1dce-4f36-8753-d816fc2b9ed8" providerId="AD" clId="Web-{E081CCDC-ED32-2A2A-BCBA-9F98A93DEB63}" dt="2023-09-19T17:51:26.647" v="98" actId="20577"/>
        <pc:sldMkLst>
          <pc:docMk/>
          <pc:sldMk cId="3360729435" sldId="276"/>
        </pc:sldMkLst>
        <pc:spChg chg="mod">
          <ac:chgData name="Laura Durham" userId="S::ldurham@swpublichealth.ca::6c716f6c-1dce-4f36-8753-d816fc2b9ed8" providerId="AD" clId="Web-{E081CCDC-ED32-2A2A-BCBA-9F98A93DEB63}" dt="2023-09-19T17:51:26.647" v="98" actId="20577"/>
          <ac:spMkLst>
            <pc:docMk/>
            <pc:sldMk cId="3360729435" sldId="276"/>
            <ac:spMk id="2" creationId="{741103BA-A985-E7EA-DF26-308B57596289}"/>
          </ac:spMkLst>
        </pc:spChg>
      </pc:sldChg>
      <pc:sldChg chg="addSp delSp modSp">
        <pc:chgData name="Laura Durham" userId="S::ldurham@swpublichealth.ca::6c716f6c-1dce-4f36-8753-d816fc2b9ed8" providerId="AD" clId="Web-{E081CCDC-ED32-2A2A-BCBA-9F98A93DEB63}" dt="2023-09-19T17:54:12.208" v="113" actId="20577"/>
        <pc:sldMkLst>
          <pc:docMk/>
          <pc:sldMk cId="2242466054" sldId="278"/>
        </pc:sldMkLst>
        <pc:spChg chg="add del mod">
          <ac:chgData name="Laura Durham" userId="S::ldurham@swpublichealth.ca::6c716f6c-1dce-4f36-8753-d816fc2b9ed8" providerId="AD" clId="Web-{E081CCDC-ED32-2A2A-BCBA-9F98A93DEB63}" dt="2023-09-19T17:52:02.006" v="101"/>
          <ac:spMkLst>
            <pc:docMk/>
            <pc:sldMk cId="2242466054" sldId="278"/>
            <ac:spMk id="2" creationId="{2EFC15A6-E79A-D360-47C6-DD8480214C80}"/>
          </ac:spMkLst>
        </pc:spChg>
        <pc:spChg chg="add mod">
          <ac:chgData name="Laura Durham" userId="S::ldurham@swpublichealth.ca::6c716f6c-1dce-4f36-8753-d816fc2b9ed8" providerId="AD" clId="Web-{E081CCDC-ED32-2A2A-BCBA-9F98A93DEB63}" dt="2023-09-19T17:54:12.208" v="113" actId="20577"/>
          <ac:spMkLst>
            <pc:docMk/>
            <pc:sldMk cId="2242466054" sldId="278"/>
            <ac:spMk id="8" creationId="{BEFB819A-2A58-68E0-3A44-6649F3D2A68D}"/>
          </ac:spMkLst>
        </pc:spChg>
      </pc:sldChg>
      <pc:sldChg chg="modSp">
        <pc:chgData name="Laura Durham" userId="S::ldurham@swpublichealth.ca::6c716f6c-1dce-4f36-8753-d816fc2b9ed8" providerId="AD" clId="Web-{E081CCDC-ED32-2A2A-BCBA-9F98A93DEB63}" dt="2023-09-19T17:55:47.785" v="183" actId="20577"/>
        <pc:sldMkLst>
          <pc:docMk/>
          <pc:sldMk cId="1531129000" sldId="288"/>
        </pc:sldMkLst>
        <pc:spChg chg="mod">
          <ac:chgData name="Laura Durham" userId="S::ldurham@swpublichealth.ca::6c716f6c-1dce-4f36-8753-d816fc2b9ed8" providerId="AD" clId="Web-{E081CCDC-ED32-2A2A-BCBA-9F98A93DEB63}" dt="2023-09-19T17:55:28.597" v="175" actId="20577"/>
          <ac:spMkLst>
            <pc:docMk/>
            <pc:sldMk cId="1531129000" sldId="288"/>
            <ac:spMk id="4" creationId="{96429DC8-FEFF-3BF1-5678-AF72AFD15F2B}"/>
          </ac:spMkLst>
        </pc:spChg>
        <pc:spChg chg="mod">
          <ac:chgData name="Laura Durham" userId="S::ldurham@swpublichealth.ca::6c716f6c-1dce-4f36-8753-d816fc2b9ed8" providerId="AD" clId="Web-{E081CCDC-ED32-2A2A-BCBA-9F98A93DEB63}" dt="2023-09-19T17:55:47.785" v="183" actId="20577"/>
          <ac:spMkLst>
            <pc:docMk/>
            <pc:sldMk cId="1531129000" sldId="288"/>
            <ac:spMk id="6" creationId="{6A0C2D04-F7CA-3B80-72B2-C044D3C36983}"/>
          </ac:spMkLst>
        </pc:spChg>
      </pc:sldChg>
      <pc:sldChg chg="new del">
        <pc:chgData name="Laura Durham" userId="S::ldurham@swpublichealth.ca::6c716f6c-1dce-4f36-8753-d816fc2b9ed8" providerId="AD" clId="Web-{E081CCDC-ED32-2A2A-BCBA-9F98A93DEB63}" dt="2023-09-19T18:03:43.624" v="196"/>
        <pc:sldMkLst>
          <pc:docMk/>
          <pc:sldMk cId="3010980909" sldId="289"/>
        </pc:sldMkLst>
      </pc:sldChg>
      <pc:sldChg chg="add del">
        <pc:chgData name="Laura Durham" userId="S::ldurham@swpublichealth.ca::6c716f6c-1dce-4f36-8753-d816fc2b9ed8" providerId="AD" clId="Web-{E081CCDC-ED32-2A2A-BCBA-9F98A93DEB63}" dt="2023-09-19T18:03:44.311" v="197"/>
        <pc:sldMkLst>
          <pc:docMk/>
          <pc:sldMk cId="863289525" sldId="290"/>
        </pc:sldMkLst>
      </pc:sldChg>
      <pc:sldChg chg="modSp add">
        <pc:chgData name="Laura Durham" userId="S::ldurham@swpublichealth.ca::6c716f6c-1dce-4f36-8753-d816fc2b9ed8" providerId="AD" clId="Web-{E081CCDC-ED32-2A2A-BCBA-9F98A93DEB63}" dt="2023-09-19T18:03:49.952" v="198" actId="20577"/>
        <pc:sldMkLst>
          <pc:docMk/>
          <pc:sldMk cId="2826932909" sldId="291"/>
        </pc:sldMkLst>
        <pc:spChg chg="mod">
          <ac:chgData name="Laura Durham" userId="S::ldurham@swpublichealth.ca::6c716f6c-1dce-4f36-8753-d816fc2b9ed8" providerId="AD" clId="Web-{E081CCDC-ED32-2A2A-BCBA-9F98A93DEB63}" dt="2023-09-19T18:03:49.952" v="198" actId="20577"/>
          <ac:spMkLst>
            <pc:docMk/>
            <pc:sldMk cId="2826932909" sldId="291"/>
            <ac:spMk id="4" creationId="{8C00212E-398A-72DB-04DB-F9CF7CD1CBF0}"/>
          </ac:spMkLst>
        </pc:spChg>
        <pc:spChg chg="mod">
          <ac:chgData name="Laura Durham" userId="S::ldurham@swpublichealth.ca::6c716f6c-1dce-4f36-8753-d816fc2b9ed8" providerId="AD" clId="Web-{E081CCDC-ED32-2A2A-BCBA-9F98A93DEB63}" dt="2023-09-19T18:03:39.640" v="195" actId="20577"/>
          <ac:spMkLst>
            <pc:docMk/>
            <pc:sldMk cId="2826932909" sldId="291"/>
            <ac:spMk id="9" creationId="{166444E0-6D0D-08BD-5984-C4652BD0D8BC}"/>
          </ac:spMkLst>
        </pc:spChg>
      </pc:sldChg>
    </pc:docChg>
  </pc:docChgLst>
  <pc:docChgLst>
    <pc:chgData name="Laura Durham" userId="S::ldurham@swpublichealth.ca::6c716f6c-1dce-4f36-8753-d816fc2b9ed8" providerId="AD" clId="Web-{39D1888B-59F5-3A10-6E63-86E809440203}"/>
    <pc:docChg chg="modSld">
      <pc:chgData name="Laura Durham" userId="S::ldurham@swpublichealth.ca::6c716f6c-1dce-4f36-8753-d816fc2b9ed8" providerId="AD" clId="Web-{39D1888B-59F5-3A10-6E63-86E809440203}" dt="2023-09-19T19:31:06.316" v="74" actId="20577"/>
      <pc:docMkLst>
        <pc:docMk/>
      </pc:docMkLst>
      <pc:sldChg chg="addSp delSp modSp">
        <pc:chgData name="Laura Durham" userId="S::ldurham@swpublichealth.ca::6c716f6c-1dce-4f36-8753-d816fc2b9ed8" providerId="AD" clId="Web-{39D1888B-59F5-3A10-6E63-86E809440203}" dt="2023-09-19T19:31:06.316" v="74" actId="20577"/>
        <pc:sldMkLst>
          <pc:docMk/>
          <pc:sldMk cId="610821763" sldId="264"/>
        </pc:sldMkLst>
        <pc:spChg chg="add del mod">
          <ac:chgData name="Laura Durham" userId="S::ldurham@swpublichealth.ca::6c716f6c-1dce-4f36-8753-d816fc2b9ed8" providerId="AD" clId="Web-{39D1888B-59F5-3A10-6E63-86E809440203}" dt="2023-09-19T19:30:22.284" v="64"/>
          <ac:spMkLst>
            <pc:docMk/>
            <pc:sldMk cId="610821763" sldId="264"/>
            <ac:spMk id="4" creationId="{9274951B-192E-29D3-F954-3E1D5CD0C4CD}"/>
          </ac:spMkLst>
        </pc:spChg>
        <pc:spChg chg="mod">
          <ac:chgData name="Laura Durham" userId="S::ldurham@swpublichealth.ca::6c716f6c-1dce-4f36-8753-d816fc2b9ed8" providerId="AD" clId="Web-{39D1888B-59F5-3A10-6E63-86E809440203}" dt="2023-09-19T19:31:06.316" v="74" actId="20577"/>
          <ac:spMkLst>
            <pc:docMk/>
            <pc:sldMk cId="610821763" sldId="264"/>
            <ac:spMk id="6" creationId="{78EF1FA7-0A1A-DCEA-5B46-E09FA2CB3F31}"/>
          </ac:spMkLst>
        </pc:spChg>
        <pc:picChg chg="del">
          <ac:chgData name="Laura Durham" userId="S::ldurham@swpublichealth.ca::6c716f6c-1dce-4f36-8753-d816fc2b9ed8" providerId="AD" clId="Web-{39D1888B-59F5-3A10-6E63-86E809440203}" dt="2023-09-19T19:29:52.613" v="63"/>
          <ac:picMkLst>
            <pc:docMk/>
            <pc:sldMk cId="610821763" sldId="264"/>
            <ac:picMk id="5" creationId="{F777B198-1B64-EE4B-72EC-8FE645CFB35E}"/>
          </ac:picMkLst>
        </pc:picChg>
        <pc:picChg chg="add mod ord">
          <ac:chgData name="Laura Durham" userId="S::ldurham@swpublichealth.ca::6c716f6c-1dce-4f36-8753-d816fc2b9ed8" providerId="AD" clId="Web-{39D1888B-59F5-3A10-6E63-86E809440203}" dt="2023-09-19T19:30:38.753" v="69" actId="1076"/>
          <ac:picMkLst>
            <pc:docMk/>
            <pc:sldMk cId="610821763" sldId="264"/>
            <ac:picMk id="7" creationId="{4C592C2D-0F7A-C876-F927-4F874C78D04E}"/>
          </ac:picMkLst>
        </pc:picChg>
      </pc:sldChg>
      <pc:sldChg chg="addSp delSp modSp">
        <pc:chgData name="Laura Durham" userId="S::ldurham@swpublichealth.ca::6c716f6c-1dce-4f36-8753-d816fc2b9ed8" providerId="AD" clId="Web-{39D1888B-59F5-3A10-6E63-86E809440203}" dt="2023-09-19T19:24:02.551" v="31" actId="1076"/>
        <pc:sldMkLst>
          <pc:docMk/>
          <pc:sldMk cId="2072519246" sldId="265"/>
        </pc:sldMkLst>
        <pc:spChg chg="mod">
          <ac:chgData name="Laura Durham" userId="S::ldurham@swpublichealth.ca::6c716f6c-1dce-4f36-8753-d816fc2b9ed8" providerId="AD" clId="Web-{39D1888B-59F5-3A10-6E63-86E809440203}" dt="2023-09-19T19:24:02.551" v="31" actId="1076"/>
          <ac:spMkLst>
            <pc:docMk/>
            <pc:sldMk cId="2072519246" sldId="265"/>
            <ac:spMk id="2" creationId="{2FC47FCB-9225-7EDE-553D-1976AF6C69E7}"/>
          </ac:spMkLst>
        </pc:spChg>
        <pc:spChg chg="del">
          <ac:chgData name="Laura Durham" userId="S::ldurham@swpublichealth.ca::6c716f6c-1dce-4f36-8753-d816fc2b9ed8" providerId="AD" clId="Web-{39D1888B-59F5-3A10-6E63-86E809440203}" dt="2023-09-19T19:23:29.129" v="21"/>
          <ac:spMkLst>
            <pc:docMk/>
            <pc:sldMk cId="2072519246" sldId="265"/>
            <ac:spMk id="8" creationId="{DA9B5CD0-9809-CAC1-CDE0-057FCFED5240}"/>
          </ac:spMkLst>
        </pc:spChg>
        <pc:picChg chg="add mod">
          <ac:chgData name="Laura Durham" userId="S::ldurham@swpublichealth.ca::6c716f6c-1dce-4f36-8753-d816fc2b9ed8" providerId="AD" clId="Web-{39D1888B-59F5-3A10-6E63-86E809440203}" dt="2023-09-19T19:23:44.441" v="26" actId="14100"/>
          <ac:picMkLst>
            <pc:docMk/>
            <pc:sldMk cId="2072519246" sldId="265"/>
            <ac:picMk id="3" creationId="{714657AD-D381-E202-7065-5ED99951532A}"/>
          </ac:picMkLst>
        </pc:picChg>
        <pc:picChg chg="add mod">
          <ac:chgData name="Laura Durham" userId="S::ldurham@swpublichealth.ca::6c716f6c-1dce-4f36-8753-d816fc2b9ed8" providerId="AD" clId="Web-{39D1888B-59F5-3A10-6E63-86E809440203}" dt="2023-09-19T19:23:58.879" v="30" actId="1076"/>
          <ac:picMkLst>
            <pc:docMk/>
            <pc:sldMk cId="2072519246" sldId="265"/>
            <ac:picMk id="4" creationId="{D8DA77C2-8F42-7F2E-7C09-6DE3A733B271}"/>
          </ac:picMkLst>
        </pc:picChg>
        <pc:picChg chg="del">
          <ac:chgData name="Laura Durham" userId="S::ldurham@swpublichealth.ca::6c716f6c-1dce-4f36-8753-d816fc2b9ed8" providerId="AD" clId="Web-{39D1888B-59F5-3A10-6E63-86E809440203}" dt="2023-09-19T19:23:29.973" v="22"/>
          <ac:picMkLst>
            <pc:docMk/>
            <pc:sldMk cId="2072519246" sldId="265"/>
            <ac:picMk id="7" creationId="{E7E95ECA-0606-DEFD-8C9C-7078F4B1FF2E}"/>
          </ac:picMkLst>
        </pc:picChg>
      </pc:sldChg>
      <pc:sldChg chg="modSp">
        <pc:chgData name="Laura Durham" userId="S::ldurham@swpublichealth.ca::6c716f6c-1dce-4f36-8753-d816fc2b9ed8" providerId="AD" clId="Web-{39D1888B-59F5-3A10-6E63-86E809440203}" dt="2023-09-19T19:21:38.192" v="6" actId="14100"/>
        <pc:sldMkLst>
          <pc:docMk/>
          <pc:sldMk cId="3061237418" sldId="274"/>
        </pc:sldMkLst>
        <pc:spChg chg="mod">
          <ac:chgData name="Laura Durham" userId="S::ldurham@swpublichealth.ca::6c716f6c-1dce-4f36-8753-d816fc2b9ed8" providerId="AD" clId="Web-{39D1888B-59F5-3A10-6E63-86E809440203}" dt="2023-09-19T19:21:38.192" v="6" actId="14100"/>
          <ac:spMkLst>
            <pc:docMk/>
            <pc:sldMk cId="3061237418" sldId="274"/>
            <ac:spMk id="2" creationId="{741103BA-A985-E7EA-DF26-308B57596289}"/>
          </ac:spMkLst>
        </pc:spChg>
      </pc:sldChg>
      <pc:sldChg chg="modSp">
        <pc:chgData name="Laura Durham" userId="S::ldurham@swpublichealth.ca::6c716f6c-1dce-4f36-8753-d816fc2b9ed8" providerId="AD" clId="Web-{39D1888B-59F5-3A10-6E63-86E809440203}" dt="2023-09-19T19:22:27.379" v="19" actId="1076"/>
        <pc:sldMkLst>
          <pc:docMk/>
          <pc:sldMk cId="3360729435" sldId="276"/>
        </pc:sldMkLst>
        <pc:spChg chg="mod">
          <ac:chgData name="Laura Durham" userId="S::ldurham@swpublichealth.ca::6c716f6c-1dce-4f36-8753-d816fc2b9ed8" providerId="AD" clId="Web-{39D1888B-59F5-3A10-6E63-86E809440203}" dt="2023-09-19T19:22:27.379" v="19" actId="1076"/>
          <ac:spMkLst>
            <pc:docMk/>
            <pc:sldMk cId="3360729435" sldId="276"/>
            <ac:spMk id="2" creationId="{741103BA-A985-E7EA-DF26-308B57596289}"/>
          </ac:spMkLst>
        </pc:spChg>
      </pc:sldChg>
      <pc:sldChg chg="modSp">
        <pc:chgData name="Laura Durham" userId="S::ldurham@swpublichealth.ca::6c716f6c-1dce-4f36-8753-d816fc2b9ed8" providerId="AD" clId="Web-{39D1888B-59F5-3A10-6E63-86E809440203}" dt="2023-09-19T19:23:16.629" v="20" actId="1076"/>
        <pc:sldMkLst>
          <pc:docMk/>
          <pc:sldMk cId="2242466054" sldId="278"/>
        </pc:sldMkLst>
        <pc:spChg chg="mod">
          <ac:chgData name="Laura Durham" userId="S::ldurham@swpublichealth.ca::6c716f6c-1dce-4f36-8753-d816fc2b9ed8" providerId="AD" clId="Web-{39D1888B-59F5-3A10-6E63-86E809440203}" dt="2023-09-19T19:23:16.629" v="20" actId="1076"/>
          <ac:spMkLst>
            <pc:docMk/>
            <pc:sldMk cId="2242466054" sldId="278"/>
            <ac:spMk id="8" creationId="{BEFB819A-2A58-68E0-3A44-6649F3D2A68D}"/>
          </ac:spMkLst>
        </pc:spChg>
      </pc:sldChg>
      <pc:sldChg chg="modSp">
        <pc:chgData name="Laura Durham" userId="S::ldurham@swpublichealth.ca::6c716f6c-1dce-4f36-8753-d816fc2b9ed8" providerId="AD" clId="Web-{39D1888B-59F5-3A10-6E63-86E809440203}" dt="2023-09-19T19:29:10.003" v="61" actId="20577"/>
        <pc:sldMkLst>
          <pc:docMk/>
          <pc:sldMk cId="1531129000" sldId="288"/>
        </pc:sldMkLst>
        <pc:spChg chg="mod">
          <ac:chgData name="Laura Durham" userId="S::ldurham@swpublichealth.ca::6c716f6c-1dce-4f36-8753-d816fc2b9ed8" providerId="AD" clId="Web-{39D1888B-59F5-3A10-6E63-86E809440203}" dt="2023-09-19T19:28:11.613" v="58" actId="20577"/>
          <ac:spMkLst>
            <pc:docMk/>
            <pc:sldMk cId="1531129000" sldId="288"/>
            <ac:spMk id="4" creationId="{96429DC8-FEFF-3BF1-5678-AF72AFD15F2B}"/>
          </ac:spMkLst>
        </pc:spChg>
        <pc:spChg chg="mod">
          <ac:chgData name="Laura Durham" userId="S::ldurham@swpublichealth.ca::6c716f6c-1dce-4f36-8753-d816fc2b9ed8" providerId="AD" clId="Web-{39D1888B-59F5-3A10-6E63-86E809440203}" dt="2023-09-19T19:29:10.003" v="61" actId="20577"/>
          <ac:spMkLst>
            <pc:docMk/>
            <pc:sldMk cId="1531129000" sldId="288"/>
            <ac:spMk id="6" creationId="{6A0C2D04-F7CA-3B80-72B2-C044D3C36983}"/>
          </ac:spMkLst>
        </pc:spChg>
      </pc:sldChg>
      <pc:sldChg chg="modSp">
        <pc:chgData name="Laura Durham" userId="S::ldurham@swpublichealth.ca::6c716f6c-1dce-4f36-8753-d816fc2b9ed8" providerId="AD" clId="Web-{39D1888B-59F5-3A10-6E63-86E809440203}" dt="2023-09-19T19:27:02.363" v="53" actId="20577"/>
        <pc:sldMkLst>
          <pc:docMk/>
          <pc:sldMk cId="2826932909" sldId="291"/>
        </pc:sldMkLst>
        <pc:spChg chg="mod">
          <ac:chgData name="Laura Durham" userId="S::ldurham@swpublichealth.ca::6c716f6c-1dce-4f36-8753-d816fc2b9ed8" providerId="AD" clId="Web-{39D1888B-59F5-3A10-6E63-86E809440203}" dt="2023-09-19T19:27:02.363" v="53" actId="20577"/>
          <ac:spMkLst>
            <pc:docMk/>
            <pc:sldMk cId="2826932909" sldId="291"/>
            <ac:spMk id="3" creationId="{058E4958-5AB4-83AB-8A35-27DCC2032F90}"/>
          </ac:spMkLst>
        </pc:spChg>
      </pc:sldChg>
    </pc:docChg>
  </pc:docChgLst>
  <pc:docChgLst>
    <pc:chgData name="Laura Durham" userId="S::ldurham@swpublichealth.ca::6c716f6c-1dce-4f36-8753-d816fc2b9ed8" providerId="AD" clId="Web-{188B487D-698D-43E6-E288-468B85E4523E}"/>
    <pc:docChg chg="addSld delSld modSld">
      <pc:chgData name="Laura Durham" userId="S::ldurham@swpublichealth.ca::6c716f6c-1dce-4f36-8753-d816fc2b9ed8" providerId="AD" clId="Web-{188B487D-698D-43E6-E288-468B85E4523E}" dt="2023-09-19T19:47:03.697" v="13" actId="20577"/>
      <pc:docMkLst>
        <pc:docMk/>
      </pc:docMkLst>
      <pc:sldChg chg="new del">
        <pc:chgData name="Laura Durham" userId="S::ldurham@swpublichealth.ca::6c716f6c-1dce-4f36-8753-d816fc2b9ed8" providerId="AD" clId="Web-{188B487D-698D-43E6-E288-468B85E4523E}" dt="2023-09-19T19:46:34.447" v="2"/>
        <pc:sldMkLst>
          <pc:docMk/>
          <pc:sldMk cId="3485111713" sldId="292"/>
        </pc:sldMkLst>
      </pc:sldChg>
      <pc:sldChg chg="addSp delSp modSp add">
        <pc:chgData name="Laura Durham" userId="S::ldurham@swpublichealth.ca::6c716f6c-1dce-4f36-8753-d816fc2b9ed8" providerId="AD" clId="Web-{188B487D-698D-43E6-E288-468B85E4523E}" dt="2023-09-19T19:47:03.697" v="13" actId="20577"/>
        <pc:sldMkLst>
          <pc:docMk/>
          <pc:sldMk cId="4247901554" sldId="293"/>
        </pc:sldMkLst>
        <pc:spChg chg="add">
          <ac:chgData name="Laura Durham" userId="S::ldurham@swpublichealth.ca::6c716f6c-1dce-4f36-8753-d816fc2b9ed8" providerId="AD" clId="Web-{188B487D-698D-43E6-E288-468B85E4523E}" dt="2023-09-19T19:46:47.900" v="4"/>
          <ac:spMkLst>
            <pc:docMk/>
            <pc:sldMk cId="4247901554" sldId="293"/>
            <ac:spMk id="2" creationId="{53F1DBA8-BF12-4451-4117-181F07AC4C3A}"/>
          </ac:spMkLst>
        </pc:spChg>
        <pc:spChg chg="del">
          <ac:chgData name="Laura Durham" userId="S::ldurham@swpublichealth.ca::6c716f6c-1dce-4f36-8753-d816fc2b9ed8" providerId="AD" clId="Web-{188B487D-698D-43E6-E288-468B85E4523E}" dt="2023-09-19T19:46:42.947" v="3"/>
          <ac:spMkLst>
            <pc:docMk/>
            <pc:sldMk cId="4247901554" sldId="293"/>
            <ac:spMk id="3" creationId="{11C6CC7D-4910-2E04-704A-D92B4BC80008}"/>
          </ac:spMkLst>
        </pc:spChg>
        <pc:spChg chg="mod">
          <ac:chgData name="Laura Durham" userId="S::ldurham@swpublichealth.ca::6c716f6c-1dce-4f36-8753-d816fc2b9ed8" providerId="AD" clId="Web-{188B487D-698D-43E6-E288-468B85E4523E}" dt="2023-09-19T19:47:03.697" v="13" actId="20577"/>
          <ac:spMkLst>
            <pc:docMk/>
            <pc:sldMk cId="4247901554" sldId="293"/>
            <ac:spMk id="9" creationId="{166444E0-6D0D-08BD-5984-C4652BD0D8BC}"/>
          </ac:spMkLst>
        </pc:spChg>
      </pc:sldChg>
    </pc:docChg>
  </pc:docChgLst>
  <pc:docChgLst>
    <pc:chgData name="Helen Lukianchuk" userId="S::hlukianchuk@swpublichealth.ca::ff8068b2-7285-49e9-af07-4c16b30525aa" providerId="AD" clId="Web-{96C191BC-761A-45AA-B948-937536343B64}"/>
    <pc:docChg chg="modSld">
      <pc:chgData name="Helen Lukianchuk" userId="S::hlukianchuk@swpublichealth.ca::ff8068b2-7285-49e9-af07-4c16b30525aa" providerId="AD" clId="Web-{96C191BC-761A-45AA-B948-937536343B64}" dt="2023-09-19T19:19:07.458" v="130" actId="1076"/>
      <pc:docMkLst>
        <pc:docMk/>
      </pc:docMkLst>
      <pc:sldChg chg="addSp delSp modSp delAnim">
        <pc:chgData name="Helen Lukianchuk" userId="S::hlukianchuk@swpublichealth.ca::ff8068b2-7285-49e9-af07-4c16b30525aa" providerId="AD" clId="Web-{96C191BC-761A-45AA-B948-937536343B64}" dt="2023-09-19T19:19:07.458" v="130" actId="1076"/>
        <pc:sldMkLst>
          <pc:docMk/>
          <pc:sldMk cId="2826932909" sldId="291"/>
        </pc:sldMkLst>
        <pc:spChg chg="add mod">
          <ac:chgData name="Helen Lukianchuk" userId="S::hlukianchuk@swpublichealth.ca::ff8068b2-7285-49e9-af07-4c16b30525aa" providerId="AD" clId="Web-{96C191BC-761A-45AA-B948-937536343B64}" dt="2023-09-19T19:19:07.458" v="130" actId="1076"/>
          <ac:spMkLst>
            <pc:docMk/>
            <pc:sldMk cId="2826932909" sldId="291"/>
            <ac:spMk id="3" creationId="{058E4958-5AB4-83AB-8A35-27DCC2032F90}"/>
          </ac:spMkLst>
        </pc:spChg>
        <pc:spChg chg="del">
          <ac:chgData name="Helen Lukianchuk" userId="S::hlukianchuk@swpublichealth.ca::ff8068b2-7285-49e9-af07-4c16b30525aa" providerId="AD" clId="Web-{96C191BC-761A-45AA-B948-937536343B64}" dt="2023-09-19T19:09:19.352" v="2"/>
          <ac:spMkLst>
            <pc:docMk/>
            <pc:sldMk cId="2826932909" sldId="291"/>
            <ac:spMk id="4" creationId="{8C00212E-398A-72DB-04DB-F9CF7CD1CBF0}"/>
          </ac:spMkLst>
        </pc:spChg>
        <pc:spChg chg="mod">
          <ac:chgData name="Helen Lukianchuk" userId="S::hlukianchuk@swpublichealth.ca::ff8068b2-7285-49e9-af07-4c16b30525aa" providerId="AD" clId="Web-{96C191BC-761A-45AA-B948-937536343B64}" dt="2023-09-19T19:08:45.415" v="1" actId="1076"/>
          <ac:spMkLst>
            <pc:docMk/>
            <pc:sldMk cId="2826932909" sldId="291"/>
            <ac:spMk id="9" creationId="{166444E0-6D0D-08BD-5984-C4652BD0D8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0711D-484E-4877-823A-5A66757B2BB9}" type="datetimeFigureOut">
              <a:rPr lang="en-CA" smtClean="0"/>
              <a:t>2023-09-19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D27C5-AB77-4BC1-ACD7-DEF66514C92C}" type="slidenum">
              <a:rPr lang="en-CA" smtClean="0"/>
              <a:t>‹#›</a:t>
            </a:fld>
            <a:endParaRPr lang="en-CA"/>
          </a:p>
        </p:txBody>
      </p:sp>
    </p:spTree>
    <p:extLst>
      <p:ext uri="{BB962C8B-B14F-4D97-AF65-F5344CB8AC3E}">
        <p14:creationId xmlns:p14="http://schemas.microsoft.com/office/powerpoint/2010/main" val="120005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vXrQ_FhZm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unsplash.com/photos/fgqLiOKNjU8" TargetMode="External"/><Relationship Id="rId4" Type="http://schemas.openxmlformats.org/officeDocument/2006/relationships/hyperlink" Target="https://sexualhealthontario.ca/en/reproductive-health#birth-contro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unsplash.com/photos/lR1eWq2nl-Y" TargetMode="External"/><Relationship Id="rId4" Type="http://schemas.openxmlformats.org/officeDocument/2006/relationships/hyperlink" Target="https://sexualhealthontario.ca/en/reproductive-health#birth-contro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photos/utxGYPso0Z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pload.wikimedia.org/wikipedia/commons/1/1d/Syringe2.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exandu.ca/contraception/hormonal-contraception/#tc4"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unsplash.com/photos/rI0Uc7BPExo" TargetMode="External"/><Relationship Id="rId4" Type="http://schemas.openxmlformats.org/officeDocument/2006/relationships/hyperlink" Target="https://sexualhealthontario.ca/en/reproductive-health#birth-contro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exandu.ca/contraception/emergency-contraceptio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unsplash.com/photos/F2bTuiboieg"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eachingsexualhealth.ca/teachers/resource/using-a-condom-video/"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unsplash.com/photos/Wb-rLP27Gvo" TargetMode="External"/><Relationship Id="rId5" Type="http://schemas.openxmlformats.org/officeDocument/2006/relationships/hyperlink" Target="https://sexualhealthontario.ca/en/reproductive-health#birth-control" TargetMode="External"/><Relationship Id="rId4" Type="http://schemas.openxmlformats.org/officeDocument/2006/relationships/hyperlink" Target="https://www.sexandu.ca/contraception/non-hormonal-contraceptio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exandu.ca/contraception/non-hormonal-contraception/#tc2"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unsplash.com/photos/13TFAniXyKI" TargetMode="External"/><Relationship Id="rId4" Type="http://schemas.openxmlformats.org/officeDocument/2006/relationships/hyperlink" Target="https://sexualhealthontario.ca/en/reproductive-health#birth-contro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exandu.ca/contraception/non-hormonal-contraception/#tc9"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sexualhealthontario.ca/en/reproductive-health#birth-contro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ecca.org.a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This presentation addresses topic areas of the </a:t>
            </a:r>
            <a:r>
              <a:rPr lang="en-US">
                <a:highlight>
                  <a:srgbClr val="FFFF00"/>
                </a:highlight>
              </a:rPr>
              <a:t>Human Development and Sexual Health section D1.4, D2.3 and D3.3 of the Grade 8 Ontario Health and Physical Education Curriculum.</a:t>
            </a:r>
          </a:p>
          <a:p>
            <a:endParaRPr lang="en-US"/>
          </a:p>
          <a:p>
            <a:endParaRPr lang="en-US"/>
          </a:p>
          <a:p>
            <a:r>
              <a:rPr lang="en-US" sz="1200" b="0" i="0" u="none" strike="noStrike" kern="1200" baseline="0">
                <a:solidFill>
                  <a:schemeClr val="tx1"/>
                </a:solidFill>
                <a:latin typeface="+mn-lt"/>
                <a:ea typeface="+mn-ea"/>
                <a:cs typeface="+mn-cs"/>
              </a:rPr>
              <a:t>To provide an inclusive environment for all students, regardless of their gender identity, we use the names of body parts and hormones to discuss physical differences rather than the use of gender. </a:t>
            </a:r>
            <a:endParaRPr lang="en-US"/>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1</a:t>
            </a:fld>
            <a:endParaRPr lang="en-CA"/>
          </a:p>
        </p:txBody>
      </p:sp>
    </p:spTree>
    <p:extLst>
      <p:ext uri="{BB962C8B-B14F-4D97-AF65-F5344CB8AC3E}">
        <p14:creationId xmlns:p14="http://schemas.microsoft.com/office/powerpoint/2010/main" val="852604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latin typeface="Arial" panose="020B0604020202020204" pitchFamily="34" charset="0"/>
                <a:cs typeface="Arial" panose="020B0604020202020204" pitchFamily="34" charset="0"/>
              </a:rPr>
              <a:t>Vulva</a:t>
            </a:r>
            <a:r>
              <a:rPr lang="en-US" altLang="en-US" b="0">
                <a:latin typeface="Arial" panose="020B0604020202020204" pitchFamily="34" charset="0"/>
                <a:cs typeface="Arial" panose="020B0604020202020204" pitchFamily="34" charset="0"/>
              </a:rPr>
              <a:t> – The name for the external genitalia</a:t>
            </a:r>
            <a:endParaRPr lang="en-US" altLang="en-US" b="1">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cs typeface="Arial" panose="020B0604020202020204" pitchFamily="34" charset="0"/>
              </a:rPr>
              <a:t>Ovary</a:t>
            </a:r>
            <a:r>
              <a:rPr lang="en-US" altLang="en-US">
                <a:latin typeface="Arial" panose="020B0604020202020204" pitchFamily="34" charset="0"/>
                <a:cs typeface="Arial" panose="020B0604020202020204" pitchFamily="34" charset="0"/>
              </a:rPr>
              <a:t> – Releases egg cells and produces hormones (estrogen and progesterone) on a monthly cycle.</a:t>
            </a:r>
          </a:p>
          <a:p>
            <a:pPr eaLnBrk="1" hangingPunct="1"/>
            <a:r>
              <a:rPr lang="en-US" altLang="en-US" b="1">
                <a:latin typeface="Arial" panose="020B0604020202020204" pitchFamily="34" charset="0"/>
                <a:cs typeface="Arial" panose="020B0604020202020204" pitchFamily="34" charset="0"/>
              </a:rPr>
              <a:t>Fallopian Tubes </a:t>
            </a:r>
            <a:r>
              <a:rPr lang="en-US" altLang="en-US">
                <a:latin typeface="Arial" panose="020B0604020202020204" pitchFamily="34" charset="0"/>
                <a:cs typeface="Arial" panose="020B0604020202020204" pitchFamily="34" charset="0"/>
              </a:rPr>
              <a:t>– Tubes leading from the ovary to the top of the uterus, with finger-like projections that surround an ovary.</a:t>
            </a:r>
          </a:p>
          <a:p>
            <a:pPr eaLnBrk="1" hangingPunct="1"/>
            <a:r>
              <a:rPr lang="en-US" altLang="en-US" b="1">
                <a:latin typeface="Arial" panose="020B0604020202020204" pitchFamily="34" charset="0"/>
                <a:cs typeface="Arial" panose="020B0604020202020204" pitchFamily="34" charset="0"/>
              </a:rPr>
              <a:t>Uterus</a:t>
            </a:r>
            <a:r>
              <a:rPr lang="en-US" altLang="en-US">
                <a:latin typeface="Arial" panose="020B0604020202020204" pitchFamily="34" charset="0"/>
                <a:cs typeface="Arial" panose="020B0604020202020204" pitchFamily="34" charset="0"/>
              </a:rPr>
              <a:t> – Pear-shaped organ which nourishes and holds a developing fetus. It prepares for a pregnancy each month by forming a blood and tissue lining.</a:t>
            </a:r>
          </a:p>
          <a:p>
            <a:pPr eaLnBrk="1" hangingPunct="1"/>
            <a:r>
              <a:rPr lang="en-US" altLang="en-US" b="1">
                <a:latin typeface="Arial" panose="020B0604020202020204" pitchFamily="34" charset="0"/>
                <a:cs typeface="Arial" panose="020B0604020202020204" pitchFamily="34" charset="0"/>
              </a:rPr>
              <a:t>Cervix</a:t>
            </a:r>
            <a:r>
              <a:rPr lang="en-US" altLang="en-US">
                <a:latin typeface="Arial" panose="020B0604020202020204" pitchFamily="34" charset="0"/>
                <a:cs typeface="Arial" panose="020B0604020202020204" pitchFamily="34" charset="0"/>
              </a:rPr>
              <a:t> – The narrow inner end of the vagina, which leads to the uterus.</a:t>
            </a:r>
          </a:p>
          <a:p>
            <a:pPr eaLnBrk="1" hangingPunct="1"/>
            <a:r>
              <a:rPr lang="en-US" altLang="en-US" b="1">
                <a:latin typeface="Arial" panose="020B0604020202020204" pitchFamily="34" charset="0"/>
                <a:cs typeface="Arial" panose="020B0604020202020204" pitchFamily="34" charset="0"/>
              </a:rPr>
              <a:t>Vagina</a:t>
            </a:r>
            <a:r>
              <a:rPr lang="en-US" altLang="en-US">
                <a:latin typeface="Arial" panose="020B0604020202020204" pitchFamily="34" charset="0"/>
                <a:cs typeface="Arial" panose="020B0604020202020204" pitchFamily="34" charset="0"/>
              </a:rPr>
              <a:t> – A muscular tube which expands to fit the penis during intercourse or a baby during birth.</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Image Source: Adobe Stock-purchased (MLHU)</a:t>
            </a: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10</a:t>
            </a:fld>
            <a:endParaRPr lang="en-CA"/>
          </a:p>
        </p:txBody>
      </p:sp>
    </p:spTree>
    <p:extLst>
      <p:ext uri="{BB962C8B-B14F-4D97-AF65-F5344CB8AC3E}">
        <p14:creationId xmlns:p14="http://schemas.microsoft.com/office/powerpoint/2010/main" val="78939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a:latin typeface="Comic Sans MS" panose="030F0702030302020204" pitchFamily="66" charset="0"/>
                <a:hlinkClick r:id="rId3"/>
              </a:rPr>
              <a:t>https://www.youtube.com/watch?v=vXrQ_FhZmos</a:t>
            </a:r>
            <a:endParaRPr lang="en-CA" altLang="en-US" sz="1200">
              <a:latin typeface="Comic Sans MS" panose="030F0702030302020204" pitchFamily="66" charset="0"/>
            </a:endParaRPr>
          </a:p>
          <a:p>
            <a:r>
              <a:rPr lang="en-US" sz="1200" kern="1200">
                <a:solidFill>
                  <a:schemeClr val="tx1"/>
                </a:solidFill>
                <a:effectLst/>
                <a:latin typeface="+mn-lt"/>
                <a:ea typeface="+mn-ea"/>
                <a:cs typeface="+mn-cs"/>
              </a:rPr>
              <a:t>*Note to teachers: This video includes the use of gendered language (woman, girl, her) in the explanation of menstruation.  In this presentation we </a:t>
            </a:r>
            <a:r>
              <a:rPr lang="en-US" sz="1200" kern="1200" err="1">
                <a:solidFill>
                  <a:schemeClr val="tx1"/>
                </a:solidFill>
                <a:effectLst/>
                <a:latin typeface="+mn-lt"/>
                <a:ea typeface="+mn-ea"/>
                <a:cs typeface="+mn-cs"/>
              </a:rPr>
              <a:t>endeavour</a:t>
            </a:r>
            <a:r>
              <a:rPr lang="en-CA" sz="1200" kern="1200">
                <a:solidFill>
                  <a:schemeClr val="tx1"/>
                </a:solidFill>
                <a:effectLst/>
                <a:latin typeface="+mn-lt"/>
                <a:ea typeface="+mn-ea"/>
                <a:cs typeface="+mn-cs"/>
              </a:rPr>
              <a:t> to be more inclusive in our education, recognizing that not all youth identify with a specific gender.</a:t>
            </a:r>
            <a:endParaRPr lang="en-US"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11</a:t>
            </a:fld>
            <a:endParaRPr lang="en-CA"/>
          </a:p>
        </p:txBody>
      </p:sp>
    </p:spTree>
    <p:extLst>
      <p:ext uri="{BB962C8B-B14F-4D97-AF65-F5344CB8AC3E}">
        <p14:creationId xmlns:p14="http://schemas.microsoft.com/office/powerpoint/2010/main" val="2865919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Abstinence is the only 100% effective method against STIs and pregnancy if there is no vaginal, anal, oral sex or skin to skin contact.</a:t>
            </a:r>
          </a:p>
          <a:p>
            <a:endParaRPr lang="en-US"/>
          </a:p>
          <a:p>
            <a:r>
              <a:rPr lang="en-US"/>
              <a:t>Ask the class what other ways two people can be intimate if they are practicing abstinence. (e.g. hugging, holding hands, kissing)</a:t>
            </a:r>
          </a:p>
          <a:p>
            <a:endParaRPr lang="en-US"/>
          </a:p>
          <a:p>
            <a:r>
              <a:rPr lang="en-US"/>
              <a:t>“No one should feel pressured to engage in sexual activity” </a:t>
            </a:r>
            <a:r>
              <a:rPr lang="en-CA" sz="1200" kern="1200">
                <a:solidFill>
                  <a:schemeClr val="tx1"/>
                </a:solidFill>
                <a:effectLst/>
                <a:latin typeface="+mn-lt"/>
                <a:ea typeface="+mn-ea"/>
                <a:cs typeface="+mn-cs"/>
              </a:rPr>
              <a:t>(Ontario Curriculum, Grades 1-8; Health and Physical Education 2019)</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What should students consider when setting personal limits on physical intimacy? e.g. family and personal values, religious beliefs, risks and how to reduce risks</a:t>
            </a:r>
          </a:p>
          <a:p>
            <a:endParaRPr lang="en-CA" sz="1200" kern="1200">
              <a:solidFill>
                <a:schemeClr val="tx1"/>
              </a:solidFill>
              <a:effectLst/>
              <a:latin typeface="+mn-lt"/>
              <a:ea typeface="+mn-ea"/>
              <a:cs typeface="+mn-cs"/>
            </a:endParaRPr>
          </a:p>
          <a:p>
            <a:endParaRPr lang="en-CA"/>
          </a:p>
          <a:p>
            <a:r>
              <a:rPr lang="en-CA"/>
              <a:t>Image source: canva.com (MLHU)</a:t>
            </a:r>
            <a:endParaRPr lang="en-US"/>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13</a:t>
            </a:fld>
            <a:endParaRPr lang="en-CA"/>
          </a:p>
        </p:txBody>
      </p:sp>
    </p:spTree>
    <p:extLst>
      <p:ext uri="{BB962C8B-B14F-4D97-AF65-F5344CB8AC3E}">
        <p14:creationId xmlns:p14="http://schemas.microsoft.com/office/powerpoint/2010/main" val="4282720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Estrogen and progesterone are the hormones produced in the ovaries.  </a:t>
            </a:r>
          </a:p>
          <a:p>
            <a:endParaRPr lang="en-CA">
              <a:cs typeface="Calibri"/>
            </a:endParaRPr>
          </a:p>
          <a:p>
            <a:r>
              <a:rPr lang="en-CA"/>
              <a:t>Please note the effective rates on the following slides are based on typical use.</a:t>
            </a:r>
            <a:endParaRPr lang="en-CA">
              <a:cs typeface="Calibri"/>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14</a:t>
            </a:fld>
            <a:endParaRPr lang="en-CA"/>
          </a:p>
        </p:txBody>
      </p:sp>
    </p:spTree>
    <p:extLst>
      <p:ext uri="{BB962C8B-B14F-4D97-AF65-F5344CB8AC3E}">
        <p14:creationId xmlns:p14="http://schemas.microsoft.com/office/powerpoint/2010/main" val="2024439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cs typeface="Arial" panose="020B0604020202020204" pitchFamily="34" charset="0"/>
              </a:rPr>
              <a:t>There are combination pills that contain estrogen and progestin and progestin-only pills.</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To be fully effective at preventing pregnancy, the pill needs to be taken at the same time every day for a full cycle (28 days), before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pill does not protect against sexually transmitted an blood-borne infections, using a condom as well as being on the pill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combination pill may decrease acne, improve period symptoms such as cramping, and regulate the menstrual cycle.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pill is reversible, when someone stops taking it, they can get pregnant.</a:t>
            </a:r>
          </a:p>
          <a:p>
            <a:pPr eaLnBrk="1" hangingPunct="1"/>
            <a:endParaRPr lang="en-US" altLang="en-US">
              <a:latin typeface="Arial" panose="020B0604020202020204" pitchFamily="34" charset="0"/>
              <a:cs typeface="Arial" panose="020B0604020202020204" pitchFamily="34" charset="0"/>
            </a:endParaRPr>
          </a:p>
          <a:p>
            <a:r>
              <a:rPr lang="en-US"/>
              <a:t>References:  </a:t>
            </a:r>
            <a:r>
              <a:rPr lang="en-US">
                <a:hlinkClick r:id="rId3"/>
              </a:rPr>
              <a:t>https://www.sexandu.ca/contraception/hormonal-contraception/#tc1</a:t>
            </a:r>
            <a:endParaRPr lang="en-US"/>
          </a:p>
          <a:p>
            <a:r>
              <a:rPr lang="en-US"/>
              <a:t>  </a:t>
            </a:r>
            <a:r>
              <a:rPr lang="en-US">
                <a:hlinkClick r:id="rId4"/>
              </a:rPr>
              <a:t>https://sexualhealthontario.ca/en/reproductive-health#birth-control</a:t>
            </a:r>
            <a:endParaRPr lang="en-US"/>
          </a:p>
          <a:p>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Image Source: </a:t>
            </a:r>
            <a:r>
              <a:rPr lang="en-US" altLang="en-US">
                <a:latin typeface="Times New Roman" panose="02020603050405020304" pitchFamily="18" charset="0"/>
                <a:hlinkClick r:id="rId5"/>
              </a:rPr>
              <a:t>https://unsplash.com/photos/fgqLiOKNjU8</a:t>
            </a:r>
            <a:r>
              <a:rPr lang="en-US" altLang="en-US">
                <a:latin typeface="Times New Roman" panose="02020603050405020304" pitchFamily="18" charset="0"/>
              </a:rPr>
              <a:t> </a:t>
            </a:r>
            <a:endParaRPr lang="en-US" altLang="en-US">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15</a:t>
            </a:fld>
            <a:endParaRPr lang="en-CA"/>
          </a:p>
        </p:txBody>
      </p:sp>
    </p:spTree>
    <p:extLst>
      <p:ext uri="{BB962C8B-B14F-4D97-AF65-F5344CB8AC3E}">
        <p14:creationId xmlns:p14="http://schemas.microsoft.com/office/powerpoint/2010/main" val="389664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cs typeface="Arial" panose="020B0604020202020204" pitchFamily="34" charset="0"/>
              </a:rPr>
              <a:t>The patch contains estrogen and progestin and is absorbed through the skin.</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It is adhesive and can be placed on the buttocks, upper outer arms, lower abdomen, or upper torso excluding the breast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A new patch is applied once a week and the old patch is removed.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To be fully effective at preventing pregnancy, patches need to be worn for a full cycle before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patch does not protect against sexually transmitted an blood-borne infections, using a condom as well as using the patch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patch may improve period symptoms such as cramping and regulate the menstrual cycle.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patch is reversible, when someone stops using it, they can get pregnant.</a:t>
            </a:r>
          </a:p>
          <a:p>
            <a:endParaRPr lang="en-US" altLang="en-US">
              <a:latin typeface="Arial"/>
              <a:cs typeface="Arial"/>
            </a:endParaRPr>
          </a:p>
          <a:p>
            <a:r>
              <a:rPr lang="en-US"/>
              <a:t>References:  </a:t>
            </a:r>
            <a:r>
              <a:rPr lang="en-US">
                <a:hlinkClick r:id="rId3"/>
              </a:rPr>
              <a:t>https://www.sexandu.ca/contraception/hormonal-contraception/#tc1</a:t>
            </a:r>
            <a:endParaRPr lang="en-US"/>
          </a:p>
          <a:p>
            <a:r>
              <a:rPr lang="en-US"/>
              <a:t>  </a:t>
            </a:r>
            <a:r>
              <a:rPr lang="en-US">
                <a:hlinkClick r:id="rId4"/>
              </a:rPr>
              <a:t>https://sexualhealthontario.ca/en/reproductive-health#birth-control</a:t>
            </a:r>
            <a:endParaRPr lang="en-US"/>
          </a:p>
          <a:p>
            <a:endParaRPr lang="en-US" altLang="en-US">
              <a:latin typeface="Arial"/>
              <a:cs typeface="Arial"/>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Times New Roman" panose="02020603050405020304" pitchFamily="18" charset="0"/>
              </a:rPr>
              <a:t>Image Source: </a:t>
            </a:r>
            <a:r>
              <a:rPr lang="en-US" altLang="en-US">
                <a:latin typeface="Times New Roman" panose="02020603050405020304" pitchFamily="18" charset="0"/>
                <a:hlinkClick r:id="rId5"/>
              </a:rPr>
              <a:t>https://unsplash.com/photos/lR1eWq2nl-Y</a:t>
            </a:r>
            <a:endParaRPr lang="en-US" altLang="en-US">
              <a:latin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16</a:t>
            </a:fld>
            <a:endParaRPr lang="en-CA"/>
          </a:p>
        </p:txBody>
      </p:sp>
    </p:spTree>
    <p:extLst>
      <p:ext uri="{BB962C8B-B14F-4D97-AF65-F5344CB8AC3E}">
        <p14:creationId xmlns:p14="http://schemas.microsoft.com/office/powerpoint/2010/main" val="535652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cs typeface="Arial" panose="020B0604020202020204" pitchFamily="34" charset="0"/>
              </a:rPr>
              <a:t>The vaginal ring contains estrogen and progestin and is absorbed through the vagina.</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It is inserted and removed by the user into the vagina once a month, the walls of the vagina hold it in place and usually cannot be felt.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To be fully effective at preventing pregnancy, the vaginal ring needs to be used for a full cycle before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vaginal ring does not protect against sexually transmitted an blood-borne infections, using a condom as well as using the patch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vaginal ring may improve period symptoms such as cramping and regulate the menstrual cycle.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vaginal ring is reversible, when someone stops using it, they can get pregnant.</a:t>
            </a:r>
          </a:p>
          <a:p>
            <a:pPr eaLnBrk="1" hangingPunct="1"/>
            <a:endParaRPr lang="en-US" altLang="en-US">
              <a:latin typeface="Times New Roman" panose="02020603050405020304" pitchFamily="18"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Reference: https://www.sexandu.ca/contraception/hormonal-contraception/#tc3</a:t>
            </a:r>
          </a:p>
          <a:p>
            <a:r>
              <a:rPr lang="en-US" altLang="en-US">
                <a:latin typeface="Arial" panose="020B0604020202020204" pitchFamily="34" charset="0"/>
                <a:cs typeface="Arial" panose="020B0604020202020204" pitchFamily="34" charset="0"/>
              </a:rPr>
              <a:t>Image Source:  </a:t>
            </a:r>
            <a:r>
              <a:rPr lang="en-US" altLang="en-US">
                <a:latin typeface="Times New Roman" panose="02020603050405020304" pitchFamily="18" charset="0"/>
                <a:hlinkClick r:id="rId3"/>
              </a:rPr>
              <a:t>https://unsplash.com/photos/utxGYPso0ZM</a:t>
            </a: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17</a:t>
            </a:fld>
            <a:endParaRPr lang="en-CA"/>
          </a:p>
        </p:txBody>
      </p:sp>
    </p:spTree>
    <p:extLst>
      <p:ext uri="{BB962C8B-B14F-4D97-AF65-F5344CB8AC3E}">
        <p14:creationId xmlns:p14="http://schemas.microsoft.com/office/powerpoint/2010/main" val="159229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cs typeface="Arial" panose="020B0604020202020204" pitchFamily="34" charset="0"/>
              </a:rPr>
              <a:t>Also known as the birth control shot</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shot (Depo Provera) contains a progestin and is injected into the muscle by a healthcare provider</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The shot is given once every 12-13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shot does not protect against sexually transmitted an blood-borne infections, using a condom as well as being on Depo Provera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shot decreases or eliminates periods and may be suitable for individuals who cannot take estrogen.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shot is reversible, when someone stops using it, they can get pregnant.</a:t>
            </a:r>
          </a:p>
          <a:p>
            <a:pPr eaLnBrk="1" hangingPunct="1"/>
            <a:endParaRPr lang="en-US" altLang="en-US">
              <a:latin typeface="Times New Roman" panose="02020603050405020304" pitchFamily="18"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Reference: https://www.sexandu.ca/contraception/hormonal-contraception/#tc5</a:t>
            </a:r>
          </a:p>
          <a:p>
            <a:pPr eaLnBrk="1" hangingPunct="1"/>
            <a:r>
              <a:rPr lang="en-US" altLang="en-US">
                <a:latin typeface="Arial" panose="020B0604020202020204" pitchFamily="34" charset="0"/>
                <a:cs typeface="Arial" panose="020B0604020202020204" pitchFamily="34" charset="0"/>
              </a:rPr>
              <a:t>Image Source: </a:t>
            </a:r>
            <a:r>
              <a:rPr lang="en-US" altLang="en-US">
                <a:latin typeface="Times New Roman" panose="02020603050405020304" pitchFamily="18" charset="0"/>
                <a:hlinkClick r:id="rId3"/>
              </a:rPr>
              <a:t>https://upload.wikimedia.org/wikipedia/commons/1/1d/Syringe2.jpg</a:t>
            </a:r>
            <a:endParaRPr lang="en-US" altLang="en-US">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18</a:t>
            </a:fld>
            <a:endParaRPr lang="en-CA"/>
          </a:p>
        </p:txBody>
      </p:sp>
    </p:spTree>
    <p:extLst>
      <p:ext uri="{BB962C8B-B14F-4D97-AF65-F5344CB8AC3E}">
        <p14:creationId xmlns:p14="http://schemas.microsoft.com/office/powerpoint/2010/main" val="9909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a:cs typeface="Arial"/>
              </a:rPr>
              <a:t>All IUSs require a prescription and to be inserted by a healthcare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cs typeface="Arial" panose="020B0604020202020204" pitchFamily="34" charset="0"/>
              </a:rPr>
              <a:t>The levonorgestrel-releasing intrauterine system (contains a progestin hormone), also known as LNG-IUS</a:t>
            </a:r>
          </a:p>
          <a:p>
            <a:pPr>
              <a:defRPr/>
            </a:pPr>
            <a:r>
              <a:rPr lang="en-US" altLang="en-US" sz="1200">
                <a:latin typeface="Arial"/>
                <a:cs typeface="Arial"/>
              </a:rPr>
              <a:t>	</a:t>
            </a:r>
            <a:endParaRPr lang="en-CA">
              <a:latin typeface="Calibri" panose="020F0502020204030204"/>
              <a:cs typeface="Calibri" panose="020F0502020204030204"/>
            </a:endParaRPr>
          </a:p>
          <a:p>
            <a:pPr>
              <a:defRPr/>
            </a:pPr>
            <a:r>
              <a:rPr lang="en-US" altLang="en-US" sz="1200">
                <a:latin typeface="Arial"/>
                <a:cs typeface="Arial"/>
              </a:rPr>
              <a:t>An IUS can </a:t>
            </a:r>
            <a:r>
              <a:rPr lang="en-CA" altLang="en-US" sz="1200">
                <a:latin typeface="Arial"/>
                <a:cs typeface="Arial"/>
              </a:rPr>
              <a:t>be in for up to 5 years depending on type inserted</a:t>
            </a:r>
            <a:endParaRPr lang="en-CA" sz="12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a:cs typeface="Arial"/>
              </a:rPr>
              <a:t>An IUS may be suitable for individuals who cannot take estrogen.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cs typeface="Arial" panose="020B0604020202020204" pitchFamily="34" charset="0"/>
              </a:rPr>
              <a:t>An IUS can decrease or eliminate periods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a:cs typeface="Arial"/>
              </a:rPr>
              <a:t>IUSs do not protect against sexually transmitted an blood-borne infections, using a condom as well as having an IUC will provide additional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eaLnBrk="1" hangingPunct="1"/>
            <a:endParaRPr lang="en-US" altLang="en-US">
              <a:latin typeface="Times New Roman" panose="02020603050405020304" pitchFamily="18" charset="0"/>
              <a:cs typeface="Times New Roman" panose="02020603050405020304" pitchFamily="18" charset="0"/>
            </a:endParaRPr>
          </a:p>
          <a:p>
            <a:r>
              <a:rPr lang="en-US"/>
              <a:t>References:   </a:t>
            </a:r>
            <a:r>
              <a:rPr lang="en-US">
                <a:hlinkClick r:id="rId3"/>
              </a:rPr>
              <a:t>https://www.sexandu.ca/contraception/hormonal-contraception/#tc4</a:t>
            </a:r>
            <a:r>
              <a:rPr lang="en-US"/>
              <a:t> </a:t>
            </a:r>
            <a:endParaRPr lang="en-US">
              <a:cs typeface="Calibri"/>
            </a:endParaRPr>
          </a:p>
          <a:p>
            <a:r>
              <a:rPr lang="en-US"/>
              <a:t>  </a:t>
            </a:r>
            <a:r>
              <a:rPr lang="en-US">
                <a:hlinkClick r:id="rId4"/>
              </a:rPr>
              <a:t>https://sexualhealthontario.ca/en/reproductive-health#birth-control</a:t>
            </a:r>
            <a:endParaRPr lang="en-US"/>
          </a:p>
          <a:p>
            <a:endParaRPr lang="en-US"/>
          </a:p>
          <a:p>
            <a:r>
              <a:rPr lang="en-US"/>
              <a:t>Image Sources: </a:t>
            </a:r>
            <a:r>
              <a:rPr lang="en-US">
                <a:hlinkClick r:id="rId5"/>
              </a:rPr>
              <a:t>https://unsplash.com/photos/rI0Uc7BPExo</a:t>
            </a:r>
            <a:endParaRPr lang="en-US"/>
          </a:p>
          <a:p>
            <a:endParaRPr lang="en-US" altLang="en-US">
              <a:latin typeface="Times New Roman"/>
              <a:cs typeface="Times New Roman"/>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19</a:t>
            </a:fld>
            <a:endParaRPr lang="en-CA"/>
          </a:p>
        </p:txBody>
      </p:sp>
    </p:spTree>
    <p:extLst>
      <p:ext uri="{BB962C8B-B14F-4D97-AF65-F5344CB8AC3E}">
        <p14:creationId xmlns:p14="http://schemas.microsoft.com/office/powerpoint/2010/main" val="841966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sexandu.ca</a:t>
            </a:r>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20</a:t>
            </a:fld>
            <a:endParaRPr lang="en-CA"/>
          </a:p>
        </p:txBody>
      </p:sp>
    </p:spTree>
    <p:extLst>
      <p:ext uri="{BB962C8B-B14F-4D97-AF65-F5344CB8AC3E}">
        <p14:creationId xmlns:p14="http://schemas.microsoft.com/office/powerpoint/2010/main" val="1212184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a:t>Ask students to contribute ideas to add to the guidelines</a:t>
            </a:r>
            <a:endParaRPr lang="en-US" altLang="en-US"/>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2</a:t>
            </a:fld>
            <a:endParaRPr lang="en-CA"/>
          </a:p>
        </p:txBody>
      </p:sp>
    </p:spTree>
    <p:extLst>
      <p:ext uri="{BB962C8B-B14F-4D97-AF65-F5344CB8AC3E}">
        <p14:creationId xmlns:p14="http://schemas.microsoft.com/office/powerpoint/2010/main" val="3529935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altLang="en-US" b="1">
                <a:latin typeface="Arial" panose="020B0604020202020204" pitchFamily="34" charset="0"/>
                <a:cs typeface="Arial" panose="020B0604020202020204" pitchFamily="34" charset="0"/>
              </a:rPr>
              <a:t>Reason:</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The body is getting used to birth control</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Fluctuating hormone levels when birth control is started</a:t>
            </a:r>
          </a:p>
          <a:p>
            <a:pPr eaLnBrk="1" hangingPunct="1">
              <a:buFontTx/>
              <a:buChar char="-"/>
            </a:pPr>
            <a:endParaRPr lang="en-CA" altLang="en-US">
              <a:latin typeface="Arial" panose="020B0604020202020204" pitchFamily="34" charset="0"/>
              <a:cs typeface="Arial" panose="020B0604020202020204" pitchFamily="34" charset="0"/>
            </a:endParaRPr>
          </a:p>
          <a:p>
            <a:pPr eaLnBrk="1" hangingPunct="1"/>
            <a:r>
              <a:rPr lang="en-CA" altLang="en-US" b="1">
                <a:latin typeface="Arial" panose="020B0604020202020204" pitchFamily="34" charset="0"/>
                <a:cs typeface="Arial" panose="020B0604020202020204" pitchFamily="34" charset="0"/>
              </a:rPr>
              <a:t>When will it stop?</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Most symptoms are normal and will decrease or stop in the first 2-3 months.</a:t>
            </a:r>
          </a:p>
          <a:p>
            <a:pPr eaLnBrk="1" hangingPunct="1"/>
            <a:endParaRPr lang="en-CA" altLang="en-US" b="1">
              <a:latin typeface="Arial" panose="020B0604020202020204" pitchFamily="34" charset="0"/>
              <a:cs typeface="Arial" panose="020B0604020202020204" pitchFamily="34" charset="0"/>
            </a:endParaRPr>
          </a:p>
          <a:p>
            <a:pPr eaLnBrk="1" hangingPunct="1"/>
            <a:r>
              <a:rPr lang="en-CA" altLang="en-US" b="1">
                <a:latin typeface="Arial" panose="020B0604020202020204" pitchFamily="34" charset="0"/>
                <a:cs typeface="Arial" panose="020B0604020202020204" pitchFamily="34" charset="0"/>
              </a:rPr>
              <a:t>If they bother you or don’t get better:</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Talk to your healthcare provider </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There might be a method that’s better suited for you.</a:t>
            </a:r>
            <a:endParaRPr lang="en-US" altLang="en-US" sz="2400">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21</a:t>
            </a:fld>
            <a:endParaRPr lang="en-CA"/>
          </a:p>
        </p:txBody>
      </p:sp>
    </p:spTree>
    <p:extLst>
      <p:ext uri="{BB962C8B-B14F-4D97-AF65-F5344CB8AC3E}">
        <p14:creationId xmlns:p14="http://schemas.microsoft.com/office/powerpoint/2010/main" val="2984343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2800">
                <a:latin typeface="Arial" panose="020B0604020202020204" pitchFamily="34" charset="0"/>
                <a:cs typeface="Arial" panose="020B0604020202020204" pitchFamily="34" charset="0"/>
              </a:rPr>
              <a:t>Also known as the “morning after pill”</a:t>
            </a:r>
          </a:p>
          <a:p>
            <a:pPr>
              <a:defRPr/>
            </a:pPr>
            <a:endParaRPr lang="en-CA" sz="2800">
              <a:latin typeface="Arial" panose="020B0604020202020204" pitchFamily="34" charset="0"/>
              <a:cs typeface="Arial" panose="020B0604020202020204" pitchFamily="34" charset="0"/>
            </a:endParaRPr>
          </a:p>
          <a:p>
            <a:pPr>
              <a:defRPr/>
            </a:pPr>
            <a:r>
              <a:rPr lang="en-CA" sz="2800">
                <a:latin typeface="Arial" panose="020B0604020202020204" pitchFamily="34" charset="0"/>
                <a:cs typeface="Arial" panose="020B0604020202020204" pitchFamily="34" charset="0"/>
              </a:rPr>
              <a:t>A pill or pills taken after intercourse where other pregnancy prevention methods were not in place or have failed.</a:t>
            </a:r>
          </a:p>
          <a:p>
            <a:pPr>
              <a:defRPr/>
            </a:pPr>
            <a:r>
              <a:rPr lang="en-CA" sz="2800">
                <a:latin typeface="Arial" panose="020B0604020202020204" pitchFamily="34" charset="0"/>
                <a:cs typeface="Arial" panose="020B0604020202020204" pitchFamily="34" charset="0"/>
              </a:rPr>
              <a:t>e.g. condom breakage, a missed pill, patch or injection</a:t>
            </a:r>
          </a:p>
          <a:p>
            <a:pPr>
              <a:defRPr/>
            </a:pPr>
            <a:endParaRPr lang="en-CA" sz="2800">
              <a:latin typeface="Arial" panose="020B0604020202020204" pitchFamily="34" charset="0"/>
              <a:cs typeface="Arial" panose="020B0604020202020204" pitchFamily="34" charset="0"/>
            </a:endParaRPr>
          </a:p>
          <a:p>
            <a:pPr>
              <a:defRPr/>
            </a:pPr>
            <a:r>
              <a:rPr lang="en-CA" sz="2800">
                <a:latin typeface="Arial" panose="020B0604020202020204" pitchFamily="34" charset="0"/>
                <a:cs typeface="Arial" panose="020B0604020202020204" pitchFamily="34" charset="0"/>
              </a:rPr>
              <a:t>Emergency contraception is </a:t>
            </a:r>
          </a:p>
          <a:p>
            <a:pPr marL="800100" lvl="1" indent="-342900">
              <a:lnSpc>
                <a:spcPct val="150000"/>
              </a:lnSpc>
              <a:spcBef>
                <a:spcPts val="1200"/>
              </a:spcBef>
              <a:defRPr/>
            </a:pPr>
            <a:r>
              <a:rPr lang="en-US" sz="2200"/>
              <a:t>95% effective if taken within 24 hours of intercourse</a:t>
            </a:r>
          </a:p>
          <a:p>
            <a:pPr marL="800100" lvl="1" indent="-342900">
              <a:lnSpc>
                <a:spcPct val="150000"/>
              </a:lnSpc>
              <a:defRPr/>
            </a:pPr>
            <a:r>
              <a:rPr lang="en-US" sz="2200"/>
              <a:t>85% effective if taken 25-48 hours after intercourse</a:t>
            </a:r>
          </a:p>
          <a:p>
            <a:pPr marL="800100" lvl="1" indent="-342900">
              <a:lnSpc>
                <a:spcPct val="150000"/>
              </a:lnSpc>
              <a:defRPr/>
            </a:pPr>
            <a:r>
              <a:rPr lang="en-US" sz="2200"/>
              <a:t>58% effective if taken 49-72 hours after intercourse</a:t>
            </a:r>
          </a:p>
          <a:p>
            <a:pPr>
              <a:defRPr/>
            </a:pPr>
            <a:endParaRPr lang="en-CA" sz="2800">
              <a:latin typeface="Arial" panose="020B0604020202020204" pitchFamily="34" charset="0"/>
              <a:cs typeface="Arial" panose="020B0604020202020204" pitchFamily="34" charset="0"/>
            </a:endParaRPr>
          </a:p>
          <a:p>
            <a:pPr>
              <a:defRPr/>
            </a:pPr>
            <a:r>
              <a:rPr lang="en-CA" sz="2800">
                <a:latin typeface="Arial" panose="020B0604020202020204" pitchFamily="34" charset="0"/>
                <a:cs typeface="Arial" panose="020B0604020202020204" pitchFamily="34" charset="0"/>
              </a:rPr>
              <a:t>Some brands of morning after pill are available at a pharmacy without a prescription.  It is important to read the packaging or speak to the pharmacist to ensure it is taken correctly and appropriately.</a:t>
            </a:r>
          </a:p>
          <a:p>
            <a:pPr>
              <a:defRPr/>
            </a:pPr>
            <a:endParaRPr lang="en-CA" sz="2800">
              <a:latin typeface="Arial" panose="020B0604020202020204" pitchFamily="34" charset="0"/>
              <a:cs typeface="Arial" panose="020B0604020202020204" pitchFamily="34" charset="0"/>
            </a:endParaRPr>
          </a:p>
          <a:p>
            <a:pPr>
              <a:defRPr/>
            </a:pPr>
            <a:r>
              <a:rPr lang="en-CA" sz="2800">
                <a:latin typeface="Arial" panose="020B0604020202020204" pitchFamily="34" charset="0"/>
                <a:cs typeface="Arial" panose="020B0604020202020204" pitchFamily="34" charset="0"/>
              </a:rPr>
              <a:t>Some brands of morning after pill are available with a prescription from a healthcare provider.</a:t>
            </a:r>
          </a:p>
          <a:p>
            <a:pPr>
              <a:defRPr/>
            </a:pPr>
            <a:endParaRPr lang="en-CA" sz="2800">
              <a:latin typeface="Arial" panose="020B0604020202020204" pitchFamily="34" charset="0"/>
              <a:cs typeface="Arial" panose="020B0604020202020204" pitchFamily="34" charset="0"/>
            </a:endParaRPr>
          </a:p>
          <a:p>
            <a:pPr>
              <a:defRPr/>
            </a:pPr>
            <a:endParaRPr lang="en-CA" sz="2800">
              <a:latin typeface="Arial" panose="020B0604020202020204" pitchFamily="34" charset="0"/>
              <a:cs typeface="Arial" panose="020B0604020202020204" pitchFamily="34" charset="0"/>
            </a:endParaRPr>
          </a:p>
          <a:p>
            <a:pPr>
              <a:buFont typeface="Arial" pitchFamily="34" charset="0"/>
              <a:buNone/>
              <a:defRPr/>
            </a:pPr>
            <a:r>
              <a:rPr lang="en-CA" sz="2800">
                <a:latin typeface="Arial" panose="020B0604020202020204" pitchFamily="34" charset="0"/>
                <a:cs typeface="Arial" panose="020B0604020202020204" pitchFamily="34" charset="0"/>
              </a:rPr>
              <a:t>Insertion of a copper IUD by a healthcare provider up to seven days after unprotected sex can also be used an emergency contraception</a:t>
            </a:r>
          </a:p>
          <a:p>
            <a:pPr>
              <a:buFont typeface="Arial" pitchFamily="34" charset="0"/>
              <a:buNone/>
              <a:defRPr/>
            </a:pPr>
            <a:endParaRPr lang="en-CA" sz="2800">
              <a:latin typeface="Arial" panose="020B0604020202020204" pitchFamily="34" charset="0"/>
              <a:cs typeface="Arial" panose="020B0604020202020204" pitchFamily="34" charset="0"/>
            </a:endParaRPr>
          </a:p>
          <a:p>
            <a:pPr>
              <a:buFont typeface="Arial" pitchFamily="34" charset="0"/>
              <a:buNone/>
              <a:defRPr/>
            </a:pPr>
            <a:endParaRPr lang="en-CA" sz="2800">
              <a:latin typeface="Arial" panose="020B0604020202020204" pitchFamily="34" charset="0"/>
              <a:cs typeface="Arial" panose="020B0604020202020204" pitchFamily="34" charset="0"/>
            </a:endParaRPr>
          </a:p>
          <a:p>
            <a:pPr>
              <a:buFont typeface="Arial" pitchFamily="34" charset="0"/>
              <a:defRPr/>
            </a:pPr>
            <a:r>
              <a:rPr lang="en-CA" sz="2800">
                <a:latin typeface="Arial"/>
                <a:cs typeface="Arial"/>
              </a:rPr>
              <a:t>Reference: </a:t>
            </a:r>
            <a:r>
              <a:rPr lang="en-CA" sz="2800">
                <a:latin typeface="Arial"/>
                <a:cs typeface="Arial"/>
                <a:hlinkClick r:id="rId3"/>
              </a:rPr>
              <a:t>https://www.sexandu.ca/contraception/emergency-contraception/</a:t>
            </a:r>
            <a:r>
              <a:rPr lang="en-CA" sz="2800">
                <a:latin typeface="Arial"/>
                <a:cs typeface="Arial"/>
              </a:rPr>
              <a:t> </a:t>
            </a:r>
            <a:endParaRPr lang="en-CA" sz="2800">
              <a:latin typeface="Arial" panose="020B0604020202020204" pitchFamily="34" charset="0"/>
              <a:cs typeface="Arial" panose="020B0604020202020204" pitchFamily="34" charset="0"/>
            </a:endParaRPr>
          </a:p>
          <a:p>
            <a:pPr>
              <a:buFont typeface="Arial" pitchFamily="34" charset="0"/>
              <a:buNone/>
              <a:defRPr/>
            </a:pPr>
            <a:r>
              <a:rPr lang="en-CA" sz="2800">
                <a:latin typeface="Arial" panose="020B0604020202020204" pitchFamily="34" charset="0"/>
                <a:cs typeface="Arial" panose="020B0604020202020204" pitchFamily="34" charset="0"/>
              </a:rPr>
              <a:t>Image Source: </a:t>
            </a:r>
            <a:r>
              <a:rPr lang="en-US" sz="2800">
                <a:hlinkClick r:id="rId4"/>
              </a:rPr>
              <a:t>https://unsplash.com/photos/F2bTuiboieg</a:t>
            </a:r>
            <a:endParaRPr lang="en-CA" sz="2800">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22</a:t>
            </a:fld>
            <a:endParaRPr lang="en-CA"/>
          </a:p>
        </p:txBody>
      </p:sp>
    </p:spTree>
    <p:extLst>
      <p:ext uri="{BB962C8B-B14F-4D97-AF65-F5344CB8AC3E}">
        <p14:creationId xmlns:p14="http://schemas.microsoft.com/office/powerpoint/2010/main" val="1114312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cs typeface="Arial" panose="020B0604020202020204" pitchFamily="34" charset="0"/>
              </a:rPr>
              <a:t>Condom Demonstration: (may choose to demonstrate with a real condom while showing the slides)</a:t>
            </a:r>
          </a:p>
          <a:p>
            <a:pPr eaLnBrk="1" hangingPunct="1"/>
            <a:r>
              <a:rPr lang="en-US" altLang="en-US">
                <a:latin typeface="Times New Roman" panose="02020603050405020304" pitchFamily="18" charset="0"/>
                <a:hlinkClick r:id="rId3"/>
              </a:rPr>
              <a:t>https://teachingsexualhealth.ca/teachers/resource/using-a-condom-video/</a:t>
            </a:r>
            <a:endParaRPr lang="en-US" altLang="en-US">
              <a:latin typeface="Times New Roman" panose="02020603050405020304" pitchFamily="18"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are widely available at low or no cost and no prescription is required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catch sperm during ejaculation, preventing it from fertilizing an egg.</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Made of thin latex or polyurethane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reduce the risk of spreading sexually transmitted and blood-borne infections and can be used in addition to other birth control methods for greatest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need to be put on an erect penis before any skin to skin contact and removed and thrown away after ejaculation.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 new condom is needed with every act of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have an expiry date and need to be stored correctly to reduce the risk of breaking. </a:t>
            </a:r>
          </a:p>
          <a:p>
            <a:pPr eaLnBrk="1" hangingPunct="1"/>
            <a:endParaRPr lang="en-US" altLang="en-US">
              <a:latin typeface="Arial" panose="020B0604020202020204" pitchFamily="34" charset="0"/>
              <a:cs typeface="Arial" panose="020B0604020202020204" pitchFamily="34" charset="0"/>
            </a:endParaRPr>
          </a:p>
          <a:p>
            <a:pPr eaLnBrk="1" hangingPunct="1"/>
            <a:endParaRPr lang="en-CA" altLang="en-US">
              <a:latin typeface="Times New Roman" panose="02020603050405020304" pitchFamily="18" charset="0"/>
            </a:endParaRPr>
          </a:p>
          <a:p>
            <a:r>
              <a:rPr lang="en-CA"/>
              <a:t>References:   </a:t>
            </a:r>
            <a:r>
              <a:rPr lang="en-CA">
                <a:hlinkClick r:id="rId4"/>
              </a:rPr>
              <a:t>https://www.sexandu.ca/contraception/non-hormonal-contraception/</a:t>
            </a:r>
            <a:endParaRPr lang="en-CA"/>
          </a:p>
          <a:p>
            <a:r>
              <a:rPr lang="en-CA"/>
              <a:t>  </a:t>
            </a:r>
            <a:r>
              <a:rPr lang="en-CA">
                <a:hlinkClick r:id="rId5"/>
              </a:rPr>
              <a:t>https://sexualhealthontario.ca/en/reproductive-health#birth-control</a:t>
            </a:r>
            <a:endParaRPr lang="en-CA"/>
          </a:p>
          <a:p>
            <a:endParaRPr lang="en-CA"/>
          </a:p>
          <a:p>
            <a:r>
              <a:rPr lang="en-CA"/>
              <a:t>Image Source: </a:t>
            </a:r>
            <a:r>
              <a:rPr lang="en-CA">
                <a:hlinkClick r:id="rId6"/>
              </a:rPr>
              <a:t>h ttps://unsplash.com/photos/Wb-rLP27Gvo</a:t>
            </a:r>
            <a:endParaRPr lang="en-CA"/>
          </a:p>
          <a:p>
            <a:endParaRPr lang="en-CA" altLang="en-US">
              <a:latin typeface="Times New Roman" panose="02020603050405020304" pitchFamily="18" charset="0"/>
              <a:cs typeface="Times New Roman"/>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24</a:t>
            </a:fld>
            <a:endParaRPr lang="en-CA"/>
          </a:p>
        </p:txBody>
      </p:sp>
    </p:spTree>
    <p:extLst>
      <p:ext uri="{BB962C8B-B14F-4D97-AF65-F5344CB8AC3E}">
        <p14:creationId xmlns:p14="http://schemas.microsoft.com/office/powerpoint/2010/main" val="371937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cs typeface="Arial" panose="020B0604020202020204" pitchFamily="34" charset="0"/>
              </a:rPr>
              <a:t>Provides a physical barrier to prevent sperm from entering cervical canal. Sperm is trapped in the condom which is thrown away after use. </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Made of polyurethane, may be suitable for folks with an allergy to latex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Smaller flexible ring is inserted in the vagina and the larger ring sits outside of the vagina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Reduces the risk of spreading sexually transmitted and blood-borne infections and can be used in addition to other birth control methods for greatest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A new condom is needed with every act of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Available without a prescription at some pharmacies</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Note: Also referred to as ‘female’ condom </a:t>
            </a:r>
          </a:p>
          <a:p>
            <a:pPr eaLnBrk="1" hangingPunct="1"/>
            <a:endParaRPr lang="en-US" altLang="en-US">
              <a:latin typeface="Arial" panose="020B0604020202020204" pitchFamily="34" charset="0"/>
              <a:cs typeface="Arial" panose="020B0604020202020204" pitchFamily="34" charset="0"/>
            </a:endParaRPr>
          </a:p>
          <a:p>
            <a:r>
              <a:rPr lang="en-US"/>
              <a:t>References:   </a:t>
            </a:r>
            <a:r>
              <a:rPr lang="en-US">
                <a:hlinkClick r:id="rId3"/>
              </a:rPr>
              <a:t>https://www.sexandu.ca/contraception/non-hormonal-contraception/#tc2</a:t>
            </a:r>
            <a:endParaRPr lang="en-US"/>
          </a:p>
          <a:p>
            <a:r>
              <a:rPr lang="en-US"/>
              <a:t>  </a:t>
            </a:r>
            <a:r>
              <a:rPr lang="en-US">
                <a:hlinkClick r:id="rId4"/>
              </a:rPr>
              <a:t>https://sexualhealthontario.ca/en/reproductive-health#birth-control</a:t>
            </a:r>
            <a:endParaRPr lang="en-US"/>
          </a:p>
          <a:p>
            <a:endParaRPr lang="en-US"/>
          </a:p>
          <a:p>
            <a:r>
              <a:rPr lang="en-US"/>
              <a:t>Image Source: </a:t>
            </a:r>
            <a:r>
              <a:rPr lang="en-US">
                <a:hlinkClick r:id="rId5"/>
              </a:rPr>
              <a:t>https://unsplash.com/photos/13TFAniXyKI</a:t>
            </a:r>
            <a:endParaRPr lang="en-US"/>
          </a:p>
          <a:p>
            <a:endParaRPr lang="en-US" altLang="en-US">
              <a:latin typeface="Arial"/>
              <a:cs typeface="Arial"/>
            </a:endParaRPr>
          </a:p>
          <a:p>
            <a:pPr eaLnBrk="1" hangingPunct="1"/>
            <a:endParaRPr lang="en-US" altLang="en-US">
              <a:latin typeface="Times New Roman"/>
              <a:cs typeface="Times New Roman"/>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25</a:t>
            </a:fld>
            <a:endParaRPr lang="en-CA"/>
          </a:p>
        </p:txBody>
      </p:sp>
    </p:spTree>
    <p:extLst>
      <p:ext uri="{BB962C8B-B14F-4D97-AF65-F5344CB8AC3E}">
        <p14:creationId xmlns:p14="http://schemas.microsoft.com/office/powerpoint/2010/main" val="2430454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a:cs typeface="Arial"/>
              </a:rPr>
              <a:t>All IUDs require a prescription and to be inserted by a healthcare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a:cs typeface="Arial"/>
              </a:rPr>
              <a:t>The copper intrauterine device does not contain hormones, also known as CU-IUD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r>
              <a:rPr lang="en-US" altLang="en-US" sz="1200">
                <a:latin typeface="Arial" panose="020B0604020202020204" pitchFamily="34" charset="0"/>
                <a:cs typeface="Arial" panose="020B0604020202020204" pitchFamily="34" charset="0"/>
              </a:rPr>
              <a:t>An IUD can </a:t>
            </a:r>
            <a:r>
              <a:rPr lang="en-CA" altLang="en-US" sz="1200">
                <a:latin typeface="Times New Roman" panose="02020603050405020304" pitchFamily="18" charset="0"/>
              </a:rPr>
              <a:t>be in for up to 10 years depending on type inserted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cs typeface="Arial" panose="020B0604020202020204" pitchFamily="34" charset="0"/>
              </a:rPr>
              <a:t>An IUD may be suitable for individuals who cannot take estrogen.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a:cs typeface="Arial"/>
              </a:rPr>
              <a:t>IUDs do not protect against sexually transmitted an blood-borne infections, using a condom as well as having an IUC will provide additional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r>
              <a:rPr lang="en-US"/>
              <a:t>References:   </a:t>
            </a:r>
            <a:r>
              <a:rPr lang="en-US">
                <a:hlinkClick r:id="rId3"/>
              </a:rPr>
              <a:t>https://www.sexandu.ca/contraception/non-hormonal-contraception/#tc9</a:t>
            </a:r>
            <a:endParaRPr lang="en-US"/>
          </a:p>
          <a:p>
            <a:r>
              <a:rPr lang="en-US"/>
              <a:t>  </a:t>
            </a:r>
            <a:r>
              <a:rPr lang="en-US">
                <a:hlinkClick r:id="rId4"/>
              </a:rPr>
              <a:t>https://sexualhealthontario.ca/en/reproductive-health#birth-control</a:t>
            </a:r>
            <a:endParaRPr lang="en-US"/>
          </a:p>
          <a:p>
            <a:endParaRPr lang="en-US"/>
          </a:p>
          <a:p>
            <a:r>
              <a:rPr lang="en-US"/>
              <a:t>Image Source: reproductive-health-supplies-coalition-cHrcHdg2H9E-unsplash.jpg </a:t>
            </a:r>
            <a:endParaRPr lang="en-US">
              <a:cs typeface="Calibri" panose="020F0502020204030204"/>
            </a:endParaRPr>
          </a:p>
          <a:p>
            <a:endParaRPr lang="en-US" altLang="en-US" sz="1200">
              <a:latin typeface="Times New Roman"/>
              <a:cs typeface="Times New Roman"/>
            </a:endParaRPr>
          </a:p>
          <a:p>
            <a:pPr eaLnBrk="1" hangingPunct="1"/>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a:cs typeface="Arial"/>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26</a:t>
            </a:fld>
            <a:endParaRPr lang="en-CA"/>
          </a:p>
        </p:txBody>
      </p:sp>
    </p:spTree>
    <p:extLst>
      <p:ext uri="{BB962C8B-B14F-4D97-AF65-F5344CB8AC3E}">
        <p14:creationId xmlns:p14="http://schemas.microsoft.com/office/powerpoint/2010/main" val="1174858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Partner:  Having a discussion about contraception before being sexually active allows individuals to consider their personal values and options before being in the moment.  Many contraceptive options require an appointment with a healthcare provider and time to become effective.</a:t>
            </a:r>
            <a:endParaRPr lang="en-US"/>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27</a:t>
            </a:fld>
            <a:endParaRPr lang="en-CA"/>
          </a:p>
        </p:txBody>
      </p:sp>
    </p:spTree>
    <p:extLst>
      <p:ext uri="{BB962C8B-B14F-4D97-AF65-F5344CB8AC3E}">
        <p14:creationId xmlns:p14="http://schemas.microsoft.com/office/powerpoint/2010/main" val="2316991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Partner:  Having a discussion about contraception before being sexually active allows individuals to consider their personal values and options before being in the moment.  Many contraceptive options require an appointment with a healthcare provider and time to become effective.</a:t>
            </a:r>
            <a:endParaRPr lang="en-US"/>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28</a:t>
            </a:fld>
            <a:endParaRPr lang="en-CA"/>
          </a:p>
        </p:txBody>
      </p:sp>
    </p:spTree>
    <p:extLst>
      <p:ext uri="{BB962C8B-B14F-4D97-AF65-F5344CB8AC3E}">
        <p14:creationId xmlns:p14="http://schemas.microsoft.com/office/powerpoint/2010/main" val="2316991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https://www.pexels.com/photo/hands-on-a-metal-railing-7496143/ </a:t>
            </a:r>
            <a:endParaRPr lang="en-US"/>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3</a:t>
            </a:fld>
            <a:endParaRPr lang="en-CA"/>
          </a:p>
        </p:txBody>
      </p:sp>
    </p:spTree>
    <p:extLst>
      <p:ext uri="{BB962C8B-B14F-4D97-AF65-F5344CB8AC3E}">
        <p14:creationId xmlns:p14="http://schemas.microsoft.com/office/powerpoint/2010/main" val="58947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Image source: canva.com</a:t>
            </a:r>
          </a:p>
          <a:p>
            <a:endParaRPr lang="en-US"/>
          </a:p>
          <a:p>
            <a:r>
              <a:rPr lang="en-US"/>
              <a:t>Can you think of any non-physical ways people might be intimate? E.g. having long conversations, talking about intimate things, sharing secrets</a:t>
            </a: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4</a:t>
            </a:fld>
            <a:endParaRPr lang="en-CA"/>
          </a:p>
        </p:txBody>
      </p:sp>
    </p:spTree>
    <p:extLst>
      <p:ext uri="{BB962C8B-B14F-4D97-AF65-F5344CB8AC3E}">
        <p14:creationId xmlns:p14="http://schemas.microsoft.com/office/powerpoint/2010/main" val="1508285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altLang="en-US">
                <a:latin typeface="Arial" panose="020B0604020202020204" pitchFamily="34" charset="0"/>
                <a:cs typeface="Arial" panose="020B0604020202020204" pitchFamily="34" charset="0"/>
              </a:rPr>
              <a:t>Ensure that the students note that:</a:t>
            </a:r>
          </a:p>
          <a:p>
            <a:pPr>
              <a:defRPr/>
            </a:pPr>
            <a:r>
              <a:rPr lang="en-CA" altLang="en-US">
                <a:latin typeface="Arial" panose="020B0604020202020204" pitchFamily="34" charset="0"/>
                <a:cs typeface="Arial" panose="020B0604020202020204" pitchFamily="34" charset="0"/>
              </a:rPr>
              <a:t>. there is confusion, even among adults, about whether having sex includes only intercourse</a:t>
            </a:r>
          </a:p>
          <a:p>
            <a:pPr>
              <a:defRPr/>
            </a:pPr>
            <a:r>
              <a:rPr lang="en-CA" altLang="en-US">
                <a:latin typeface="Arial" panose="020B0604020202020204" pitchFamily="34" charset="0"/>
                <a:cs typeface="Arial" panose="020B0604020202020204" pitchFamily="34" charset="0"/>
              </a:rPr>
              <a:t>. Canadian young people are experimenting with different levels of sexual activity</a:t>
            </a:r>
          </a:p>
          <a:p>
            <a:pPr>
              <a:defRPr/>
            </a:pPr>
            <a:r>
              <a:rPr lang="en-CA" altLang="en-US">
                <a:latin typeface="Arial" panose="020B0604020202020204" pitchFamily="34" charset="0"/>
                <a:cs typeface="Arial" panose="020B0604020202020204" pitchFamily="34" charset="0"/>
              </a:rPr>
              <a:t>. oral sex is not free of STI and other risks</a:t>
            </a:r>
          </a:p>
          <a:p>
            <a:pPr>
              <a:defRPr/>
            </a:pPr>
            <a:r>
              <a:rPr lang="en-CA" altLang="en-US">
                <a:latin typeface="Arial" panose="020B0604020202020204" pitchFamily="34" charset="0"/>
                <a:cs typeface="Arial" panose="020B0604020202020204" pitchFamily="34" charset="0"/>
              </a:rPr>
              <a:t>. abstaining at lower levels of sexual activity (outercourse) can eliminate risk of pregnancy and STI</a:t>
            </a:r>
          </a:p>
          <a:p>
            <a:pPr>
              <a:defRPr/>
            </a:pPr>
            <a:endParaRPr lang="en-CA" altLang="en-US">
              <a:latin typeface="Arial" panose="020B0604020202020204" pitchFamily="34" charset="0"/>
              <a:cs typeface="Arial" panose="020B0604020202020204" pitchFamily="34" charset="0"/>
            </a:endParaRPr>
          </a:p>
          <a:p>
            <a:pPr>
              <a:defRPr/>
            </a:pPr>
            <a:r>
              <a:rPr lang="en-CA">
                <a:solidFill>
                  <a:schemeClr val="tx1">
                    <a:lumMod val="50000"/>
                    <a:lumOff val="50000"/>
                  </a:schemeClr>
                </a:solidFill>
                <a:latin typeface="Arial" panose="020B0604020202020204" pitchFamily="34" charset="0"/>
                <a:cs typeface="Arial" panose="020B0604020202020204" pitchFamily="34" charset="0"/>
              </a:rPr>
              <a:t>Abstaining is not necessarily forever, and it is not only for virgins. </a:t>
            </a:r>
            <a:endParaRPr lang="en-US" altLang="en-US">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5</a:t>
            </a:fld>
            <a:endParaRPr lang="en-CA"/>
          </a:p>
        </p:txBody>
      </p:sp>
    </p:spTree>
    <p:extLst>
      <p:ext uri="{BB962C8B-B14F-4D97-AF65-F5344CB8AC3E}">
        <p14:creationId xmlns:p14="http://schemas.microsoft.com/office/powerpoint/2010/main" val="48036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Optional Consent Quiz through Kids Help Phone: https://kidshelpphone.ca/get-info/quiz-consent/ </a:t>
            </a:r>
          </a:p>
          <a:p>
            <a:endParaRPr lang="en-CA"/>
          </a:p>
          <a:p>
            <a:r>
              <a:rPr lang="en-CA"/>
              <a:t>FRENCH VIDEO: https://www.youtube.com/watch?v=AaKoSIeLAKc </a:t>
            </a:r>
          </a:p>
          <a:p>
            <a:endParaRPr lang="en-CA"/>
          </a:p>
          <a:p>
            <a:endParaRPr lang="en-CA"/>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6</a:t>
            </a:fld>
            <a:endParaRPr lang="en-CA"/>
          </a:p>
        </p:txBody>
      </p:sp>
    </p:spTree>
    <p:extLst>
      <p:ext uri="{BB962C8B-B14F-4D97-AF65-F5344CB8AC3E}">
        <p14:creationId xmlns:p14="http://schemas.microsoft.com/office/powerpoint/2010/main" val="343945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different ways to refuse intimacy, here are some ways to communicate "No"</a:t>
            </a:r>
          </a:p>
          <a:p>
            <a:pPr>
              <a:lnSpc>
                <a:spcPct val="90000"/>
              </a:lnSpc>
              <a:spcBef>
                <a:spcPts val="1000"/>
              </a:spcBef>
            </a:pPr>
            <a:r>
              <a:rPr lang="en-US"/>
              <a:t>No</a:t>
            </a:r>
            <a:endParaRPr lang="en-US">
              <a:cs typeface="Calibri" panose="020F0502020204030204"/>
            </a:endParaRPr>
          </a:p>
          <a:p>
            <a:pPr>
              <a:lnSpc>
                <a:spcPct val="90000"/>
              </a:lnSpc>
              <a:spcBef>
                <a:spcPts val="1000"/>
              </a:spcBef>
            </a:pPr>
            <a:r>
              <a:rPr lang="en-US"/>
              <a:t>Stop</a:t>
            </a:r>
            <a:endParaRPr lang="en-US">
              <a:cs typeface="Calibri" panose="020F0502020204030204"/>
            </a:endParaRPr>
          </a:p>
          <a:p>
            <a:pPr>
              <a:lnSpc>
                <a:spcPct val="90000"/>
              </a:lnSpc>
              <a:spcBef>
                <a:spcPts val="1000"/>
              </a:spcBef>
            </a:pPr>
            <a:r>
              <a:rPr lang="en-US"/>
              <a:t>Not now</a:t>
            </a:r>
            <a:endParaRPr lang="en-US">
              <a:cs typeface="Calibri" panose="020F0502020204030204"/>
            </a:endParaRPr>
          </a:p>
          <a:p>
            <a:pPr>
              <a:lnSpc>
                <a:spcPct val="90000"/>
              </a:lnSpc>
              <a:spcBef>
                <a:spcPts val="1000"/>
              </a:spcBef>
            </a:pPr>
            <a:r>
              <a:rPr lang="en-US"/>
              <a:t>I’m not ready</a:t>
            </a:r>
            <a:endParaRPr lang="en-US">
              <a:cs typeface="Calibri" panose="020F0502020204030204"/>
            </a:endParaRPr>
          </a:p>
          <a:p>
            <a:pPr>
              <a:lnSpc>
                <a:spcPct val="90000"/>
              </a:lnSpc>
              <a:spcBef>
                <a:spcPts val="1000"/>
              </a:spcBef>
            </a:pPr>
            <a:r>
              <a:rPr lang="en-US"/>
              <a:t>I don’t want to</a:t>
            </a:r>
            <a:endParaRPr lang="en-US">
              <a:cs typeface="Calibri" panose="020F0502020204030204"/>
            </a:endParaRPr>
          </a:p>
          <a:p>
            <a:pPr>
              <a:lnSpc>
                <a:spcPct val="90000"/>
              </a:lnSpc>
              <a:spcBef>
                <a:spcPts val="1000"/>
              </a:spcBef>
            </a:pPr>
            <a:r>
              <a:rPr lang="en-US"/>
              <a:t>I need to study</a:t>
            </a:r>
            <a:endParaRPr lang="en-US">
              <a:cs typeface="Calibri" panose="020F0502020204030204"/>
            </a:endParaRPr>
          </a:p>
          <a:p>
            <a:pPr>
              <a:lnSpc>
                <a:spcPct val="90000"/>
              </a:lnSpc>
              <a:spcBef>
                <a:spcPts val="1000"/>
              </a:spcBef>
            </a:pPr>
            <a:r>
              <a:rPr lang="en-US"/>
              <a:t>I’m not feeling well</a:t>
            </a:r>
            <a:endParaRPr lang="en-US">
              <a:cs typeface="Calibri" panose="020F0502020204030204"/>
            </a:endParaRPr>
          </a:p>
          <a:p>
            <a:pPr>
              <a:lnSpc>
                <a:spcPct val="90000"/>
              </a:lnSpc>
              <a:spcBef>
                <a:spcPts val="1000"/>
              </a:spcBef>
            </a:pPr>
            <a:r>
              <a:rPr lang="en-US"/>
              <a:t>I have to go home now</a:t>
            </a:r>
            <a:endParaRPr lang="en-US">
              <a:cs typeface="Calibri" panose="020F0502020204030204"/>
            </a:endParaRPr>
          </a:p>
          <a:p>
            <a:pPr>
              <a:lnSpc>
                <a:spcPct val="90000"/>
              </a:lnSpc>
              <a:spcBef>
                <a:spcPts val="1000"/>
              </a:spcBef>
            </a:pPr>
            <a:r>
              <a:rPr lang="en-US"/>
              <a:t>I need to use the bathroom</a:t>
            </a:r>
            <a:endParaRPr lang="en-US">
              <a:cs typeface="Calibri" panose="020F0502020204030204"/>
            </a:endParaRPr>
          </a:p>
          <a:p>
            <a:pPr>
              <a:lnSpc>
                <a:spcPct val="90000"/>
              </a:lnSpc>
              <a:spcBef>
                <a:spcPts val="1000"/>
              </a:spcBef>
            </a:pPr>
            <a:r>
              <a:rPr lang="en-US"/>
              <a:t>Physically pushing someone away</a:t>
            </a:r>
          </a:p>
          <a:p>
            <a:pPr>
              <a:lnSpc>
                <a:spcPct val="90000"/>
              </a:lnSpc>
              <a:spcBef>
                <a:spcPts val="1000"/>
              </a:spcBef>
            </a:pPr>
            <a:r>
              <a:rPr lang="en-US">
                <a:cs typeface="Calibri"/>
              </a:rPr>
              <a:t>I don’t feel comfortable</a:t>
            </a:r>
          </a:p>
          <a:p>
            <a:pPr>
              <a:lnSpc>
                <a:spcPct val="90000"/>
              </a:lnSpc>
              <a:spcBef>
                <a:spcPts val="1000"/>
              </a:spcBef>
            </a:pPr>
            <a:r>
              <a:rPr lang="en-US">
                <a:cs typeface="Calibri"/>
              </a:rPr>
              <a:t>Let’s do something else</a:t>
            </a:r>
          </a:p>
          <a:p>
            <a:pPr>
              <a:lnSpc>
                <a:spcPct val="90000"/>
              </a:lnSpc>
              <a:spcBef>
                <a:spcPts val="1000"/>
              </a:spcBef>
            </a:pPr>
            <a:r>
              <a:rPr lang="en-US">
                <a:cs typeface="Calibri"/>
              </a:rPr>
              <a:t>I don’t think I should</a:t>
            </a:r>
          </a:p>
          <a:p>
            <a:pPr>
              <a:lnSpc>
                <a:spcPct val="90000"/>
              </a:lnSpc>
              <a:spcBef>
                <a:spcPts val="1000"/>
              </a:spcBef>
            </a:pPr>
            <a:r>
              <a:rPr lang="en-US">
                <a:cs typeface="Calibri"/>
              </a:rPr>
              <a:t>I’m not in the mood</a:t>
            </a:r>
          </a:p>
          <a:p>
            <a:pPr>
              <a:lnSpc>
                <a:spcPct val="90000"/>
              </a:lnSpc>
              <a:spcBef>
                <a:spcPts val="1000"/>
              </a:spcBef>
            </a:pPr>
            <a:r>
              <a:rPr lang="en-US">
                <a:cs typeface="Calibri"/>
              </a:rPr>
              <a:t>Can we slow down?</a:t>
            </a:r>
          </a:p>
          <a:p>
            <a:pPr>
              <a:lnSpc>
                <a:spcPct val="90000"/>
              </a:lnSpc>
              <a:spcBef>
                <a:spcPts val="1000"/>
              </a:spcBef>
            </a:pPr>
            <a:r>
              <a:rPr lang="en-US">
                <a:cs typeface="Calibri"/>
              </a:rPr>
              <a:t>I have to leave soon</a:t>
            </a:r>
          </a:p>
          <a:p>
            <a:pPr>
              <a:lnSpc>
                <a:spcPct val="90000"/>
              </a:lnSpc>
              <a:spcBef>
                <a:spcPts val="1000"/>
              </a:spcBef>
            </a:pPr>
            <a:r>
              <a:rPr lang="en-US">
                <a:cs typeface="Calibri"/>
              </a:rPr>
              <a:t>I need to think about it</a:t>
            </a:r>
          </a:p>
          <a:p>
            <a:pPr>
              <a:lnSpc>
                <a:spcPct val="90000"/>
              </a:lnSpc>
              <a:spcBef>
                <a:spcPts val="1000"/>
              </a:spcBef>
            </a:pPr>
            <a:r>
              <a:rPr lang="en-US">
                <a:cs typeface="Calibri"/>
              </a:rPr>
              <a:t>I need more time</a:t>
            </a:r>
          </a:p>
          <a:p>
            <a:pPr>
              <a:lnSpc>
                <a:spcPct val="90000"/>
              </a:lnSpc>
              <a:spcBef>
                <a:spcPts val="1000"/>
              </a:spcBef>
            </a:pPr>
            <a:r>
              <a:rPr lang="en-US">
                <a:cs typeface="Calibri"/>
              </a:rPr>
              <a:t>Not here</a:t>
            </a:r>
          </a:p>
          <a:p>
            <a:pPr>
              <a:lnSpc>
                <a:spcPct val="90000"/>
              </a:lnSpc>
              <a:spcBef>
                <a:spcPts val="1000"/>
              </a:spcBef>
            </a:pPr>
            <a:r>
              <a:rPr lang="en-US">
                <a:cs typeface="Calibri"/>
              </a:rPr>
              <a:t>I really like you but I don’t want to do more</a:t>
            </a:r>
          </a:p>
          <a:p>
            <a:pPr>
              <a:lnSpc>
                <a:spcPct val="90000"/>
              </a:lnSpc>
              <a:spcBef>
                <a:spcPts val="1000"/>
              </a:spcBef>
            </a:pPr>
            <a:endParaRPr lang="en-US">
              <a:cs typeface="Calibri"/>
            </a:endParaRPr>
          </a:p>
          <a:p>
            <a:endParaRPr lang="en-US">
              <a:cs typeface="Calibri"/>
            </a:endParaRPr>
          </a:p>
          <a:p>
            <a:r>
              <a:rPr lang="en-US">
                <a:cs typeface="Calibri"/>
              </a:rPr>
              <a:t>Setting boundaries is another way to communicate comfort level with different levels of intimacy, sharing with your partner exactly what you are comfortable with.</a:t>
            </a:r>
          </a:p>
          <a:p>
            <a:r>
              <a:rPr lang="en-US">
                <a:cs typeface="Calibri"/>
              </a:rPr>
              <a:t>Image source: wordart.com</a:t>
            </a: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7</a:t>
            </a:fld>
            <a:endParaRPr lang="en-CA"/>
          </a:p>
        </p:txBody>
      </p:sp>
    </p:spTree>
    <p:extLst>
      <p:ext uri="{BB962C8B-B14F-4D97-AF65-F5344CB8AC3E}">
        <p14:creationId xmlns:p14="http://schemas.microsoft.com/office/powerpoint/2010/main" val="377161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 not to scale</a:t>
            </a:r>
          </a:p>
          <a:p>
            <a:endParaRPr lang="en-US"/>
          </a:p>
          <a:p>
            <a:r>
              <a:rPr lang="en-US"/>
              <a:t>Image Source: Adobe Stock-purchased</a:t>
            </a:r>
            <a:endParaRPr lang="en-US">
              <a:cs typeface="Calibri" panose="020F0502020204030204"/>
            </a:endParaRPr>
          </a:p>
          <a:p>
            <a:r>
              <a:rPr lang="en-US"/>
              <a:t>  </a:t>
            </a:r>
            <a:r>
              <a:rPr lang="en-US">
                <a:hlinkClick r:id="rId3"/>
              </a:rPr>
              <a:t>https://www.secca.org.au/</a:t>
            </a:r>
            <a:r>
              <a:rPr lang="en-US"/>
              <a:t> with permission</a:t>
            </a:r>
            <a:endParaRPr lang="en-US">
              <a:cs typeface="Calibri"/>
            </a:endParaRP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8</a:t>
            </a:fld>
            <a:endParaRPr lang="en-CA"/>
          </a:p>
        </p:txBody>
      </p:sp>
    </p:spTree>
    <p:extLst>
      <p:ext uri="{BB962C8B-B14F-4D97-AF65-F5344CB8AC3E}">
        <p14:creationId xmlns:p14="http://schemas.microsoft.com/office/powerpoint/2010/main" val="309210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latin typeface="Arial" panose="020B0604020202020204" pitchFamily="34" charset="0"/>
                <a:cs typeface="Arial" panose="020B0604020202020204" pitchFamily="34" charset="0"/>
              </a:rPr>
              <a:t>Penis</a:t>
            </a:r>
            <a:r>
              <a:rPr lang="en-US" altLang="en-US">
                <a:latin typeface="Arial" panose="020B0604020202020204" pitchFamily="34" charset="0"/>
                <a:cs typeface="Arial" panose="020B0604020202020204" pitchFamily="34" charset="0"/>
              </a:rPr>
              <a:t> – It is a spongy, muscular organ that becomes enlarged and erect when sexually aroused.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Scrotum</a:t>
            </a:r>
            <a:r>
              <a:rPr lang="en-US" altLang="en-US">
                <a:latin typeface="Arial" panose="020B0604020202020204" pitchFamily="34" charset="0"/>
                <a:cs typeface="Arial" panose="020B0604020202020204" pitchFamily="34" charset="0"/>
              </a:rPr>
              <a:t> – The sac of skin which holds the pair of testes.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Testicles (testes) </a:t>
            </a:r>
            <a:r>
              <a:rPr lang="en-US" altLang="en-US">
                <a:latin typeface="Arial" panose="020B0604020202020204" pitchFamily="34" charset="0"/>
                <a:cs typeface="Arial" panose="020B0604020202020204" pitchFamily="34" charset="0"/>
              </a:rPr>
              <a:t> – The male sex glands which produce sperm and testosterone (a male hormone).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Epididymis</a:t>
            </a:r>
            <a:r>
              <a:rPr lang="en-US" altLang="en-US">
                <a:latin typeface="Arial" panose="020B0604020202020204" pitchFamily="34" charset="0"/>
                <a:cs typeface="Arial" panose="020B0604020202020204" pitchFamily="34" charset="0"/>
              </a:rPr>
              <a:t> – A tube on the surface of each testicle which stores and transports sperm to the vas deferens.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Vas deferens</a:t>
            </a:r>
            <a:r>
              <a:rPr lang="en-US" altLang="en-US" b="0">
                <a:latin typeface="Arial" panose="020B0604020202020204" pitchFamily="34" charset="0"/>
                <a:cs typeface="Arial" panose="020B0604020202020204" pitchFamily="34" charset="0"/>
              </a:rPr>
              <a:t>- A tube that transports sperm from the testicle to the seminal vesicle</a:t>
            </a:r>
            <a:endParaRPr lang="en-US" alt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Seminal vesicles </a:t>
            </a:r>
            <a:r>
              <a:rPr lang="en-US" altLang="en-US">
                <a:latin typeface="Arial" panose="020B0604020202020204" pitchFamily="34" charset="0"/>
                <a:cs typeface="Arial" panose="020B0604020202020204" pitchFamily="34" charset="0"/>
              </a:rPr>
              <a:t>– Pair of glands which add a nourishing fluid to the sperm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Prostate gland </a:t>
            </a:r>
            <a:r>
              <a:rPr lang="en-US" altLang="en-US">
                <a:latin typeface="Arial" panose="020B0604020202020204" pitchFamily="34" charset="0"/>
                <a:cs typeface="Arial" panose="020B0604020202020204" pitchFamily="34" charset="0"/>
              </a:rPr>
              <a:t>– Gland which adds a milky fluid to the semen.  Once sperm is combined with the fluid from the seminal vesicles and prostate gland it is called </a:t>
            </a:r>
            <a:r>
              <a:rPr lang="en-US" altLang="en-US" b="1">
                <a:latin typeface="Arial" panose="020B0604020202020204" pitchFamily="34" charset="0"/>
                <a:cs typeface="Arial" panose="020B0604020202020204" pitchFamily="34" charset="0"/>
              </a:rPr>
              <a:t>semen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Bladder</a:t>
            </a:r>
            <a:r>
              <a:rPr lang="en-US" altLang="en-US">
                <a:latin typeface="Arial" panose="020B0604020202020204" pitchFamily="34" charset="0"/>
                <a:cs typeface="Arial" panose="020B0604020202020204" pitchFamily="34" charset="0"/>
              </a:rPr>
              <a:t> – A bag-shaped organ which holds the urine until it is discharged.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Urethra </a:t>
            </a:r>
            <a:r>
              <a:rPr lang="en-US" altLang="en-US">
                <a:latin typeface="Arial" panose="020B0604020202020204" pitchFamily="34" charset="0"/>
                <a:cs typeface="Arial" panose="020B0604020202020204" pitchFamily="34" charset="0"/>
              </a:rPr>
              <a:t>– The tube that goes through the penis, through which urine and semen leave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Image Source: Adobe Stock-purchased (MLHU)</a:t>
            </a:r>
          </a:p>
          <a:p>
            <a:endParaRPr lang="en-CA"/>
          </a:p>
        </p:txBody>
      </p:sp>
      <p:sp>
        <p:nvSpPr>
          <p:cNvPr id="4" name="Slide Number Placeholder 3"/>
          <p:cNvSpPr>
            <a:spLocks noGrp="1"/>
          </p:cNvSpPr>
          <p:nvPr>
            <p:ph type="sldNum" sz="quarter" idx="5"/>
          </p:nvPr>
        </p:nvSpPr>
        <p:spPr/>
        <p:txBody>
          <a:bodyPr/>
          <a:lstStyle/>
          <a:p>
            <a:fld id="{E8DD27C5-AB77-4BC1-ACD7-DEF66514C92C}" type="slidenum">
              <a:rPr lang="en-CA" smtClean="0"/>
              <a:t>9</a:t>
            </a:fld>
            <a:endParaRPr lang="en-CA"/>
          </a:p>
        </p:txBody>
      </p:sp>
    </p:spTree>
    <p:extLst>
      <p:ext uri="{BB962C8B-B14F-4D97-AF65-F5344CB8AC3E}">
        <p14:creationId xmlns:p14="http://schemas.microsoft.com/office/powerpoint/2010/main" val="3095342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D028-48DD-4EE8-9BC4-95EE1E61CF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4866EE3-6F1A-8623-59BE-97F4E8E4A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A7D12BB-E2D2-BD56-3498-E4A04399D176}"/>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2A2C5AA6-217E-75C4-283D-35443C6343D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BA1C3A-F354-BFF2-14AB-435E5897935B}"/>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1560718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E09E-3552-5525-7E0B-10E2E25F110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A0FEA38-27A5-5C91-ECCE-A704B0DB24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E4B70AD-6624-F467-597C-39CB4B95A6D4}"/>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F28AF4A3-7597-311D-37C1-C8EEC6415F0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13A44C7-B04F-EFCC-173C-5298C12832BA}"/>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5013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22149-8F97-613D-1713-7FCC08D139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29C4208-1D46-CB3B-F37C-5EFE8A7819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1AEFD30-19FE-482B-4017-749F30E79400}"/>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11B4B7B4-CA75-AEE7-A4D5-F2ECCD460AC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FA5AC87-009A-1A67-96C8-F5CC0AB55836}"/>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8304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8AC2-BCA4-11AF-BEB7-F9E60EB0DAC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9AB27FE-A5C2-9A73-7595-D235769F1B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CAFB370-EF4A-D195-5BF5-920DF935BBCD}"/>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FBEC5D1C-2BF5-8A50-49DB-B386527F877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A7868CC-0DF1-4B1E-9B4B-E11B413565D3}"/>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2101927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A17C4-28D1-3CB5-BC9C-DD9AF5FF60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81971E4-64D6-7B2D-F57E-F067E01714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02574B-9680-E239-573A-EAD40F9240D0}"/>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7B070B57-A0F6-81DF-3286-77D6C68BAF5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757D819-0071-F899-5C96-7EC64AF7DCC7}"/>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3868820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4F1C-73BE-1A64-F93C-FEDEDCE9D57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DD73621-7193-AC78-1016-9CA21E80C5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86B1F4F-5B30-857D-7AFC-4B58470AE2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27170DA-FAB7-F039-9C9C-59BC69815C8B}"/>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6" name="Footer Placeholder 5">
            <a:extLst>
              <a:ext uri="{FF2B5EF4-FFF2-40B4-BE49-F238E27FC236}">
                <a16:creationId xmlns:a16="http://schemas.microsoft.com/office/drawing/2014/main" id="{EE6FD7EA-00B8-2FAB-6598-607248FCC1B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F578B4-50A0-1000-FA31-7E0072FD46FC}"/>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719342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CC1E-BEA1-C1FD-59DD-D40FC4C75C6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E17C335-670F-B1D5-07C8-FDADFCFCF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E80680-F4F3-782A-C20B-88957E8D5B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57C6DB9-0D29-249C-4390-2A591AA0A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214E2-4AAB-AAC2-9CA4-CBD1A68615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0BC87E9-49A8-12F1-4AF6-85C602D8DB4B}"/>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8" name="Footer Placeholder 7">
            <a:extLst>
              <a:ext uri="{FF2B5EF4-FFF2-40B4-BE49-F238E27FC236}">
                <a16:creationId xmlns:a16="http://schemas.microsoft.com/office/drawing/2014/main" id="{38D0B6BC-A7E8-A99B-B861-6698B8342E2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2A02E16-C88D-BA60-C845-962183C6B1AA}"/>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56904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34C24-4884-1457-AEA5-A9B61C25993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059D4FE-0E54-5A60-7B30-896703AB147F}"/>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4" name="Footer Placeholder 3">
            <a:extLst>
              <a:ext uri="{FF2B5EF4-FFF2-40B4-BE49-F238E27FC236}">
                <a16:creationId xmlns:a16="http://schemas.microsoft.com/office/drawing/2014/main" id="{9F94622D-93AF-99FD-D322-DDEA8FC8A39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0F06FBF-D7E8-37E9-2984-81C4FE13880D}"/>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245434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C14951-6220-21E1-0013-450C7C225A95}"/>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3" name="Footer Placeholder 2">
            <a:extLst>
              <a:ext uri="{FF2B5EF4-FFF2-40B4-BE49-F238E27FC236}">
                <a16:creationId xmlns:a16="http://schemas.microsoft.com/office/drawing/2014/main" id="{4A66DC7E-14E6-8DF4-8EC9-70CFBE2EB6F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7A25EF7-CE20-1B90-9EA8-10B6EE332D2C}"/>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62784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18E6-AC7C-4243-19FC-CEF728735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29EDF65-0E15-C4E3-3B83-3263374648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FE15C96-E07C-6538-F5CC-10709C9DD4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728001-E74B-E1A5-A887-9F2792E71CDF}"/>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6" name="Footer Placeholder 5">
            <a:extLst>
              <a:ext uri="{FF2B5EF4-FFF2-40B4-BE49-F238E27FC236}">
                <a16:creationId xmlns:a16="http://schemas.microsoft.com/office/drawing/2014/main" id="{2089C271-889A-6B87-F80E-2D7E3937D3E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2D18E1A-04F7-1EFB-4DFD-32C649DD1394}"/>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266807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83B6-E4B2-B506-BA62-3148E83F5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7E1ECCE-F997-1C86-D86F-7209637B50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D806D1D-C9C0-D0D9-D446-C9D28C971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1177-F881-D3A1-B877-5AA7BB55D5E7}"/>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6" name="Footer Placeholder 5">
            <a:extLst>
              <a:ext uri="{FF2B5EF4-FFF2-40B4-BE49-F238E27FC236}">
                <a16:creationId xmlns:a16="http://schemas.microsoft.com/office/drawing/2014/main" id="{3E052596-3D73-9982-7D1E-75213F2473C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4C3374E-7227-D9C4-B705-FF1A3C34EC7F}"/>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344127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5EDF49-3CB9-1B04-669F-EEA10E5CFC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5C01DAA-F9F7-9071-475D-D804F8765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81F626C-F767-08F0-BCBF-EDA5467C6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2A35D723-95E0-30C9-AEBE-79D820C7B8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5C8381D-2866-A450-76B4-A61DE87B4C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79CDC-D525-48C6-83DA-55B1A50EB0B8}" type="slidenum">
              <a:rPr lang="en-CA" smtClean="0"/>
              <a:t>‹#›</a:t>
            </a:fld>
            <a:endParaRPr lang="en-CA"/>
          </a:p>
        </p:txBody>
      </p:sp>
    </p:spTree>
    <p:extLst>
      <p:ext uri="{BB962C8B-B14F-4D97-AF65-F5344CB8AC3E}">
        <p14:creationId xmlns:p14="http://schemas.microsoft.com/office/powerpoint/2010/main" val="3596918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hyperlink" Target="https://www.youtube.com/watch?v=vXrQ_FhZmos" TargetMode="External"/><Relationship Id="rId2" Type="http://schemas.openxmlformats.org/officeDocument/2006/relationships/slideLayout" Target="../slideLayouts/slideLayout2.xml"/><Relationship Id="rId1" Type="http://schemas.openxmlformats.org/officeDocument/2006/relationships/video" Target="https://www.youtube.com/embed/vXrQ_FhZmos" TargetMode="External"/><Relationship Id="rId6" Type="http://schemas.openxmlformats.org/officeDocument/2006/relationships/image" Target="../media/image18.jpe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ontario.ca/page/get-coverage-prescription-drugs#section-0" TargetMode="Externa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www.itsaplan.ca/" TargetMode="External"/><Relationship Id="rId5" Type="http://schemas.openxmlformats.org/officeDocument/2006/relationships/hyperlink" Target="http://www.sexandu.ca/contraception" TargetMode="External"/><Relationship Id="rId4" Type="http://schemas.openxmlformats.org/officeDocument/2006/relationships/hyperlink" Target="https://www.swpublichealth.ca/en/my-health/birth-control.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raxPKklDF2k?feature=oembed" TargetMode="External"/><Relationship Id="rId6" Type="http://schemas.openxmlformats.org/officeDocument/2006/relationships/hyperlink" Target="https://www.youtube.com/watch?v=raxPKklDF2k"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472DC0B-629B-F0F6-1BBA-6211B12F6039}"/>
              </a:ext>
            </a:extLst>
          </p:cNvPr>
          <p:cNvSpPr/>
          <p:nvPr/>
        </p:nvSpPr>
        <p:spPr>
          <a:xfrm>
            <a:off x="0" y="2063002"/>
            <a:ext cx="9562643" cy="2358837"/>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a:extLst>
              <a:ext uri="{FF2B5EF4-FFF2-40B4-BE49-F238E27FC236}">
                <a16:creationId xmlns:a16="http://schemas.microsoft.com/office/drawing/2014/main" id="{B572CA03-596E-991E-B4CF-A1D5CF026A22}"/>
              </a:ext>
            </a:extLst>
          </p:cNvPr>
          <p:cNvPicPr>
            <a:picLocks noChangeAspect="1"/>
          </p:cNvPicPr>
          <p:nvPr/>
        </p:nvPicPr>
        <p:blipFill>
          <a:blip r:embed="rId3" cstate="print">
            <a:extLst>
              <a:ext uri="{28A0092B-C50C-407E-A947-70E740481C1C}">
                <a14:useLocalDpi xmlns:a14="http://schemas.microsoft.com/office/drawing/2010/main" val="0"/>
              </a:ext>
            </a:extLst>
          </a:blip>
          <a:srcRect l="14998" r="14998"/>
          <a:stretch/>
        </p:blipFill>
        <p:spPr>
          <a:xfrm>
            <a:off x="9834000" y="2062999"/>
            <a:ext cx="2358000" cy="2359361"/>
          </a:xfrm>
          <a:prstGeom prst="rect">
            <a:avLst/>
          </a:prstGeom>
        </p:spPr>
      </p:pic>
      <p:sp>
        <p:nvSpPr>
          <p:cNvPr id="18" name="Title 1">
            <a:extLst>
              <a:ext uri="{FF2B5EF4-FFF2-40B4-BE49-F238E27FC236}">
                <a16:creationId xmlns:a16="http://schemas.microsoft.com/office/drawing/2014/main" id="{AF91DAB7-F4BB-9298-9CC3-96F2666CBFBB}"/>
              </a:ext>
            </a:extLst>
          </p:cNvPr>
          <p:cNvSpPr>
            <a:spLocks noGrp="1"/>
          </p:cNvSpPr>
          <p:nvPr>
            <p:ph type="ctrTitle" hasCustomPrompt="1"/>
          </p:nvPr>
        </p:nvSpPr>
        <p:spPr>
          <a:xfrm>
            <a:off x="844703" y="2361816"/>
            <a:ext cx="8334130" cy="1313610"/>
          </a:xfrm>
        </p:spPr>
        <p:txBody>
          <a:bodyPr anchor="ctr">
            <a:normAutofit/>
          </a:bodyPr>
          <a:lstStyle>
            <a:lvl1pPr algn="l">
              <a:defRPr sz="3200" b="1" cap="none" baseline="0">
                <a:solidFill>
                  <a:schemeClr val="bg1"/>
                </a:solidFill>
                <a:latin typeface="Arial" panose="020B0604020202020204" pitchFamily="34" charset="0"/>
                <a:cs typeface="Arial" panose="020B0604020202020204" pitchFamily="34" charset="0"/>
              </a:defRPr>
            </a:lvl1pPr>
          </a:lstStyle>
          <a:p>
            <a:r>
              <a:rPr lang="en-US" sz="2800"/>
              <a:t>Decisions about sexual activity: Contraception</a:t>
            </a:r>
          </a:p>
        </p:txBody>
      </p:sp>
      <p:pic>
        <p:nvPicPr>
          <p:cNvPr id="20" name="Picture 19">
            <a:extLst>
              <a:ext uri="{FF2B5EF4-FFF2-40B4-BE49-F238E27FC236}">
                <a16:creationId xmlns:a16="http://schemas.microsoft.com/office/drawing/2014/main" id="{2E534D98-8D73-9823-8D13-D41D7BD97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703" y="609434"/>
            <a:ext cx="2035161" cy="1162949"/>
          </a:xfrm>
          <a:prstGeom prst="rect">
            <a:avLst/>
          </a:prstGeom>
        </p:spPr>
      </p:pic>
      <p:sp>
        <p:nvSpPr>
          <p:cNvPr id="21" name="Text Placeholder 15">
            <a:extLst>
              <a:ext uri="{FF2B5EF4-FFF2-40B4-BE49-F238E27FC236}">
                <a16:creationId xmlns:a16="http://schemas.microsoft.com/office/drawing/2014/main" id="{4A4281E6-AF1F-C967-1415-CB1BBC5EA954}"/>
              </a:ext>
            </a:extLst>
          </p:cNvPr>
          <p:cNvSpPr txBox="1">
            <a:spLocks/>
          </p:cNvSpPr>
          <p:nvPr/>
        </p:nvSpPr>
        <p:spPr>
          <a:xfrm>
            <a:off x="258580" y="5983396"/>
            <a:ext cx="3250974" cy="708025"/>
          </a:xfrm>
          <a:prstGeom prst="rect">
            <a:avLst/>
          </a:prstGeom>
        </p:spPr>
        <p:txBody>
          <a:bodyPr vert="horz" lIns="91440" tIns="45720" rIns="91440" bIns="45720" rtlCol="0" anchor="ctr">
            <a:normAutofit/>
          </a:bodyPr>
          <a:lstStyle>
            <a:defPPr>
              <a:defRPr lang="en-US"/>
            </a:defPPr>
            <a:lvl1pPr marL="0" indent="0" algn="l" defTabSz="914400" rtl="0" eaLnBrk="1" latinLnBrk="0" hangingPunct="1">
              <a:buNone/>
              <a:defRPr sz="1800" b="0" kern="1200" baseline="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6698A"/>
                </a:solidFill>
              </a:rPr>
              <a:t>Recommended for Grade 9</a:t>
            </a:r>
            <a:endParaRPr lang="en-CA" sz="1200">
              <a:solidFill>
                <a:srgbClr val="06698A"/>
              </a:solidFill>
            </a:endParaRPr>
          </a:p>
        </p:txBody>
      </p:sp>
      <p:pic>
        <p:nvPicPr>
          <p:cNvPr id="22" name="Picture 21">
            <a:extLst>
              <a:ext uri="{FF2B5EF4-FFF2-40B4-BE49-F238E27FC236}">
                <a16:creationId xmlns:a16="http://schemas.microsoft.com/office/drawing/2014/main" id="{20114FC9-0013-781F-2398-85D5BAAF898C}"/>
              </a:ext>
            </a:extLst>
          </p:cNvPr>
          <p:cNvPicPr>
            <a:picLocks noChangeAspect="1"/>
          </p:cNvPicPr>
          <p:nvPr/>
        </p:nvPicPr>
        <p:blipFill>
          <a:blip r:embed="rId5" cstate="print">
            <a:extLst>
              <a:ext uri="{28A0092B-C50C-407E-A947-70E740481C1C}">
                <a14:useLocalDpi xmlns:a14="http://schemas.microsoft.com/office/drawing/2010/main" val="0"/>
              </a:ext>
            </a:extLst>
          </a:blip>
          <a:srcRect l="16647" r="16647"/>
          <a:stretch/>
        </p:blipFill>
        <p:spPr>
          <a:xfrm>
            <a:off x="9834000" y="4499162"/>
            <a:ext cx="2358839" cy="2357747"/>
          </a:xfrm>
          <a:prstGeom prst="rect">
            <a:avLst/>
          </a:prstGeom>
        </p:spPr>
      </p:pic>
      <p:pic>
        <p:nvPicPr>
          <p:cNvPr id="23" name="Picture 22">
            <a:extLst>
              <a:ext uri="{FF2B5EF4-FFF2-40B4-BE49-F238E27FC236}">
                <a16:creationId xmlns:a16="http://schemas.microsoft.com/office/drawing/2014/main" id="{D33D2B55-67DA-C83C-5E47-7C797686BC47}"/>
              </a:ext>
            </a:extLst>
          </p:cNvPr>
          <p:cNvPicPr>
            <a:picLocks noChangeAspect="1"/>
          </p:cNvPicPr>
          <p:nvPr/>
        </p:nvPicPr>
        <p:blipFill>
          <a:blip r:embed="rId6" cstate="print">
            <a:extLst>
              <a:ext uri="{28A0092B-C50C-407E-A947-70E740481C1C}">
                <a14:useLocalDpi xmlns:a14="http://schemas.microsoft.com/office/drawing/2010/main" val="0"/>
              </a:ext>
            </a:extLst>
          </a:blip>
          <a:srcRect l="10403" r="10403"/>
          <a:stretch/>
        </p:blipFill>
        <p:spPr>
          <a:xfrm>
            <a:off x="9834000" y="0"/>
            <a:ext cx="2358840" cy="1985682"/>
          </a:xfrm>
          <a:prstGeom prst="rect">
            <a:avLst/>
          </a:prstGeom>
        </p:spPr>
      </p:pic>
      <p:sp>
        <p:nvSpPr>
          <p:cNvPr id="24" name="Rectangle 23">
            <a:extLst>
              <a:ext uri="{FF2B5EF4-FFF2-40B4-BE49-F238E27FC236}">
                <a16:creationId xmlns:a16="http://schemas.microsoft.com/office/drawing/2014/main" id="{F9F4CE8D-7665-AF1C-A1E9-E4779856B507}"/>
              </a:ext>
            </a:extLst>
          </p:cNvPr>
          <p:cNvSpPr/>
          <p:nvPr/>
        </p:nvSpPr>
        <p:spPr>
          <a:xfrm>
            <a:off x="9639026" y="2063000"/>
            <a:ext cx="118591" cy="2358839"/>
          </a:xfrm>
          <a:prstGeom prst="rect">
            <a:avLst/>
          </a:pr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aseline="-25000"/>
          </a:p>
        </p:txBody>
      </p:sp>
      <p:sp>
        <p:nvSpPr>
          <p:cNvPr id="25" name="Rectangle 24">
            <a:extLst>
              <a:ext uri="{FF2B5EF4-FFF2-40B4-BE49-F238E27FC236}">
                <a16:creationId xmlns:a16="http://schemas.microsoft.com/office/drawing/2014/main" id="{647D07D0-A4D0-B5D6-6153-E264005D6B0F}"/>
              </a:ext>
            </a:extLst>
          </p:cNvPr>
          <p:cNvSpPr/>
          <p:nvPr/>
        </p:nvSpPr>
        <p:spPr>
          <a:xfrm>
            <a:off x="9641599" y="6800"/>
            <a:ext cx="116017" cy="1985682"/>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6698A"/>
              </a:solidFill>
            </a:endParaRPr>
          </a:p>
        </p:txBody>
      </p:sp>
      <p:pic>
        <p:nvPicPr>
          <p:cNvPr id="26" name="Picture 25" descr="Text&#10;&#10;Description automatically generated">
            <a:extLst>
              <a:ext uri="{FF2B5EF4-FFF2-40B4-BE49-F238E27FC236}">
                <a16:creationId xmlns:a16="http://schemas.microsoft.com/office/drawing/2014/main" id="{69664399-6C28-B46E-CAFA-3E7F26486B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8789" y="1064457"/>
            <a:ext cx="2431864" cy="590841"/>
          </a:xfrm>
          <a:prstGeom prst="rect">
            <a:avLst/>
          </a:prstGeom>
        </p:spPr>
      </p:pic>
      <p:sp>
        <p:nvSpPr>
          <p:cNvPr id="27" name="Rectangle 26">
            <a:extLst>
              <a:ext uri="{FF2B5EF4-FFF2-40B4-BE49-F238E27FC236}">
                <a16:creationId xmlns:a16="http://schemas.microsoft.com/office/drawing/2014/main" id="{3B4A20F5-389C-6899-A081-AF3607061B5F}"/>
              </a:ext>
            </a:extLst>
          </p:cNvPr>
          <p:cNvSpPr/>
          <p:nvPr/>
        </p:nvSpPr>
        <p:spPr>
          <a:xfrm>
            <a:off x="9639026" y="4499162"/>
            <a:ext cx="118590" cy="2352038"/>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6698A"/>
              </a:solidFill>
            </a:endParaRPr>
          </a:p>
        </p:txBody>
      </p:sp>
      <p:sp>
        <p:nvSpPr>
          <p:cNvPr id="4" name="Content Placeholder 3">
            <a:extLst>
              <a:ext uri="{FF2B5EF4-FFF2-40B4-BE49-F238E27FC236}">
                <a16:creationId xmlns:a16="http://schemas.microsoft.com/office/drawing/2014/main" id="{B691C8FC-C883-53F3-E466-B6F0ADF66891}"/>
              </a:ext>
            </a:extLst>
          </p:cNvPr>
          <p:cNvSpPr txBox="1">
            <a:spLocks noChangeArrowheads="1"/>
          </p:cNvSpPr>
          <p:nvPr/>
        </p:nvSpPr>
        <p:spPr bwMode="auto">
          <a:xfrm>
            <a:off x="7216257" y="6046239"/>
            <a:ext cx="2579551" cy="720197"/>
          </a:xfrm>
          <a:prstGeom prst="rect">
            <a:avLst/>
          </a:prstGeom>
          <a:noFill/>
          <a:ln>
            <a:noFill/>
          </a:ln>
          <a:effectLst/>
        </p:spPr>
        <p:txBody>
          <a:bodyPr wrap="square">
            <a:spAutoFit/>
          </a:bodyPr>
          <a:lstStyle>
            <a:lvl1pPr>
              <a:spcBef>
                <a:spcPct val="20000"/>
              </a:spcBef>
              <a:buChar char="•"/>
              <a:defRPr sz="3200">
                <a:solidFill>
                  <a:schemeClr val="tx1"/>
                </a:solidFill>
                <a:latin typeface="Zurich BT"/>
              </a:defRPr>
            </a:lvl1pPr>
            <a:lvl2pPr marL="742950" indent="-285750">
              <a:spcBef>
                <a:spcPct val="20000"/>
              </a:spcBef>
              <a:buChar char="–"/>
              <a:defRPr sz="2800">
                <a:solidFill>
                  <a:schemeClr val="tx1"/>
                </a:solidFill>
                <a:latin typeface="Zurich BT"/>
              </a:defRPr>
            </a:lvl2pPr>
            <a:lvl3pPr marL="1143000" indent="-228600">
              <a:spcBef>
                <a:spcPct val="20000"/>
              </a:spcBef>
              <a:buChar char="•"/>
              <a:defRPr sz="2400">
                <a:solidFill>
                  <a:schemeClr val="tx1"/>
                </a:solidFill>
                <a:latin typeface="Zurich BT"/>
              </a:defRPr>
            </a:lvl3pPr>
            <a:lvl4pPr marL="1600200" indent="-228600">
              <a:spcBef>
                <a:spcPct val="20000"/>
              </a:spcBef>
              <a:buChar char="–"/>
              <a:defRPr sz="2000">
                <a:solidFill>
                  <a:schemeClr val="tx1"/>
                </a:solidFill>
                <a:latin typeface="Zurich BT"/>
              </a:defRPr>
            </a:lvl4pPr>
            <a:lvl5pPr marL="2057400" indent="-228600">
              <a:spcBef>
                <a:spcPct val="20000"/>
              </a:spcBef>
              <a:buChar char="»"/>
              <a:defRPr sz="2000">
                <a:solidFill>
                  <a:schemeClr val="tx1"/>
                </a:solidFill>
                <a:latin typeface="Zurich BT"/>
              </a:defRPr>
            </a:lvl5pPr>
            <a:lvl6pPr marL="2514600" indent="-228600" eaLnBrk="0" fontAlgn="base" hangingPunct="0">
              <a:spcBef>
                <a:spcPct val="20000"/>
              </a:spcBef>
              <a:spcAft>
                <a:spcPct val="0"/>
              </a:spcAft>
              <a:buChar char="»"/>
              <a:defRPr sz="2000">
                <a:solidFill>
                  <a:schemeClr val="tx1"/>
                </a:solidFill>
                <a:latin typeface="Zurich BT"/>
              </a:defRPr>
            </a:lvl6pPr>
            <a:lvl7pPr marL="2971800" indent="-228600" eaLnBrk="0" fontAlgn="base" hangingPunct="0">
              <a:spcBef>
                <a:spcPct val="20000"/>
              </a:spcBef>
              <a:spcAft>
                <a:spcPct val="0"/>
              </a:spcAft>
              <a:buChar char="»"/>
              <a:defRPr sz="2000">
                <a:solidFill>
                  <a:schemeClr val="tx1"/>
                </a:solidFill>
                <a:latin typeface="Zurich BT"/>
              </a:defRPr>
            </a:lvl7pPr>
            <a:lvl8pPr marL="3429000" indent="-228600" eaLnBrk="0" fontAlgn="base" hangingPunct="0">
              <a:spcBef>
                <a:spcPct val="20000"/>
              </a:spcBef>
              <a:spcAft>
                <a:spcPct val="0"/>
              </a:spcAft>
              <a:buChar char="»"/>
              <a:defRPr sz="2000">
                <a:solidFill>
                  <a:schemeClr val="tx1"/>
                </a:solidFill>
                <a:latin typeface="Zurich BT"/>
              </a:defRPr>
            </a:lvl8pPr>
            <a:lvl9pPr marL="3886200" indent="-228600" eaLnBrk="0" fontAlgn="base" hangingPunct="0">
              <a:spcBef>
                <a:spcPct val="20000"/>
              </a:spcBef>
              <a:spcAft>
                <a:spcPct val="0"/>
              </a:spcAft>
              <a:buChar char="»"/>
              <a:defRPr sz="2000">
                <a:solidFill>
                  <a:schemeClr val="tx1"/>
                </a:solidFill>
                <a:latin typeface="Zurich BT"/>
              </a:defRPr>
            </a:lvl9pPr>
          </a:lstStyle>
          <a:p>
            <a:pPr eaLnBrk="1" hangingPunct="1">
              <a:buFontTx/>
              <a:buNone/>
            </a:pPr>
            <a:r>
              <a:rPr lang="en-CA" altLang="en-US" sz="1200">
                <a:solidFill>
                  <a:srgbClr val="06698A"/>
                </a:solidFill>
                <a:latin typeface="Arial" panose="020B0604020202020204" pitchFamily="34" charset="0"/>
                <a:cs typeface="Arial" panose="020B0604020202020204" pitchFamily="34" charset="0"/>
              </a:rPr>
              <a:t>Created by: Child Health Team</a:t>
            </a:r>
          </a:p>
          <a:p>
            <a:pPr eaLnBrk="1" hangingPunct="1">
              <a:buFontTx/>
              <a:buNone/>
            </a:pPr>
            <a:r>
              <a:rPr lang="en-CA" altLang="en-US" sz="1200">
                <a:solidFill>
                  <a:srgbClr val="06698A"/>
                </a:solidFill>
                <a:latin typeface="Arial" panose="020B0604020202020204" pitchFamily="34" charset="0"/>
                <a:cs typeface="Arial" panose="020B0604020202020204" pitchFamily="34" charset="0"/>
              </a:rPr>
              <a:t>Created: January 2014</a:t>
            </a:r>
          </a:p>
          <a:p>
            <a:pPr eaLnBrk="1" hangingPunct="1">
              <a:buFontTx/>
              <a:buNone/>
            </a:pPr>
            <a:r>
              <a:rPr lang="en-CA" altLang="en-US" sz="1200">
                <a:solidFill>
                  <a:srgbClr val="06698A"/>
                </a:solidFill>
                <a:latin typeface="Arial" panose="020B0604020202020204" pitchFamily="34" charset="0"/>
                <a:cs typeface="Arial" panose="020B0604020202020204" pitchFamily="34" charset="0"/>
              </a:rPr>
              <a:t>Updated: May 2022</a:t>
            </a:r>
            <a:endParaRPr lang="en-US" altLang="en-US" sz="1200">
              <a:solidFill>
                <a:srgbClr val="06698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01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113784" y="9978"/>
            <a:ext cx="3974416"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Person with a vulva</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2" name="Group 1">
            <a:extLst>
              <a:ext uri="{FF2B5EF4-FFF2-40B4-BE49-F238E27FC236}">
                <a16:creationId xmlns:a16="http://schemas.microsoft.com/office/drawing/2014/main" id="{9DC55DD1-DA22-86F8-250B-EE38CAF0073E}"/>
              </a:ext>
            </a:extLst>
          </p:cNvPr>
          <p:cNvGrpSpPr/>
          <p:nvPr/>
        </p:nvGrpSpPr>
        <p:grpSpPr>
          <a:xfrm>
            <a:off x="2892250" y="812951"/>
            <a:ext cx="5478774" cy="4888567"/>
            <a:chOff x="2799876" y="1914971"/>
            <a:chExt cx="5667537" cy="5366371"/>
          </a:xfrm>
        </p:grpSpPr>
        <p:pic>
          <p:nvPicPr>
            <p:cNvPr id="3" name="Picture 2">
              <a:extLst>
                <a:ext uri="{FF2B5EF4-FFF2-40B4-BE49-F238E27FC236}">
                  <a16:creationId xmlns:a16="http://schemas.microsoft.com/office/drawing/2014/main" id="{5ACD8F81-5896-FAFB-C7EF-2A340EEEE6C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Effect>
                        <a14:saturation sat="0"/>
                      </a14:imgEffect>
                    </a14:imgLayer>
                  </a14:imgProps>
                </a:ext>
              </a:extLst>
            </a:blip>
            <a:stretch>
              <a:fillRect/>
            </a:stretch>
          </p:blipFill>
          <p:spPr>
            <a:xfrm>
              <a:off x="4026278" y="1914971"/>
              <a:ext cx="4441135" cy="5366371"/>
            </a:xfrm>
            <a:prstGeom prst="rect">
              <a:avLst/>
            </a:prstGeom>
          </p:spPr>
        </p:pic>
        <p:sp>
          <p:nvSpPr>
            <p:cNvPr id="4" name="TextBox 3">
              <a:extLst>
                <a:ext uri="{FF2B5EF4-FFF2-40B4-BE49-F238E27FC236}">
                  <a16:creationId xmlns:a16="http://schemas.microsoft.com/office/drawing/2014/main" id="{2729526A-C682-0C25-BCB1-AC28A9687944}"/>
                </a:ext>
              </a:extLst>
            </p:cNvPr>
            <p:cNvSpPr txBox="1"/>
            <p:nvPr/>
          </p:nvSpPr>
          <p:spPr>
            <a:xfrm>
              <a:off x="5068942" y="2778869"/>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Ovaries</a:t>
              </a:r>
              <a:endParaRPr lang="en-US">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EECE9627-5639-B367-C807-CB5016620BE1}"/>
                </a:ext>
              </a:extLst>
            </p:cNvPr>
            <p:cNvCxnSpPr>
              <a:cxnSpLocks/>
            </p:cNvCxnSpPr>
            <p:nvPr/>
          </p:nvCxnSpPr>
          <p:spPr>
            <a:xfrm flipH="1">
              <a:off x="5538446" y="3240534"/>
              <a:ext cx="432048" cy="119451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5D58012-98BF-C317-1FE3-BBE421374C64}"/>
                </a:ext>
              </a:extLst>
            </p:cNvPr>
            <p:cNvCxnSpPr>
              <a:cxnSpLocks/>
            </p:cNvCxnSpPr>
            <p:nvPr/>
          </p:nvCxnSpPr>
          <p:spPr>
            <a:xfrm>
              <a:off x="5970494" y="3240534"/>
              <a:ext cx="873884" cy="1194519"/>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44C1230-6436-C641-EC78-09DEE00AA33D}"/>
                </a:ext>
              </a:extLst>
            </p:cNvPr>
            <p:cNvSpPr txBox="1"/>
            <p:nvPr/>
          </p:nvSpPr>
          <p:spPr>
            <a:xfrm>
              <a:off x="2986500" y="2778869"/>
              <a:ext cx="1650703" cy="830997"/>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Fallopian tubes</a:t>
              </a:r>
              <a:endParaRPr lang="en-US">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C3B05988-598F-CB62-7D02-588A9746910A}"/>
                </a:ext>
              </a:extLst>
            </p:cNvPr>
            <p:cNvCxnSpPr/>
            <p:nvPr/>
          </p:nvCxnSpPr>
          <p:spPr>
            <a:xfrm>
              <a:off x="4354652" y="3498949"/>
              <a:ext cx="1080120" cy="72008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33F4F37-9659-C44D-95D4-E78909733460}"/>
                </a:ext>
              </a:extLst>
            </p:cNvPr>
            <p:cNvCxnSpPr/>
            <p:nvPr/>
          </p:nvCxnSpPr>
          <p:spPr>
            <a:xfrm>
              <a:off x="4387801" y="3510351"/>
              <a:ext cx="2564620" cy="671102"/>
            </a:xfrm>
            <a:prstGeom prst="line">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A974E830-79E0-A085-0A3B-68DDCE3757F7}"/>
                </a:ext>
              </a:extLst>
            </p:cNvPr>
            <p:cNvSpPr txBox="1"/>
            <p:nvPr/>
          </p:nvSpPr>
          <p:spPr>
            <a:xfrm>
              <a:off x="2924024" y="4113892"/>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Uterus</a:t>
              </a:r>
              <a:endParaRPr lang="en-US">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F77F1B5E-29EA-A86D-B04E-BBEC602CD480}"/>
                </a:ext>
              </a:extLst>
            </p:cNvPr>
            <p:cNvCxnSpPr>
              <a:cxnSpLocks/>
            </p:cNvCxnSpPr>
            <p:nvPr/>
          </p:nvCxnSpPr>
          <p:spPr>
            <a:xfrm>
              <a:off x="4265000" y="4417055"/>
              <a:ext cx="1847244" cy="275831"/>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875D3BD3-39C6-10BE-DF9A-F5ACE6AF4594}"/>
                </a:ext>
              </a:extLst>
            </p:cNvPr>
            <p:cNvSpPr txBox="1"/>
            <p:nvPr/>
          </p:nvSpPr>
          <p:spPr>
            <a:xfrm>
              <a:off x="2799876" y="4879424"/>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Cervix</a:t>
              </a:r>
              <a:endParaRPr lang="en-US">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DB46189D-F813-E866-2FE7-EC8C79A4E100}"/>
                </a:ext>
              </a:extLst>
            </p:cNvPr>
            <p:cNvCxnSpPr>
              <a:cxnSpLocks/>
            </p:cNvCxnSpPr>
            <p:nvPr/>
          </p:nvCxnSpPr>
          <p:spPr>
            <a:xfrm flipV="1">
              <a:off x="4135012" y="5110256"/>
              <a:ext cx="1977232" cy="37592"/>
            </a:xfrm>
            <a:prstGeom prst="line">
              <a:avLst/>
            </a:prstGeom>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925925A4-C1AE-9706-89DC-FF2992B2A478}"/>
                </a:ext>
              </a:extLst>
            </p:cNvPr>
            <p:cNvSpPr txBox="1"/>
            <p:nvPr/>
          </p:nvSpPr>
          <p:spPr>
            <a:xfrm>
              <a:off x="2924024" y="5396964"/>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Vagina</a:t>
              </a:r>
              <a:endParaRPr lang="en-US">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65F9C6C3-5ACF-8CBE-4716-DA05A12761B7}"/>
                </a:ext>
              </a:extLst>
            </p:cNvPr>
            <p:cNvCxnSpPr>
              <a:cxnSpLocks/>
            </p:cNvCxnSpPr>
            <p:nvPr/>
          </p:nvCxnSpPr>
          <p:spPr>
            <a:xfrm flipV="1">
              <a:off x="4325326" y="5367950"/>
              <a:ext cx="1899386" cy="259846"/>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26384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025049" y="0"/>
            <a:ext cx="4141902"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The Menstrual Cycle</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2" name="Online Media 3" title="The Menstrual Cycle">
            <a:hlinkClick r:id="" action="ppaction://media"/>
            <a:extLst>
              <a:ext uri="{FF2B5EF4-FFF2-40B4-BE49-F238E27FC236}">
                <a16:creationId xmlns:a16="http://schemas.microsoft.com/office/drawing/2014/main" id="{55071C97-9406-78B9-3C4C-E9A4424F57A9}"/>
              </a:ext>
            </a:extLst>
          </p:cNvPr>
          <p:cNvPicPr>
            <a:picLocks noGrp="1" noRot="1" noChangeAspect="1"/>
          </p:cNvPicPr>
          <p:nvPr>
            <p:ph idx="1"/>
            <a:videoFile r:link="rId1"/>
          </p:nvPr>
        </p:nvPicPr>
        <p:blipFill>
          <a:blip r:embed="rId6"/>
          <a:stretch>
            <a:fillRect/>
          </a:stretch>
        </p:blipFill>
        <p:spPr>
          <a:xfrm>
            <a:off x="2272276" y="960136"/>
            <a:ext cx="7647447" cy="4301689"/>
          </a:xfrm>
          <a:prstGeom prst="rect">
            <a:avLst/>
          </a:prstGeom>
        </p:spPr>
      </p:pic>
      <p:sp>
        <p:nvSpPr>
          <p:cNvPr id="3" name="TextBox 2">
            <a:extLst>
              <a:ext uri="{FF2B5EF4-FFF2-40B4-BE49-F238E27FC236}">
                <a16:creationId xmlns:a16="http://schemas.microsoft.com/office/drawing/2014/main" id="{3DC3416C-45CF-2F21-F89A-06EEA3A00CA8}"/>
              </a:ext>
            </a:extLst>
          </p:cNvPr>
          <p:cNvSpPr txBox="1"/>
          <p:nvPr/>
        </p:nvSpPr>
        <p:spPr>
          <a:xfrm>
            <a:off x="4039062" y="5343458"/>
            <a:ext cx="4133977" cy="523220"/>
          </a:xfrm>
          <a:prstGeom prst="rect">
            <a:avLst/>
          </a:prstGeom>
          <a:noFill/>
        </p:spPr>
        <p:txBody>
          <a:bodyPr wrap="square" rtlCol="0">
            <a:spAutoFit/>
          </a:bodyPr>
          <a:lstStyle/>
          <a:p>
            <a:pPr algn="ctr"/>
            <a:r>
              <a:rPr lang="en-CA" altLang="en-US" sz="1400">
                <a:solidFill>
                  <a:srgbClr val="06698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https://www.youtube.com/watch?v=vXrQ_FhZmos</a:t>
            </a:r>
            <a:endParaRPr lang="en-CA" altLang="en-US" sz="1400">
              <a:solidFill>
                <a:srgbClr val="06698A"/>
              </a:solidFill>
              <a:latin typeface="Arial" panose="020B0604020202020204" pitchFamily="34" charset="0"/>
              <a:cs typeface="Arial" panose="020B0604020202020204" pitchFamily="34" charset="0"/>
            </a:endParaRPr>
          </a:p>
          <a:p>
            <a:pPr algn="ctr"/>
            <a:endParaRPr lang="en-US" sz="1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252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1095082" y="1238854"/>
            <a:ext cx="10020692" cy="28712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3200" i="1">
                <a:solidFill>
                  <a:srgbClr val="06698A"/>
                </a:solidFill>
              </a:rPr>
              <a:t>Preventing pregnancy, also known as birth control</a:t>
            </a:r>
          </a:p>
          <a:p>
            <a:pPr marL="0" indent="0">
              <a:buNone/>
            </a:pPr>
            <a:endParaRPr lang="en-CA" sz="3200" i="1">
              <a:solidFill>
                <a:srgbClr val="06698A"/>
              </a:solidFill>
            </a:endParaRPr>
          </a:p>
          <a:p>
            <a:pPr marL="0" indent="0" algn="ctr">
              <a:buNone/>
            </a:pPr>
            <a:r>
              <a:rPr lang="en-CA" sz="3200">
                <a:solidFill>
                  <a:srgbClr val="06698A"/>
                </a:solidFill>
              </a:rPr>
              <a:t>Abstinence</a:t>
            </a:r>
          </a:p>
          <a:p>
            <a:pPr marL="0" indent="0" algn="ctr">
              <a:buNone/>
            </a:pPr>
            <a:r>
              <a:rPr lang="en-CA" sz="3200">
                <a:solidFill>
                  <a:srgbClr val="06698A"/>
                </a:solidFill>
              </a:rPr>
              <a:t>Hormonal Methods</a:t>
            </a:r>
          </a:p>
          <a:p>
            <a:pPr marL="0" indent="0" algn="ctr">
              <a:buNone/>
            </a:pPr>
            <a:r>
              <a:rPr lang="en-CA" sz="3200">
                <a:solidFill>
                  <a:srgbClr val="06698A"/>
                </a:solidFill>
                <a:cs typeface="Arial"/>
              </a:rPr>
              <a:t>Non-Hormonal Method</a:t>
            </a:r>
            <a:endParaRPr lang="en-CA" altLang="en-US" sz="3200">
              <a:solidFill>
                <a:srgbClr val="06698A"/>
              </a:solidFill>
            </a:endParaRP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609413" y="343355"/>
            <a:ext cx="2991537"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Contraception</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2" name="Group 1">
            <a:extLst>
              <a:ext uri="{FF2B5EF4-FFF2-40B4-BE49-F238E27FC236}">
                <a16:creationId xmlns:a16="http://schemas.microsoft.com/office/drawing/2014/main" id="{D7083F7C-C5AA-ACFD-8595-4C807D1D5E46}"/>
              </a:ext>
            </a:extLst>
          </p:cNvPr>
          <p:cNvGrpSpPr/>
          <p:nvPr/>
        </p:nvGrpSpPr>
        <p:grpSpPr>
          <a:xfrm>
            <a:off x="0" y="4375954"/>
            <a:ext cx="12192000" cy="1325564"/>
            <a:chOff x="0" y="5532436"/>
            <a:chExt cx="12192000" cy="1325564"/>
          </a:xfrm>
        </p:grpSpPr>
        <p:pic>
          <p:nvPicPr>
            <p:cNvPr id="3" name="Picture 2">
              <a:extLst>
                <a:ext uri="{FF2B5EF4-FFF2-40B4-BE49-F238E27FC236}">
                  <a16:creationId xmlns:a16="http://schemas.microsoft.com/office/drawing/2014/main" id="{0A6F65B6-A8C8-6A3E-08E1-5144594E7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32437"/>
              <a:ext cx="1863995"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43D431E5-F6BF-7141-38A5-A819BC50F1BB}"/>
                </a:ext>
              </a:extLst>
            </p:cNvPr>
            <p:cNvPicPr>
              <a:picLocks noChangeAspect="1" noChangeArrowheads="1"/>
            </p:cNvPicPr>
            <p:nvPr/>
          </p:nvPicPr>
          <p:blipFill rotWithShape="1">
            <a:blip r:embed="rId5">
              <a:alphaModFix amt="70000"/>
              <a:extLst>
                <a:ext uri="{28A0092B-C50C-407E-A947-70E740481C1C}">
                  <a14:useLocalDpi xmlns:a14="http://schemas.microsoft.com/office/drawing/2010/main" val="0"/>
                </a:ext>
              </a:extLst>
            </a:blip>
            <a:srcRect b="19114"/>
            <a:stretch/>
          </p:blipFill>
          <p:spPr bwMode="auto">
            <a:xfrm>
              <a:off x="1861498" y="5532436"/>
              <a:ext cx="2181494" cy="13255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5D1779C7-ECAF-3826-F4D5-0DD2EE677935}"/>
                </a:ext>
              </a:extLst>
            </p:cNvPr>
            <p:cNvPicPr>
              <a:picLocks noChangeAspect="1" noChangeArrowheads="1"/>
            </p:cNvPicPr>
            <p:nvPr/>
          </p:nvPicPr>
          <p:blipFill rotWithShape="1">
            <a:blip r:embed="rId6">
              <a:alphaModFix amt="70000"/>
              <a:extLst>
                <a:ext uri="{28A0092B-C50C-407E-A947-70E740481C1C}">
                  <a14:useLocalDpi xmlns:a14="http://schemas.microsoft.com/office/drawing/2010/main" val="0"/>
                </a:ext>
              </a:extLst>
            </a:blip>
            <a:srcRect b="19115"/>
            <a:stretch/>
          </p:blipFill>
          <p:spPr bwMode="auto">
            <a:xfrm>
              <a:off x="4043824" y="5532437"/>
              <a:ext cx="2184825"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E90DC97-19B7-AC1D-61FC-BDDA9749D4E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134" r="20849" b="19115"/>
            <a:stretch/>
          </p:blipFill>
          <p:spPr bwMode="auto">
            <a:xfrm>
              <a:off x="8563251" y="5532437"/>
              <a:ext cx="153572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10667EB4-5181-85D7-8498-709332D1E85B}"/>
                </a:ext>
              </a:extLst>
            </p:cNvPr>
            <p:cNvPicPr>
              <a:picLocks noChangeAspect="1" noChangeArrowheads="1"/>
            </p:cNvPicPr>
            <p:nvPr/>
          </p:nvPicPr>
          <p:blipFill rotWithShape="1">
            <a:blip r:embed="rId8">
              <a:alphaModFix amt="70000"/>
              <a:extLst>
                <a:ext uri="{28A0092B-C50C-407E-A947-70E740481C1C}">
                  <a14:useLocalDpi xmlns:a14="http://schemas.microsoft.com/office/drawing/2010/main" val="0"/>
                </a:ext>
              </a:extLst>
            </a:blip>
            <a:srcRect l="1464" t="1" r="10057" b="19114"/>
            <a:stretch/>
          </p:blipFill>
          <p:spPr bwMode="auto">
            <a:xfrm>
              <a:off x="10098974" y="5532437"/>
              <a:ext cx="209302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C2B4AD3-3CEF-5D46-9578-3390CE2ECDD3}"/>
                </a:ext>
              </a:extLst>
            </p:cNvPr>
            <p:cNvPicPr>
              <a:picLocks noChangeAspect="1"/>
            </p:cNvPicPr>
            <p:nvPr/>
          </p:nvPicPr>
          <p:blipFill rotWithShape="1">
            <a:blip r:embed="rId9">
              <a:alphaModFix amt="70000"/>
              <a:extLst>
                <a:ext uri="{28A0092B-C50C-407E-A947-70E740481C1C}">
                  <a14:useLocalDpi xmlns:a14="http://schemas.microsoft.com/office/drawing/2010/main" val="0"/>
                </a:ext>
              </a:extLst>
            </a:blip>
            <a:srcRect b="19115"/>
            <a:stretch/>
          </p:blipFill>
          <p:spPr>
            <a:xfrm>
              <a:off x="6226983" y="5532436"/>
              <a:ext cx="2336268" cy="1325564"/>
            </a:xfrm>
            <a:prstGeom prst="rect">
              <a:avLst/>
            </a:prstGeom>
          </p:spPr>
        </p:pic>
      </p:grpSp>
    </p:spTree>
    <p:extLst>
      <p:ext uri="{BB962C8B-B14F-4D97-AF65-F5344CB8AC3E}">
        <p14:creationId xmlns:p14="http://schemas.microsoft.com/office/powerpoint/2010/main" val="2989750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4" name="Picture 3">
            <a:extLst>
              <a:ext uri="{FF2B5EF4-FFF2-40B4-BE49-F238E27FC236}">
                <a16:creationId xmlns:a16="http://schemas.microsoft.com/office/drawing/2014/main" id="{F6FAF78B-61A6-728B-33CC-1B45BF1B1597}"/>
              </a:ext>
            </a:extLst>
          </p:cNvPr>
          <p:cNvPicPr>
            <a:picLocks noChangeAspect="1"/>
          </p:cNvPicPr>
          <p:nvPr/>
        </p:nvPicPr>
        <p:blipFill>
          <a:blip r:embed="rId5"/>
          <a:stretch>
            <a:fillRect/>
          </a:stretch>
        </p:blipFill>
        <p:spPr>
          <a:xfrm>
            <a:off x="3285782" y="47135"/>
            <a:ext cx="5639289" cy="5639289"/>
          </a:xfrm>
          <a:prstGeom prst="rect">
            <a:avLst/>
          </a:prstGeom>
        </p:spPr>
      </p:pic>
    </p:spTree>
    <p:extLst>
      <p:ext uri="{BB962C8B-B14F-4D97-AF65-F5344CB8AC3E}">
        <p14:creationId xmlns:p14="http://schemas.microsoft.com/office/powerpoint/2010/main" val="2211654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548326" y="1381813"/>
            <a:ext cx="11244606" cy="42170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spcAft>
                <a:spcPts val="1800"/>
              </a:spcAft>
              <a:defRPr/>
            </a:pPr>
            <a:r>
              <a:rPr lang="en-CA" altLang="en-US" sz="2800">
                <a:solidFill>
                  <a:srgbClr val="06698A"/>
                </a:solidFill>
              </a:rPr>
              <a:t>Contain estrogen, or estrogen and progesterone</a:t>
            </a:r>
          </a:p>
          <a:p>
            <a:pPr marL="457200" indent="-457200" algn="l">
              <a:spcBef>
                <a:spcPts val="600"/>
              </a:spcBef>
              <a:defRPr/>
            </a:pPr>
            <a:r>
              <a:rPr lang="en-CA" altLang="en-US" sz="2800">
                <a:solidFill>
                  <a:srgbClr val="06698A"/>
                </a:solidFill>
              </a:rPr>
              <a:t>Can prevent pregnancy by:</a:t>
            </a:r>
            <a:endParaRPr lang="en-US" altLang="en-US" sz="2800">
              <a:solidFill>
                <a:srgbClr val="06698A"/>
              </a:solidFill>
            </a:endParaRPr>
          </a:p>
          <a:p>
            <a:pPr marL="914400" lvl="1" indent="-457200">
              <a:lnSpc>
                <a:spcPct val="100000"/>
              </a:lnSpc>
              <a:defRPr/>
            </a:pPr>
            <a:r>
              <a:rPr lang="en-US" altLang="en-US" sz="2800">
                <a:solidFill>
                  <a:srgbClr val="06698A"/>
                </a:solidFill>
                <a:cs typeface="Arial" panose="020B0604020202020204" pitchFamily="34" charset="0"/>
              </a:rPr>
              <a:t>Stopping the release of a mature egg</a:t>
            </a:r>
            <a:endParaRPr lang="en-US" altLang="en-US" sz="2800">
              <a:solidFill>
                <a:srgbClr val="06698A"/>
              </a:solidFill>
            </a:endParaRPr>
          </a:p>
          <a:p>
            <a:pPr marL="914400" lvl="1" indent="-457200">
              <a:lnSpc>
                <a:spcPct val="100000"/>
              </a:lnSpc>
              <a:defRPr/>
            </a:pPr>
            <a:r>
              <a:rPr lang="en-US" altLang="en-US" sz="2800">
                <a:solidFill>
                  <a:srgbClr val="06698A"/>
                </a:solidFill>
                <a:cs typeface="Arial" panose="020B0604020202020204" pitchFamily="34" charset="0"/>
              </a:rPr>
              <a:t>Thickening cervical mucous</a:t>
            </a:r>
            <a:endParaRPr lang="en-US" altLang="en-US" sz="2800">
              <a:solidFill>
                <a:srgbClr val="06698A"/>
              </a:solidFill>
            </a:endParaRPr>
          </a:p>
          <a:p>
            <a:pPr marL="914400" lvl="1" indent="-457200">
              <a:lnSpc>
                <a:spcPct val="100000"/>
              </a:lnSpc>
              <a:spcBef>
                <a:spcPts val="600"/>
              </a:spcBef>
              <a:spcAft>
                <a:spcPts val="1200"/>
              </a:spcAft>
              <a:defRPr/>
            </a:pPr>
            <a:r>
              <a:rPr lang="en-US" altLang="en-US" sz="2800">
                <a:solidFill>
                  <a:srgbClr val="06698A"/>
                </a:solidFill>
                <a:cs typeface="Arial" panose="020B0604020202020204" pitchFamily="34" charset="0"/>
              </a:rPr>
              <a:t>Changing the lining of the uterus</a:t>
            </a:r>
          </a:p>
          <a:p>
            <a:pPr marL="457200" indent="-457200" algn="l">
              <a:lnSpc>
                <a:spcPct val="100000"/>
              </a:lnSpc>
              <a:spcBef>
                <a:spcPts val="1200"/>
              </a:spcBef>
              <a:defRPr/>
            </a:pPr>
            <a:r>
              <a:rPr lang="en-US" altLang="en-US" sz="2800" b="1">
                <a:solidFill>
                  <a:srgbClr val="06698A"/>
                </a:solidFill>
              </a:rPr>
              <a:t>DO NOT </a:t>
            </a:r>
            <a:r>
              <a:rPr lang="en-US" altLang="en-US" sz="2800">
                <a:solidFill>
                  <a:srgbClr val="06698A"/>
                </a:solidFill>
              </a:rPr>
              <a:t>protect against STBBIs (sexually transmitted and blood borne infections)</a:t>
            </a:r>
            <a:endParaRPr lang="en-US" altLang="en-US" sz="2800">
              <a:solidFill>
                <a:srgbClr val="06698A"/>
              </a:solidFill>
              <a:cs typeface="Arial" panose="020B0604020202020204" pitchFamily="34" charset="0"/>
            </a:endParaRP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153683" y="343355"/>
            <a:ext cx="3906233"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Hormonal Methods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2" name="Picture 1">
            <a:extLst>
              <a:ext uri="{FF2B5EF4-FFF2-40B4-BE49-F238E27FC236}">
                <a16:creationId xmlns:a16="http://schemas.microsoft.com/office/drawing/2014/main" id="{29C83D69-36FD-7218-3E71-153BE40149AB}"/>
              </a:ext>
            </a:extLst>
          </p:cNvPr>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5300"/>
                    </a14:imgEffect>
                    <a14:imgEffect>
                      <a14:saturation sat="0"/>
                    </a14:imgEffect>
                  </a14:imgLayer>
                </a14:imgProps>
              </a:ext>
            </a:extLst>
          </a:blip>
          <a:srcRect l="23714" t="37498" r="26396" b="27549"/>
          <a:stretch/>
        </p:blipFill>
        <p:spPr>
          <a:xfrm>
            <a:off x="8375572" y="1486902"/>
            <a:ext cx="3268102" cy="2766647"/>
          </a:xfrm>
          <a:prstGeom prst="roundRect">
            <a:avLst/>
          </a:prstGeom>
        </p:spPr>
      </p:pic>
    </p:spTree>
    <p:extLst>
      <p:ext uri="{BB962C8B-B14F-4D97-AF65-F5344CB8AC3E}">
        <p14:creationId xmlns:p14="http://schemas.microsoft.com/office/powerpoint/2010/main" val="189479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2934516" y="1142856"/>
            <a:ext cx="6323814" cy="7879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CA" altLang="en-US" sz="3200">
                <a:solidFill>
                  <a:srgbClr val="06698A"/>
                </a:solidFill>
              </a:rPr>
              <a:t>Must be taken consistently every day</a:t>
            </a: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5275475" y="343355"/>
            <a:ext cx="1653225"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The Pill</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2" name="Group 1">
            <a:extLst>
              <a:ext uri="{FF2B5EF4-FFF2-40B4-BE49-F238E27FC236}">
                <a16:creationId xmlns:a16="http://schemas.microsoft.com/office/drawing/2014/main" id="{B95D8D9E-3D68-74E7-903B-F7DC521B01A2}"/>
              </a:ext>
            </a:extLst>
          </p:cNvPr>
          <p:cNvGrpSpPr/>
          <p:nvPr/>
        </p:nvGrpSpPr>
        <p:grpSpPr>
          <a:xfrm>
            <a:off x="2934516" y="1946385"/>
            <a:ext cx="5837969" cy="3384550"/>
            <a:chOff x="2637693" y="3102312"/>
            <a:chExt cx="5837969" cy="3384550"/>
          </a:xfrm>
        </p:grpSpPr>
        <p:pic>
          <p:nvPicPr>
            <p:cNvPr id="3" name="Picture 2">
              <a:extLst>
                <a:ext uri="{FF2B5EF4-FFF2-40B4-BE49-F238E27FC236}">
                  <a16:creationId xmlns:a16="http://schemas.microsoft.com/office/drawing/2014/main" id="{0456B303-C8D6-BED2-80E7-6B7017996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6337" y="3102312"/>
              <a:ext cx="4759325" cy="33845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0B993A3-516F-86B8-7B9E-79154248EB18}"/>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91%</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3804175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191391" y="343355"/>
            <a:ext cx="3821390"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Transdermal Patch</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Content Placeholder 2">
            <a:extLst>
              <a:ext uri="{FF2B5EF4-FFF2-40B4-BE49-F238E27FC236}">
                <a16:creationId xmlns:a16="http://schemas.microsoft.com/office/drawing/2014/main" id="{741103BA-A985-E7EA-DF26-308B57596289}"/>
              </a:ext>
            </a:extLst>
          </p:cNvPr>
          <p:cNvSpPr>
            <a:spLocks noGrp="1"/>
          </p:cNvSpPr>
          <p:nvPr>
            <p:ph idx="1"/>
          </p:nvPr>
        </p:nvSpPr>
        <p:spPr>
          <a:xfrm>
            <a:off x="1834282" y="1242237"/>
            <a:ext cx="9291205" cy="610997"/>
          </a:xfrm>
        </p:spPr>
        <p:txBody>
          <a:bodyPr vert="horz" lIns="91440" tIns="45720" rIns="91440" bIns="45720" rtlCol="0" anchor="t">
            <a:noAutofit/>
          </a:bodyPr>
          <a:lstStyle/>
          <a:p>
            <a:pPr marL="0" indent="0">
              <a:buNone/>
              <a:defRPr/>
            </a:pPr>
            <a:r>
              <a:rPr lang="en-CA" altLang="en-US">
                <a:solidFill>
                  <a:srgbClr val="06698A"/>
                </a:solidFill>
                <a:cs typeface="Calibri"/>
              </a:rPr>
              <a:t>Patch should be worn for 3 weeks, with patch changed weekly</a:t>
            </a:r>
          </a:p>
          <a:p>
            <a:pPr marL="0" indent="0" algn="l">
              <a:buNone/>
              <a:defRPr/>
            </a:pPr>
            <a:endParaRPr lang="en-CA" altLang="en-US">
              <a:cs typeface="Calibri" panose="020F0502020204030204"/>
            </a:endParaRPr>
          </a:p>
          <a:p>
            <a:pPr marL="457200" lvl="1" indent="0">
              <a:buNone/>
              <a:defRPr/>
            </a:pPr>
            <a:endParaRPr lang="en-CA"/>
          </a:p>
        </p:txBody>
      </p:sp>
      <p:grpSp>
        <p:nvGrpSpPr>
          <p:cNvPr id="3" name="Group 2">
            <a:extLst>
              <a:ext uri="{FF2B5EF4-FFF2-40B4-BE49-F238E27FC236}">
                <a16:creationId xmlns:a16="http://schemas.microsoft.com/office/drawing/2014/main" id="{7F1553AE-861F-7583-CAB6-4EAE74E717BD}"/>
              </a:ext>
            </a:extLst>
          </p:cNvPr>
          <p:cNvGrpSpPr/>
          <p:nvPr/>
        </p:nvGrpSpPr>
        <p:grpSpPr>
          <a:xfrm>
            <a:off x="2921524" y="1895076"/>
            <a:ext cx="5710969" cy="3384550"/>
            <a:chOff x="2637693" y="3102312"/>
            <a:chExt cx="5710969" cy="3384550"/>
          </a:xfrm>
        </p:grpSpPr>
        <p:pic>
          <p:nvPicPr>
            <p:cNvPr id="4" name="Picture 2">
              <a:extLst>
                <a:ext uri="{FF2B5EF4-FFF2-40B4-BE49-F238E27FC236}">
                  <a16:creationId xmlns:a16="http://schemas.microsoft.com/office/drawing/2014/main" id="{4E8BF87B-9B70-4D4C-9F01-D61D8E9F1F26}"/>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3843337" y="3102312"/>
              <a:ext cx="4505325" cy="33845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DD8930D-A0E8-4241-6558-EF3C9A61B65C}"/>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91%</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3061237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979683" y="134552"/>
            <a:ext cx="4251488" cy="1240286"/>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Vaginal Ring</a:t>
            </a:r>
            <a:br>
              <a:rPr lang="en-US"/>
            </a:br>
            <a:r>
              <a:rPr lang="en-US" sz="2800"/>
              <a:t>Brand name: </a:t>
            </a:r>
            <a:r>
              <a:rPr lang="en-US" sz="2800" err="1"/>
              <a:t>Nuva</a:t>
            </a:r>
            <a:r>
              <a:rPr lang="en-US" sz="2800"/>
              <a:t> Ring</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Content Placeholder 2">
            <a:extLst>
              <a:ext uri="{FF2B5EF4-FFF2-40B4-BE49-F238E27FC236}">
                <a16:creationId xmlns:a16="http://schemas.microsoft.com/office/drawing/2014/main" id="{741103BA-A985-E7EA-DF26-308B57596289}"/>
              </a:ext>
            </a:extLst>
          </p:cNvPr>
          <p:cNvSpPr>
            <a:spLocks noGrp="1"/>
          </p:cNvSpPr>
          <p:nvPr>
            <p:ph idx="1"/>
          </p:nvPr>
        </p:nvSpPr>
        <p:spPr>
          <a:xfrm>
            <a:off x="2104751" y="1209550"/>
            <a:ext cx="8000786" cy="592412"/>
          </a:xfrm>
        </p:spPr>
        <p:txBody>
          <a:bodyPr>
            <a:normAutofit fontScale="92500"/>
          </a:bodyPr>
          <a:lstStyle/>
          <a:p>
            <a:pPr marL="0" indent="0">
              <a:buNone/>
              <a:defRPr/>
            </a:pPr>
            <a:r>
              <a:rPr lang="en-US" altLang="en-US" sz="3200">
                <a:solidFill>
                  <a:srgbClr val="06698A"/>
                </a:solidFill>
              </a:rPr>
              <a:t>Flexible ring inserted into the vagina once a month</a:t>
            </a:r>
            <a:endParaRPr lang="en-CA" altLang="en-US" sz="3200">
              <a:solidFill>
                <a:srgbClr val="06698A"/>
              </a:solidFill>
            </a:endParaRPr>
          </a:p>
          <a:p>
            <a:pPr marL="457200" lvl="1" indent="0">
              <a:buNone/>
              <a:defRPr/>
            </a:pPr>
            <a:endParaRPr lang="en-CA"/>
          </a:p>
        </p:txBody>
      </p:sp>
      <p:pic>
        <p:nvPicPr>
          <p:cNvPr id="3" name="Picture 2">
            <a:extLst>
              <a:ext uri="{FF2B5EF4-FFF2-40B4-BE49-F238E27FC236}">
                <a16:creationId xmlns:a16="http://schemas.microsoft.com/office/drawing/2014/main" id="{F1BCA2BF-338C-CBA5-4A1B-99DCB3802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9370"/>
          <a:stretch>
            <a:fillRect/>
          </a:stretch>
        </p:blipFill>
        <p:spPr bwMode="auto">
          <a:xfrm>
            <a:off x="4168042" y="1988135"/>
            <a:ext cx="4559300"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3D4EC31-F93B-3FFF-A0DA-32C60375BF16}"/>
              </a:ext>
            </a:extLst>
          </p:cNvPr>
          <p:cNvSpPr txBox="1"/>
          <p:nvPr/>
        </p:nvSpPr>
        <p:spPr>
          <a:xfrm>
            <a:off x="3024554" y="3640248"/>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91%</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144198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612039" y="134552"/>
            <a:ext cx="4989889" cy="1240286"/>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Injectable Contraceptive</a:t>
            </a:r>
            <a:br>
              <a:rPr lang="en-US"/>
            </a:br>
            <a:r>
              <a:rPr lang="en-US" sz="2800"/>
              <a:t>Brand name: Depo Provera</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Content Placeholder 2">
            <a:extLst>
              <a:ext uri="{FF2B5EF4-FFF2-40B4-BE49-F238E27FC236}">
                <a16:creationId xmlns:a16="http://schemas.microsoft.com/office/drawing/2014/main" id="{741103BA-A985-E7EA-DF26-308B57596289}"/>
              </a:ext>
            </a:extLst>
          </p:cNvPr>
          <p:cNvSpPr>
            <a:spLocks noGrp="1"/>
          </p:cNvSpPr>
          <p:nvPr>
            <p:ph idx="1"/>
          </p:nvPr>
        </p:nvSpPr>
        <p:spPr>
          <a:xfrm>
            <a:off x="1940584" y="1331923"/>
            <a:ext cx="8332448" cy="592412"/>
          </a:xfrm>
        </p:spPr>
        <p:txBody>
          <a:bodyPr vert="horz" lIns="91440" tIns="45720" rIns="91440" bIns="45720" rtlCol="0" anchor="t">
            <a:normAutofit/>
          </a:bodyPr>
          <a:lstStyle/>
          <a:p>
            <a:pPr marL="0" indent="0">
              <a:buNone/>
              <a:defRPr/>
            </a:pPr>
            <a:r>
              <a:rPr lang="en-US" altLang="en-US">
                <a:solidFill>
                  <a:srgbClr val="06698A"/>
                </a:solidFill>
              </a:rPr>
              <a:t>Administered every 12-13 weeks by health care provider</a:t>
            </a:r>
            <a:endParaRPr lang="en-US" altLang="en-US">
              <a:solidFill>
                <a:srgbClr val="06698A"/>
              </a:solidFill>
              <a:cs typeface="Calibri"/>
            </a:endParaRPr>
          </a:p>
        </p:txBody>
      </p:sp>
      <p:grpSp>
        <p:nvGrpSpPr>
          <p:cNvPr id="3" name="Group 2">
            <a:extLst>
              <a:ext uri="{FF2B5EF4-FFF2-40B4-BE49-F238E27FC236}">
                <a16:creationId xmlns:a16="http://schemas.microsoft.com/office/drawing/2014/main" id="{142A1981-AE73-4584-0501-A7FB1ECA05AE}"/>
              </a:ext>
            </a:extLst>
          </p:cNvPr>
          <p:cNvGrpSpPr/>
          <p:nvPr/>
        </p:nvGrpSpPr>
        <p:grpSpPr>
          <a:xfrm>
            <a:off x="3062562" y="2001520"/>
            <a:ext cx="5713351" cy="3382963"/>
            <a:chOff x="2637693" y="3103105"/>
            <a:chExt cx="5713351" cy="3382963"/>
          </a:xfrm>
        </p:grpSpPr>
        <p:pic>
          <p:nvPicPr>
            <p:cNvPr id="4" name="Picture 2">
              <a:extLst>
                <a:ext uri="{FF2B5EF4-FFF2-40B4-BE49-F238E27FC236}">
                  <a16:creationId xmlns:a16="http://schemas.microsoft.com/office/drawing/2014/main" id="{06CD0991-9D9D-5DFB-D6DA-DF9D7D299375}"/>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3840956" y="3103105"/>
              <a:ext cx="4510088"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512BD53-7A4D-E5D5-400F-F1D894988C6C}"/>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94%</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3360729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310380" y="134552"/>
            <a:ext cx="5588523" cy="1625782"/>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Intrauterine System - IUS</a:t>
            </a:r>
            <a:br>
              <a:rPr lang="en-US"/>
            </a:br>
            <a:r>
              <a:rPr lang="en-US" sz="2800"/>
              <a:t>Brand name: Kyleena or Mirena</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Content Placeholder 2">
            <a:extLst>
              <a:ext uri="{FF2B5EF4-FFF2-40B4-BE49-F238E27FC236}">
                <a16:creationId xmlns:a16="http://schemas.microsoft.com/office/drawing/2014/main" id="{741103BA-A985-E7EA-DF26-308B57596289}"/>
              </a:ext>
            </a:extLst>
          </p:cNvPr>
          <p:cNvSpPr>
            <a:spLocks noGrp="1"/>
          </p:cNvSpPr>
          <p:nvPr>
            <p:ph idx="1"/>
          </p:nvPr>
        </p:nvSpPr>
        <p:spPr>
          <a:xfrm>
            <a:off x="480769" y="1467583"/>
            <a:ext cx="11246177" cy="592412"/>
          </a:xfrm>
        </p:spPr>
        <p:txBody>
          <a:bodyPr>
            <a:normAutofit/>
          </a:bodyPr>
          <a:lstStyle/>
          <a:p>
            <a:pPr>
              <a:spcBef>
                <a:spcPct val="0"/>
              </a:spcBef>
              <a:buFont typeface="Arial" panose="020B0604020202020204" pitchFamily="34" charset="0"/>
              <a:buNone/>
            </a:pPr>
            <a:r>
              <a:rPr lang="en-US" altLang="en-US" sz="3200">
                <a:solidFill>
                  <a:srgbClr val="06698A"/>
                </a:solidFill>
              </a:rPr>
              <a:t>T-shaped device inserted in the uterus by a healthcare professional</a:t>
            </a:r>
            <a:endParaRPr lang="en-CA" altLang="en-US" sz="3200">
              <a:solidFill>
                <a:srgbClr val="06698A"/>
              </a:solidFill>
            </a:endParaRPr>
          </a:p>
          <a:p>
            <a:pPr marL="457200" lvl="1" indent="0">
              <a:buNone/>
              <a:defRPr/>
            </a:pPr>
            <a:endParaRPr lang="en-CA" sz="3200"/>
          </a:p>
        </p:txBody>
      </p:sp>
      <p:grpSp>
        <p:nvGrpSpPr>
          <p:cNvPr id="3" name="Group 2">
            <a:extLst>
              <a:ext uri="{FF2B5EF4-FFF2-40B4-BE49-F238E27FC236}">
                <a16:creationId xmlns:a16="http://schemas.microsoft.com/office/drawing/2014/main" id="{70DD4701-3B29-09AF-0034-EC7055B893D2}"/>
              </a:ext>
            </a:extLst>
          </p:cNvPr>
          <p:cNvGrpSpPr/>
          <p:nvPr/>
        </p:nvGrpSpPr>
        <p:grpSpPr>
          <a:xfrm>
            <a:off x="3373179" y="2182578"/>
            <a:ext cx="4591498" cy="3280038"/>
            <a:chOff x="3360635" y="3162319"/>
            <a:chExt cx="4591498" cy="3280038"/>
          </a:xfrm>
        </p:grpSpPr>
        <p:pic>
          <p:nvPicPr>
            <p:cNvPr id="4" name="Picture 4">
              <a:extLst>
                <a:ext uri="{FF2B5EF4-FFF2-40B4-BE49-F238E27FC236}">
                  <a16:creationId xmlns:a16="http://schemas.microsoft.com/office/drawing/2014/main" id="{BEB13EE3-9072-803D-ADE5-00A2A2358D18}"/>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flipH="1">
              <a:off x="4239866" y="3162319"/>
              <a:ext cx="3712267" cy="328003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905C189-31DE-AC68-D75B-40BC7736B90A}"/>
                </a:ext>
              </a:extLst>
            </p:cNvPr>
            <p:cNvSpPr txBox="1"/>
            <p:nvPr/>
          </p:nvSpPr>
          <p:spPr>
            <a:xfrm>
              <a:off x="3360635" y="4979050"/>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99%</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1838957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1509860" y="1238854"/>
            <a:ext cx="10020692" cy="40086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en-CA" altLang="en-US" sz="3200">
                <a:solidFill>
                  <a:srgbClr val="06698A"/>
                </a:solidFill>
              </a:rPr>
              <a:t>Giggling is okay</a:t>
            </a:r>
          </a:p>
          <a:p>
            <a:pPr algn="l">
              <a:lnSpc>
                <a:spcPct val="150000"/>
              </a:lnSpc>
            </a:pPr>
            <a:r>
              <a:rPr lang="en-CA" altLang="en-US" sz="3200">
                <a:solidFill>
                  <a:srgbClr val="06698A"/>
                </a:solidFill>
              </a:rPr>
              <a:t>Be respectful</a:t>
            </a:r>
          </a:p>
          <a:p>
            <a:pPr algn="l">
              <a:lnSpc>
                <a:spcPct val="150000"/>
              </a:lnSpc>
            </a:pPr>
            <a:r>
              <a:rPr lang="en-CA" altLang="en-US" sz="3200">
                <a:solidFill>
                  <a:srgbClr val="06698A"/>
                </a:solidFill>
              </a:rPr>
              <a:t>Everyone is learning, ask questions!</a:t>
            </a:r>
          </a:p>
          <a:p>
            <a:pPr algn="l">
              <a:lnSpc>
                <a:spcPct val="150000"/>
              </a:lnSpc>
            </a:pPr>
            <a:r>
              <a:rPr lang="en-CA" altLang="en-US" sz="3200">
                <a:solidFill>
                  <a:srgbClr val="06698A"/>
                </a:solidFill>
              </a:rPr>
              <a:t>Discuss sexual health topics responsibly outside the classroom</a:t>
            </a: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295088" y="343355"/>
            <a:ext cx="3610533"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Class Guidelines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Tree>
    <p:extLst>
      <p:ext uri="{BB962C8B-B14F-4D97-AF65-F5344CB8AC3E}">
        <p14:creationId xmlns:p14="http://schemas.microsoft.com/office/powerpoint/2010/main" val="1800840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3" name="Group 2">
            <a:extLst>
              <a:ext uri="{FF2B5EF4-FFF2-40B4-BE49-F238E27FC236}">
                <a16:creationId xmlns:a16="http://schemas.microsoft.com/office/drawing/2014/main" id="{70DD4701-3B29-09AF-0034-EC7055B893D2}"/>
              </a:ext>
            </a:extLst>
          </p:cNvPr>
          <p:cNvGrpSpPr/>
          <p:nvPr/>
        </p:nvGrpSpPr>
        <p:grpSpPr>
          <a:xfrm>
            <a:off x="3373179" y="2182578"/>
            <a:ext cx="4591498" cy="3280038"/>
            <a:chOff x="3360635" y="3162319"/>
            <a:chExt cx="4591498" cy="3280038"/>
          </a:xfrm>
        </p:grpSpPr>
        <p:pic>
          <p:nvPicPr>
            <p:cNvPr id="4" name="Picture 4">
              <a:extLst>
                <a:ext uri="{FF2B5EF4-FFF2-40B4-BE49-F238E27FC236}">
                  <a16:creationId xmlns:a16="http://schemas.microsoft.com/office/drawing/2014/main" id="{BEB13EE3-9072-803D-ADE5-00A2A2358D18}"/>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flipH="1">
              <a:off x="4239866" y="3162319"/>
              <a:ext cx="3712267" cy="328003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905C189-31DE-AC68-D75B-40BC7736B90A}"/>
                </a:ext>
              </a:extLst>
            </p:cNvPr>
            <p:cNvSpPr txBox="1"/>
            <p:nvPr/>
          </p:nvSpPr>
          <p:spPr>
            <a:xfrm>
              <a:off x="3360635" y="4979050"/>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99%</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pic>
        <p:nvPicPr>
          <p:cNvPr id="6" name="Graphic 1">
            <a:extLst>
              <a:ext uri="{FF2B5EF4-FFF2-40B4-BE49-F238E27FC236}">
                <a16:creationId xmlns:a16="http://schemas.microsoft.com/office/drawing/2014/main" id="{68D59A0F-9D52-C8E6-3C63-F415EBB7CF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5835" y="74838"/>
            <a:ext cx="7365415" cy="5524061"/>
          </a:xfrm>
          <a:prstGeom prst="rect">
            <a:avLst/>
          </a:prstGeom>
        </p:spPr>
      </p:pic>
      <p:sp>
        <p:nvSpPr>
          <p:cNvPr id="8" name="TextBox 7">
            <a:extLst>
              <a:ext uri="{FF2B5EF4-FFF2-40B4-BE49-F238E27FC236}">
                <a16:creationId xmlns:a16="http://schemas.microsoft.com/office/drawing/2014/main" id="{BEFB819A-2A58-68E0-3A44-6649F3D2A68D}"/>
              </a:ext>
            </a:extLst>
          </p:cNvPr>
          <p:cNvSpPr txBox="1"/>
          <p:nvPr/>
        </p:nvSpPr>
        <p:spPr>
          <a:xfrm>
            <a:off x="9417140" y="3426879"/>
            <a:ext cx="1758461" cy="1259919"/>
          </a:xfrm>
          <a:prstGeom prst="roundRect">
            <a:avLst/>
          </a:prstGeom>
          <a:solidFill>
            <a:srgbClr val="9999FF"/>
          </a:solidFill>
        </p:spPr>
        <p:txBody>
          <a:bodyPr wrap="square" lIns="91440" tIns="45720" rIns="91440" bIns="45720" rtlCol="0" anchor="t">
            <a:spAutoFit/>
          </a:bodyPr>
          <a:lstStyle/>
          <a:p>
            <a:pPr algn="ctr"/>
            <a:r>
              <a:rPr lang="en-CA" sz="4800">
                <a:solidFill>
                  <a:schemeClr val="bg1"/>
                </a:solidFill>
                <a:latin typeface="Gill Sans Nova Cond XBd"/>
              </a:rPr>
              <a:t>99%</a:t>
            </a:r>
            <a:r>
              <a:rPr lang="en-CA">
                <a:solidFill>
                  <a:schemeClr val="bg1"/>
                </a:solidFill>
                <a:latin typeface="Gill Sans Nova Cond XBd"/>
              </a:rPr>
              <a:t> </a:t>
            </a:r>
            <a:r>
              <a:rPr lang="en-CA" sz="2000">
                <a:solidFill>
                  <a:schemeClr val="bg1"/>
                </a:solidFill>
                <a:latin typeface="Gill Sans Nova Light"/>
              </a:rPr>
              <a:t>effective</a:t>
            </a:r>
            <a:endParaRPr lang="en-US">
              <a:solidFill>
                <a:schemeClr val="bg1"/>
              </a:solidFill>
              <a:latin typeface="Gill Sans Nova Light"/>
            </a:endParaRPr>
          </a:p>
        </p:txBody>
      </p:sp>
    </p:spTree>
    <p:extLst>
      <p:ext uri="{BB962C8B-B14F-4D97-AF65-F5344CB8AC3E}">
        <p14:creationId xmlns:p14="http://schemas.microsoft.com/office/powerpoint/2010/main" val="2242466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1886932" y="1238854"/>
            <a:ext cx="8435418" cy="40086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defRPr/>
            </a:pPr>
            <a:r>
              <a:rPr lang="en-CA" altLang="en-US" sz="3200">
                <a:solidFill>
                  <a:srgbClr val="06698A"/>
                </a:solidFill>
              </a:rPr>
              <a:t>During the first few months of being on hormonal contraception, people can experience:</a:t>
            </a:r>
          </a:p>
          <a:p>
            <a:pPr marL="914400" lvl="1" indent="-457200">
              <a:spcBef>
                <a:spcPts val="1200"/>
              </a:spcBef>
              <a:defRPr/>
            </a:pPr>
            <a:r>
              <a:rPr lang="en-CA" altLang="en-US" sz="3200">
                <a:solidFill>
                  <a:srgbClr val="06698A"/>
                </a:solidFill>
                <a:cs typeface="Arial" panose="020B0604020202020204" pitchFamily="34" charset="0"/>
              </a:rPr>
              <a:t>irregular bleeding, spotting</a:t>
            </a:r>
          </a:p>
          <a:p>
            <a:pPr marL="914400" lvl="1" indent="-457200">
              <a:defRPr/>
            </a:pPr>
            <a:r>
              <a:rPr lang="en-CA" altLang="en-US" sz="3200">
                <a:solidFill>
                  <a:srgbClr val="06698A"/>
                </a:solidFill>
                <a:cs typeface="Arial" panose="020B0604020202020204" pitchFamily="34" charset="0"/>
              </a:rPr>
              <a:t>nausea </a:t>
            </a:r>
            <a:endParaRPr lang="en-CA" altLang="en-US" sz="3200">
              <a:solidFill>
                <a:srgbClr val="06698A"/>
              </a:solidFill>
            </a:endParaRPr>
          </a:p>
          <a:p>
            <a:pPr marL="914400" lvl="1" indent="-457200">
              <a:defRPr/>
            </a:pPr>
            <a:r>
              <a:rPr lang="en-CA" altLang="en-US" sz="3200">
                <a:solidFill>
                  <a:srgbClr val="06698A"/>
                </a:solidFill>
                <a:cs typeface="Arial" panose="020B0604020202020204" pitchFamily="34" charset="0"/>
              </a:rPr>
              <a:t>mood swings </a:t>
            </a:r>
          </a:p>
          <a:p>
            <a:pPr marL="914400" lvl="1" indent="-457200">
              <a:defRPr/>
            </a:pPr>
            <a:r>
              <a:rPr lang="en-CA" altLang="en-US" sz="3200">
                <a:solidFill>
                  <a:srgbClr val="06698A"/>
                </a:solidFill>
                <a:cs typeface="Arial" panose="020B0604020202020204" pitchFamily="34" charset="0"/>
              </a:rPr>
              <a:t>bloating  </a:t>
            </a:r>
            <a:endParaRPr lang="en-CA" altLang="en-US" sz="3200">
              <a:solidFill>
                <a:srgbClr val="06698A"/>
              </a:solidFill>
            </a:endParaRPr>
          </a:p>
          <a:p>
            <a:pPr marL="914400" lvl="1" indent="-457200">
              <a:defRPr/>
            </a:pPr>
            <a:r>
              <a:rPr lang="en-CA" altLang="en-US" sz="3200">
                <a:solidFill>
                  <a:srgbClr val="06698A"/>
                </a:solidFill>
                <a:cs typeface="Arial" panose="020B0604020202020204" pitchFamily="34" charset="0"/>
              </a:rPr>
              <a:t>breast tenderness </a:t>
            </a:r>
          </a:p>
          <a:p>
            <a:pPr marL="914400" lvl="1" indent="-457200">
              <a:defRPr/>
            </a:pPr>
            <a:r>
              <a:rPr lang="en-CA" altLang="en-US" sz="3200">
                <a:solidFill>
                  <a:srgbClr val="06698A"/>
                </a:solidFill>
                <a:cs typeface="Arial" panose="020B0604020202020204" pitchFamily="34" charset="0"/>
              </a:rPr>
              <a:t>headaches</a:t>
            </a: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2485550" y="330420"/>
            <a:ext cx="7244173"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Side Effects of Hormonal Methods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Tree>
    <p:extLst>
      <p:ext uri="{BB962C8B-B14F-4D97-AF65-F5344CB8AC3E}">
        <p14:creationId xmlns:p14="http://schemas.microsoft.com/office/powerpoint/2010/main" val="1430515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475130" y="1358665"/>
            <a:ext cx="8908107" cy="40086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pPr>
            <a:r>
              <a:rPr lang="en-US" altLang="en-US" sz="2800">
                <a:solidFill>
                  <a:srgbClr val="06698A"/>
                </a:solidFill>
              </a:rPr>
              <a:t>Can be taken up to 5 days after intercourse</a:t>
            </a:r>
            <a:br>
              <a:rPr lang="en-US" altLang="en-US" sz="2800">
                <a:solidFill>
                  <a:srgbClr val="06698A"/>
                </a:solidFill>
              </a:rPr>
            </a:br>
            <a:endParaRPr lang="en-US" altLang="en-US" sz="2800">
              <a:solidFill>
                <a:srgbClr val="06698A"/>
              </a:solidFill>
            </a:endParaRPr>
          </a:p>
          <a:p>
            <a:pPr algn="l">
              <a:spcBef>
                <a:spcPct val="0"/>
              </a:spcBef>
            </a:pPr>
            <a:r>
              <a:rPr lang="en-US" altLang="en-US" sz="2800">
                <a:solidFill>
                  <a:srgbClr val="06698A"/>
                </a:solidFill>
              </a:rPr>
              <a:t>Delays or prevents the release of an egg</a:t>
            </a:r>
            <a:br>
              <a:rPr lang="en-US" altLang="en-US" sz="2800">
                <a:solidFill>
                  <a:srgbClr val="06698A"/>
                </a:solidFill>
              </a:rPr>
            </a:br>
            <a:endParaRPr lang="en-US" altLang="en-US" sz="2800">
              <a:solidFill>
                <a:srgbClr val="06698A"/>
              </a:solidFill>
            </a:endParaRPr>
          </a:p>
          <a:p>
            <a:pPr algn="l">
              <a:spcBef>
                <a:spcPct val="0"/>
              </a:spcBef>
            </a:pPr>
            <a:r>
              <a:rPr lang="en-US" altLang="en-US" sz="2800">
                <a:solidFill>
                  <a:srgbClr val="06698A"/>
                </a:solidFill>
              </a:rPr>
              <a:t>May prevent implantation of a fertilized egg</a:t>
            </a:r>
            <a:br>
              <a:rPr lang="en-US" altLang="en-US" sz="2800">
                <a:solidFill>
                  <a:srgbClr val="06698A"/>
                </a:solidFill>
              </a:rPr>
            </a:br>
            <a:endParaRPr lang="en-US" altLang="en-US" sz="2800">
              <a:solidFill>
                <a:srgbClr val="06698A"/>
              </a:solidFill>
            </a:endParaRPr>
          </a:p>
          <a:p>
            <a:pPr algn="l">
              <a:spcBef>
                <a:spcPct val="0"/>
              </a:spcBef>
            </a:pPr>
            <a:r>
              <a:rPr lang="en-US" altLang="en-US" sz="2800">
                <a:solidFill>
                  <a:srgbClr val="06698A"/>
                </a:solidFill>
              </a:rPr>
              <a:t>The sooner it is taken, the better it works</a:t>
            </a:r>
          </a:p>
          <a:p>
            <a:pPr algn="l">
              <a:spcBef>
                <a:spcPct val="0"/>
              </a:spcBef>
            </a:pPr>
            <a:endParaRPr lang="en-US" altLang="en-US" sz="2800">
              <a:solidFill>
                <a:srgbClr val="06698A"/>
              </a:solidFill>
            </a:endParaRPr>
          </a:p>
          <a:p>
            <a:pPr algn="l">
              <a:spcBef>
                <a:spcPct val="0"/>
              </a:spcBef>
            </a:pPr>
            <a:r>
              <a:rPr lang="en-US" altLang="en-US" sz="2800">
                <a:solidFill>
                  <a:srgbClr val="06698A"/>
                </a:solidFill>
              </a:rPr>
              <a:t>Occasional use only, not intended to be used as a primary method of birth control</a:t>
            </a: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475364" y="330420"/>
            <a:ext cx="5253856"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Emergency Contraception</a:t>
            </a:r>
            <a:br>
              <a:rPr lang="en-US"/>
            </a:br>
            <a:r>
              <a:rPr lang="en-US" sz="2800"/>
              <a:t>(the morning after pill)</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2" name="Picture 1">
            <a:extLst>
              <a:ext uri="{FF2B5EF4-FFF2-40B4-BE49-F238E27FC236}">
                <a16:creationId xmlns:a16="http://schemas.microsoft.com/office/drawing/2014/main" id="{1B806DE4-626C-0BC3-76C0-B4C60A8F7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568" y="1876804"/>
            <a:ext cx="3238531" cy="243839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632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Non-Hormonal Methods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3" name="Group 2">
            <a:extLst>
              <a:ext uri="{FF2B5EF4-FFF2-40B4-BE49-F238E27FC236}">
                <a16:creationId xmlns:a16="http://schemas.microsoft.com/office/drawing/2014/main" id="{4B05C4EF-92FB-E287-4921-89F6CA55E9AF}"/>
              </a:ext>
            </a:extLst>
          </p:cNvPr>
          <p:cNvGrpSpPr/>
          <p:nvPr/>
        </p:nvGrpSpPr>
        <p:grpSpPr>
          <a:xfrm>
            <a:off x="518298" y="1158122"/>
            <a:ext cx="9997099" cy="4521773"/>
            <a:chOff x="616357" y="2045281"/>
            <a:chExt cx="9997099" cy="4521773"/>
          </a:xfrm>
        </p:grpSpPr>
        <p:pic>
          <p:nvPicPr>
            <p:cNvPr id="4" name="Picture 4" descr="A picture containing text, businesscard&#10;&#10;Description automatically generated">
              <a:extLst>
                <a:ext uri="{FF2B5EF4-FFF2-40B4-BE49-F238E27FC236}">
                  <a16:creationId xmlns:a16="http://schemas.microsoft.com/office/drawing/2014/main" id="{2FED4585-9601-ED12-0963-8B8AF5E1DE12}"/>
                </a:ext>
              </a:extLst>
            </p:cNvPr>
            <p:cNvPicPr>
              <a:picLocks noChangeAspect="1"/>
            </p:cNvPicPr>
            <p:nvPr/>
          </p:nvPicPr>
          <p:blipFill rotWithShape="1">
            <a:blip r:embed="rId4"/>
            <a:srcRect r="31663" b="20765"/>
            <a:stretch/>
          </p:blipFill>
          <p:spPr>
            <a:xfrm>
              <a:off x="616357" y="2045281"/>
              <a:ext cx="3744628" cy="4351338"/>
            </a:xfrm>
            <a:prstGeom prst="rect">
              <a:avLst/>
            </a:prstGeom>
          </p:spPr>
        </p:pic>
        <p:pic>
          <p:nvPicPr>
            <p:cNvPr id="5" name="Picture 4" descr="A picture containing text, businesscard&#10;&#10;Description automatically generated">
              <a:extLst>
                <a:ext uri="{FF2B5EF4-FFF2-40B4-BE49-F238E27FC236}">
                  <a16:creationId xmlns:a16="http://schemas.microsoft.com/office/drawing/2014/main" id="{E8359472-6BEC-839D-4D7E-EA8EF88E160C}"/>
                </a:ext>
              </a:extLst>
            </p:cNvPr>
            <p:cNvPicPr>
              <a:picLocks noChangeAspect="1"/>
            </p:cNvPicPr>
            <p:nvPr/>
          </p:nvPicPr>
          <p:blipFill rotWithShape="1">
            <a:blip r:embed="rId4"/>
            <a:srcRect l="67193" t="14534" b="17662"/>
            <a:stretch/>
          </p:blipFill>
          <p:spPr>
            <a:xfrm>
              <a:off x="8815753" y="2843419"/>
              <a:ext cx="1797703" cy="3723635"/>
            </a:xfrm>
            <a:prstGeom prst="rect">
              <a:avLst/>
            </a:prstGeom>
          </p:spPr>
        </p:pic>
        <p:sp>
          <p:nvSpPr>
            <p:cNvPr id="7" name="Rectangle: Rounded Corners 6">
              <a:extLst>
                <a:ext uri="{FF2B5EF4-FFF2-40B4-BE49-F238E27FC236}">
                  <a16:creationId xmlns:a16="http://schemas.microsoft.com/office/drawing/2014/main" id="{FB9E730C-18CA-DDE8-AF02-2DFAE344B6BA}"/>
                </a:ext>
              </a:extLst>
            </p:cNvPr>
            <p:cNvSpPr/>
            <p:nvPr/>
          </p:nvSpPr>
          <p:spPr>
            <a:xfrm>
              <a:off x="6095999" y="3134365"/>
              <a:ext cx="221673" cy="3079399"/>
            </a:xfrm>
            <a:prstGeom prst="round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2">
            <a:extLst>
              <a:ext uri="{FF2B5EF4-FFF2-40B4-BE49-F238E27FC236}">
                <a16:creationId xmlns:a16="http://schemas.microsoft.com/office/drawing/2014/main" id="{0A9A0FA5-4472-3C49-98C1-FA91E8508D9A}"/>
              </a:ext>
            </a:extLst>
          </p:cNvPr>
          <p:cNvSpPr>
            <a:spLocks noGrp="1"/>
          </p:cNvSpPr>
          <p:nvPr>
            <p:ph idx="1"/>
          </p:nvPr>
        </p:nvSpPr>
        <p:spPr>
          <a:xfrm>
            <a:off x="3272267" y="1098032"/>
            <a:ext cx="5654914" cy="483316"/>
          </a:xfrm>
        </p:spPr>
        <p:txBody>
          <a:bodyPr>
            <a:normAutofit fontScale="92500" lnSpcReduction="10000"/>
          </a:bodyPr>
          <a:lstStyle/>
          <a:p>
            <a:pPr marL="0" indent="0">
              <a:buNone/>
              <a:defRPr/>
            </a:pPr>
            <a:r>
              <a:rPr lang="en-CA" altLang="en-US" sz="3500">
                <a:solidFill>
                  <a:srgbClr val="06698A"/>
                </a:solidFill>
              </a:rPr>
              <a:t>Prevents sperm and egg meeting</a:t>
            </a:r>
          </a:p>
          <a:p>
            <a:pPr marL="457200" indent="-457200" algn="l">
              <a:defRPr/>
            </a:pPr>
            <a:endParaRPr lang="en-CA" altLang="en-US"/>
          </a:p>
          <a:p>
            <a:pPr marL="457200" lvl="1" indent="0">
              <a:buNone/>
              <a:defRPr/>
            </a:pPr>
            <a:endParaRPr lang="en-CA"/>
          </a:p>
        </p:txBody>
      </p:sp>
    </p:spTree>
    <p:extLst>
      <p:ext uri="{BB962C8B-B14F-4D97-AF65-F5344CB8AC3E}">
        <p14:creationId xmlns:p14="http://schemas.microsoft.com/office/powerpoint/2010/main" val="783236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Condoms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18" name="Group 17">
            <a:extLst>
              <a:ext uri="{FF2B5EF4-FFF2-40B4-BE49-F238E27FC236}">
                <a16:creationId xmlns:a16="http://schemas.microsoft.com/office/drawing/2014/main" id="{C75A6C8D-54E8-0939-0B3A-859ECF8300C1}"/>
              </a:ext>
            </a:extLst>
          </p:cNvPr>
          <p:cNvGrpSpPr/>
          <p:nvPr/>
        </p:nvGrpSpPr>
        <p:grpSpPr>
          <a:xfrm>
            <a:off x="2892250" y="2070336"/>
            <a:ext cx="5799160" cy="3234716"/>
            <a:chOff x="2602524" y="2943468"/>
            <a:chExt cx="5799160" cy="3234716"/>
          </a:xfrm>
        </p:grpSpPr>
        <p:pic>
          <p:nvPicPr>
            <p:cNvPr id="19" name="Picture 18">
              <a:extLst>
                <a:ext uri="{FF2B5EF4-FFF2-40B4-BE49-F238E27FC236}">
                  <a16:creationId xmlns:a16="http://schemas.microsoft.com/office/drawing/2014/main" id="{134F05A4-A3E8-9247-216D-4731E24D68D6}"/>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3790315" y="2943468"/>
              <a:ext cx="4611369" cy="3234716"/>
            </a:xfrm>
            <a:prstGeom prst="roundRect">
              <a:avLst/>
            </a:prstGeom>
          </p:spPr>
        </p:pic>
        <p:sp>
          <p:nvSpPr>
            <p:cNvPr id="20" name="TextBox 19">
              <a:extLst>
                <a:ext uri="{FF2B5EF4-FFF2-40B4-BE49-F238E27FC236}">
                  <a16:creationId xmlns:a16="http://schemas.microsoft.com/office/drawing/2014/main" id="{BB1C86D8-B0E8-C01F-735A-62C2FA1A22DA}"/>
                </a:ext>
              </a:extLst>
            </p:cNvPr>
            <p:cNvSpPr txBox="1"/>
            <p:nvPr/>
          </p:nvSpPr>
          <p:spPr>
            <a:xfrm>
              <a:off x="2602524" y="4663043"/>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82%</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
        <p:nvSpPr>
          <p:cNvPr id="21" name="Content Placeholder 2">
            <a:extLst>
              <a:ext uri="{FF2B5EF4-FFF2-40B4-BE49-F238E27FC236}">
                <a16:creationId xmlns:a16="http://schemas.microsoft.com/office/drawing/2014/main" id="{0438F077-3594-68C6-96BE-084BF92FFFC9}"/>
              </a:ext>
            </a:extLst>
          </p:cNvPr>
          <p:cNvSpPr>
            <a:spLocks noGrp="1"/>
          </p:cNvSpPr>
          <p:nvPr>
            <p:ph idx="1"/>
          </p:nvPr>
        </p:nvSpPr>
        <p:spPr>
          <a:xfrm>
            <a:off x="1168141" y="1356445"/>
            <a:ext cx="9880076" cy="547415"/>
          </a:xfrm>
        </p:spPr>
        <p:txBody>
          <a:bodyPr>
            <a:normAutofit lnSpcReduction="10000"/>
          </a:bodyPr>
          <a:lstStyle/>
          <a:p>
            <a:pPr marL="0" indent="0">
              <a:lnSpc>
                <a:spcPct val="100000"/>
              </a:lnSpc>
              <a:spcBef>
                <a:spcPct val="0"/>
              </a:spcBef>
              <a:buNone/>
            </a:pPr>
            <a:r>
              <a:rPr lang="en-US" altLang="en-US" sz="3200">
                <a:solidFill>
                  <a:srgbClr val="06698A"/>
                </a:solidFill>
              </a:rPr>
              <a:t>Worn on an erect penis to catch sperm during ejaculation </a:t>
            </a:r>
            <a:endParaRPr lang="en-CA" sz="1400">
              <a:solidFill>
                <a:srgbClr val="06698A"/>
              </a:solidFill>
            </a:endParaRPr>
          </a:p>
        </p:txBody>
      </p:sp>
    </p:spTree>
    <p:extLst>
      <p:ext uri="{BB962C8B-B14F-4D97-AF65-F5344CB8AC3E}">
        <p14:creationId xmlns:p14="http://schemas.microsoft.com/office/powerpoint/2010/main" val="2503736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Internal Condom</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1" name="Content Placeholder 2">
            <a:extLst>
              <a:ext uri="{FF2B5EF4-FFF2-40B4-BE49-F238E27FC236}">
                <a16:creationId xmlns:a16="http://schemas.microsoft.com/office/drawing/2014/main" id="{0438F077-3594-68C6-96BE-084BF92FFFC9}"/>
              </a:ext>
            </a:extLst>
          </p:cNvPr>
          <p:cNvSpPr>
            <a:spLocks noGrp="1"/>
          </p:cNvSpPr>
          <p:nvPr>
            <p:ph idx="1"/>
          </p:nvPr>
        </p:nvSpPr>
        <p:spPr>
          <a:xfrm>
            <a:off x="1356677" y="1239814"/>
            <a:ext cx="9474721" cy="547415"/>
          </a:xfrm>
        </p:spPr>
        <p:txBody>
          <a:bodyPr>
            <a:normAutofit lnSpcReduction="10000"/>
          </a:bodyPr>
          <a:lstStyle/>
          <a:p>
            <a:pPr marL="0" indent="0">
              <a:lnSpc>
                <a:spcPct val="100000"/>
              </a:lnSpc>
              <a:spcBef>
                <a:spcPct val="0"/>
              </a:spcBef>
              <a:buNone/>
            </a:pPr>
            <a:r>
              <a:rPr lang="en-US" altLang="en-US" sz="3200">
                <a:solidFill>
                  <a:srgbClr val="06698A"/>
                </a:solidFill>
              </a:rPr>
              <a:t>Polyurethane sheath inserted into the vagina before sex</a:t>
            </a:r>
            <a:endParaRPr lang="en-CA" sz="1400">
              <a:solidFill>
                <a:srgbClr val="06698A"/>
              </a:solidFill>
            </a:endParaRPr>
          </a:p>
        </p:txBody>
      </p:sp>
      <p:grpSp>
        <p:nvGrpSpPr>
          <p:cNvPr id="2" name="Group 1">
            <a:extLst>
              <a:ext uri="{FF2B5EF4-FFF2-40B4-BE49-F238E27FC236}">
                <a16:creationId xmlns:a16="http://schemas.microsoft.com/office/drawing/2014/main" id="{832567E6-83D8-13C8-E9A8-35EDCD356CE8}"/>
              </a:ext>
            </a:extLst>
          </p:cNvPr>
          <p:cNvGrpSpPr/>
          <p:nvPr/>
        </p:nvGrpSpPr>
        <p:grpSpPr>
          <a:xfrm>
            <a:off x="2694254" y="2061716"/>
            <a:ext cx="5771294" cy="3382963"/>
            <a:chOff x="2637693" y="2907323"/>
            <a:chExt cx="5771294" cy="3382963"/>
          </a:xfrm>
        </p:grpSpPr>
        <p:pic>
          <p:nvPicPr>
            <p:cNvPr id="3" name="Picture 2">
              <a:extLst>
                <a:ext uri="{FF2B5EF4-FFF2-40B4-BE49-F238E27FC236}">
                  <a16:creationId xmlns:a16="http://schemas.microsoft.com/office/drawing/2014/main" id="{99FD9FB1-FA4C-7B9F-4D77-CD819CDDA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08" r="11374"/>
            <a:stretch>
              <a:fillRect/>
            </a:stretch>
          </p:blipFill>
          <p:spPr bwMode="auto">
            <a:xfrm>
              <a:off x="3783012" y="2907323"/>
              <a:ext cx="4625975"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032D532-D28A-AC30-4AC2-62B2691B43EF}"/>
                </a:ext>
              </a:extLst>
            </p:cNvPr>
            <p:cNvSpPr txBox="1"/>
            <p:nvPr/>
          </p:nvSpPr>
          <p:spPr>
            <a:xfrm>
              <a:off x="2637693" y="4794587"/>
              <a:ext cx="1758461" cy="1259919"/>
            </a:xfrm>
            <a:prstGeom prst="roundRect">
              <a:avLst/>
            </a:prstGeom>
            <a:solidFill>
              <a:srgbClr val="9999FF"/>
            </a:solidFill>
          </p:spPr>
          <p:txBody>
            <a:bodyPr wrap="square" lIns="91440" tIns="45720" rIns="91440" bIns="45720" rtlCol="0" anchor="t">
              <a:spAutoFit/>
            </a:bodyPr>
            <a:lstStyle/>
            <a:p>
              <a:pPr algn="ctr"/>
              <a:r>
                <a:rPr lang="en-CA" sz="4800">
                  <a:solidFill>
                    <a:schemeClr val="bg1"/>
                  </a:solidFill>
                  <a:latin typeface="Gill Sans Nova Cond XBd"/>
                </a:rPr>
                <a:t>79%</a:t>
              </a:r>
              <a:r>
                <a:rPr lang="en-CA">
                  <a:solidFill>
                    <a:schemeClr val="bg1"/>
                  </a:solidFill>
                  <a:latin typeface="Gill Sans Nova Cond XBd"/>
                </a:rPr>
                <a:t> </a:t>
              </a:r>
              <a:r>
                <a:rPr lang="en-CA" sz="2000">
                  <a:solidFill>
                    <a:schemeClr val="bg1"/>
                  </a:solidFill>
                  <a:latin typeface="Gill Sans Nova Light"/>
                </a:rPr>
                <a:t>effective</a:t>
              </a:r>
              <a:endParaRPr lang="en-US">
                <a:solidFill>
                  <a:schemeClr val="bg1"/>
                </a:solidFill>
                <a:latin typeface="Gill Sans Nova Light"/>
              </a:endParaRPr>
            </a:p>
          </p:txBody>
        </p:sp>
      </p:grpSp>
    </p:spTree>
    <p:extLst>
      <p:ext uri="{BB962C8B-B14F-4D97-AF65-F5344CB8AC3E}">
        <p14:creationId xmlns:p14="http://schemas.microsoft.com/office/powerpoint/2010/main" val="3392868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Intrauterine Device (IUD)</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1" name="Content Placeholder 2">
            <a:extLst>
              <a:ext uri="{FF2B5EF4-FFF2-40B4-BE49-F238E27FC236}">
                <a16:creationId xmlns:a16="http://schemas.microsoft.com/office/drawing/2014/main" id="{0438F077-3594-68C6-96BE-084BF92FFFC9}"/>
              </a:ext>
            </a:extLst>
          </p:cNvPr>
          <p:cNvSpPr>
            <a:spLocks noGrp="1"/>
          </p:cNvSpPr>
          <p:nvPr>
            <p:ph idx="1"/>
          </p:nvPr>
        </p:nvSpPr>
        <p:spPr>
          <a:xfrm>
            <a:off x="475130" y="1239814"/>
            <a:ext cx="11251814" cy="547415"/>
          </a:xfrm>
        </p:spPr>
        <p:txBody>
          <a:bodyPr>
            <a:noAutofit/>
          </a:bodyPr>
          <a:lstStyle/>
          <a:p>
            <a:pPr>
              <a:spcBef>
                <a:spcPct val="0"/>
              </a:spcBef>
              <a:buNone/>
            </a:pPr>
            <a:r>
              <a:rPr lang="en-US" altLang="en-US" sz="3200">
                <a:solidFill>
                  <a:srgbClr val="06698A"/>
                </a:solidFill>
              </a:rPr>
              <a:t>T-shaped device inserted in the uterus by a healthcare professional</a:t>
            </a:r>
            <a:endParaRPr lang="en-CA" altLang="en-US" sz="3200">
              <a:solidFill>
                <a:srgbClr val="06698A"/>
              </a:solidFill>
            </a:endParaRPr>
          </a:p>
        </p:txBody>
      </p:sp>
      <p:grpSp>
        <p:nvGrpSpPr>
          <p:cNvPr id="7" name="Group 6">
            <a:extLst>
              <a:ext uri="{FF2B5EF4-FFF2-40B4-BE49-F238E27FC236}">
                <a16:creationId xmlns:a16="http://schemas.microsoft.com/office/drawing/2014/main" id="{E59E1F0B-AE26-507A-DBBC-B393D90753E9}"/>
              </a:ext>
            </a:extLst>
          </p:cNvPr>
          <p:cNvGrpSpPr/>
          <p:nvPr/>
        </p:nvGrpSpPr>
        <p:grpSpPr>
          <a:xfrm>
            <a:off x="3423096" y="2197454"/>
            <a:ext cx="4645095" cy="3093838"/>
            <a:chOff x="3429273" y="3274878"/>
            <a:chExt cx="4645095" cy="3093838"/>
          </a:xfrm>
        </p:grpSpPr>
        <p:sp>
          <p:nvSpPr>
            <p:cNvPr id="8" name="Rectangle: Rounded Corners 7">
              <a:extLst>
                <a:ext uri="{FF2B5EF4-FFF2-40B4-BE49-F238E27FC236}">
                  <a16:creationId xmlns:a16="http://schemas.microsoft.com/office/drawing/2014/main" id="{ED9C9D8D-F50E-5142-490A-55085524009A}"/>
                </a:ext>
              </a:extLst>
            </p:cNvPr>
            <p:cNvSpPr/>
            <p:nvPr/>
          </p:nvSpPr>
          <p:spPr>
            <a:xfrm flipH="1">
              <a:off x="4433932" y="3274878"/>
              <a:ext cx="3640436" cy="3093838"/>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5" name="TextBox 14">
              <a:extLst>
                <a:ext uri="{FF2B5EF4-FFF2-40B4-BE49-F238E27FC236}">
                  <a16:creationId xmlns:a16="http://schemas.microsoft.com/office/drawing/2014/main" id="{0AF460DE-F576-A52E-FA2F-AEA1B814C022}"/>
                </a:ext>
              </a:extLst>
            </p:cNvPr>
            <p:cNvSpPr txBox="1"/>
            <p:nvPr/>
          </p:nvSpPr>
          <p:spPr>
            <a:xfrm>
              <a:off x="3429273" y="482179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99%</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3777935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Who to talk to</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4" name="Content Placeholder 2">
            <a:extLst>
              <a:ext uri="{FF2B5EF4-FFF2-40B4-BE49-F238E27FC236}">
                <a16:creationId xmlns:a16="http://schemas.microsoft.com/office/drawing/2014/main" id="{8C00212E-398A-72DB-04DB-F9CF7CD1CBF0}"/>
              </a:ext>
            </a:extLst>
          </p:cNvPr>
          <p:cNvSpPr>
            <a:spLocks noGrp="1"/>
          </p:cNvSpPr>
          <p:nvPr>
            <p:ph idx="1"/>
          </p:nvPr>
        </p:nvSpPr>
        <p:spPr>
          <a:xfrm>
            <a:off x="1356674" y="1277754"/>
            <a:ext cx="9503004" cy="4351338"/>
          </a:xfrm>
        </p:spPr>
        <p:txBody>
          <a:bodyPr vert="horz" lIns="91440" tIns="45720" rIns="91440" bIns="45720" rtlCol="0" anchor="t">
            <a:normAutofit/>
          </a:bodyPr>
          <a:lstStyle/>
          <a:p>
            <a:pPr algn="l">
              <a:lnSpc>
                <a:spcPct val="150000"/>
              </a:lnSpc>
            </a:pPr>
            <a:r>
              <a:rPr lang="en-CA" altLang="en-US" sz="3200">
                <a:solidFill>
                  <a:srgbClr val="06698A"/>
                </a:solidFill>
              </a:rPr>
              <a:t>Partner</a:t>
            </a:r>
          </a:p>
          <a:p>
            <a:pPr algn="l">
              <a:lnSpc>
                <a:spcPct val="150000"/>
              </a:lnSpc>
            </a:pPr>
            <a:r>
              <a:rPr lang="en-CA" altLang="en-US" sz="3200">
                <a:solidFill>
                  <a:srgbClr val="06698A"/>
                </a:solidFill>
              </a:rPr>
              <a:t>Parents or other family members</a:t>
            </a:r>
          </a:p>
          <a:p>
            <a:pPr algn="l">
              <a:lnSpc>
                <a:spcPct val="150000"/>
              </a:lnSpc>
              <a:spcAft>
                <a:spcPts val="600"/>
              </a:spcAft>
            </a:pPr>
            <a:r>
              <a:rPr lang="en-CA" altLang="en-US" sz="3200">
                <a:solidFill>
                  <a:srgbClr val="06698A"/>
                </a:solidFill>
              </a:rPr>
              <a:t>Other trusted adults (teachers)</a:t>
            </a:r>
          </a:p>
          <a:p>
            <a:pPr algn="l">
              <a:spcAft>
                <a:spcPts val="600"/>
              </a:spcAft>
            </a:pPr>
            <a:r>
              <a:rPr lang="en-CA" altLang="en-US" sz="3200">
                <a:solidFill>
                  <a:srgbClr val="06698A"/>
                </a:solidFill>
                <a:cs typeface="Arial"/>
              </a:rPr>
              <a:t>Health professionals (Your school public health nurse)</a:t>
            </a:r>
            <a:endParaRPr lang="en-CA" altLang="en-US" sz="3200">
              <a:solidFill>
                <a:srgbClr val="06698A"/>
              </a:solidFill>
            </a:endParaRPr>
          </a:p>
          <a:p>
            <a:pPr marL="0" indent="0" algn="l">
              <a:spcAft>
                <a:spcPts val="600"/>
              </a:spcAft>
              <a:buNone/>
            </a:pPr>
            <a:endParaRPr lang="en-CA" altLang="en-US">
              <a:solidFill>
                <a:srgbClr val="06698A"/>
              </a:solidFill>
            </a:endParaRPr>
          </a:p>
          <a:p>
            <a:pPr algn="l">
              <a:spcAft>
                <a:spcPts val="600"/>
              </a:spcAft>
            </a:pPr>
            <a:endParaRPr lang="en-CA" altLang="en-US"/>
          </a:p>
        </p:txBody>
      </p:sp>
    </p:spTree>
    <p:extLst>
      <p:ext uri="{BB962C8B-B14F-4D97-AF65-F5344CB8AC3E}">
        <p14:creationId xmlns:p14="http://schemas.microsoft.com/office/powerpoint/2010/main" val="111210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How to access OHIP+</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3" name="Content Placeholder 2">
            <a:extLst>
              <a:ext uri="{FF2B5EF4-FFF2-40B4-BE49-F238E27FC236}">
                <a16:creationId xmlns:a16="http://schemas.microsoft.com/office/drawing/2014/main" id="{058E4958-5AB4-83AB-8A35-27DCC2032F90}"/>
              </a:ext>
            </a:extLst>
          </p:cNvPr>
          <p:cNvSpPr>
            <a:spLocks noGrp="1"/>
          </p:cNvSpPr>
          <p:nvPr>
            <p:ph idx="1"/>
          </p:nvPr>
        </p:nvSpPr>
        <p:spPr>
          <a:xfrm>
            <a:off x="838395" y="1346302"/>
            <a:ext cx="10515600" cy="4351338"/>
          </a:xfrm>
        </p:spPr>
        <p:txBody>
          <a:bodyPr vert="horz" lIns="91440" tIns="45720" rIns="91440" bIns="45720" rtlCol="0" anchor="t">
            <a:normAutofit/>
          </a:bodyPr>
          <a:lstStyle/>
          <a:p>
            <a:r>
              <a:rPr lang="en-US" sz="2400">
                <a:solidFill>
                  <a:srgbClr val="06698A"/>
                </a:solidFill>
                <a:latin typeface="Arial"/>
                <a:ea typeface="+mn-lt"/>
                <a:cs typeface="+mn-lt"/>
              </a:rPr>
              <a:t>You are covered by OHIP+ if you are 24 years old or under, have OHIP coverage, and are not covered by a private plan</a:t>
            </a:r>
          </a:p>
          <a:p>
            <a:r>
              <a:rPr lang="en-US" sz="2400">
                <a:solidFill>
                  <a:srgbClr val="06698A"/>
                </a:solidFill>
                <a:latin typeface="Arial"/>
                <a:ea typeface="+mn-lt"/>
                <a:cs typeface="+mn-lt"/>
              </a:rPr>
              <a:t>OHIP+ covers the cost of more than 5,000 eligible drug products that are currently available through the </a:t>
            </a:r>
            <a:r>
              <a:rPr lang="en-US" sz="2400" u="sng">
                <a:solidFill>
                  <a:srgbClr val="06698A"/>
                </a:solidFill>
                <a:latin typeface="Arial"/>
                <a:ea typeface="+mn-lt"/>
                <a:cs typeface="+mn-lt"/>
                <a:hlinkClick r:id="rId5">
                  <a:extLst>
                    <a:ext uri="{A12FA001-AC4F-418D-AE19-62706E023703}">
                      <ahyp:hlinkClr xmlns:ahyp="http://schemas.microsoft.com/office/drawing/2018/hyperlinkcolor" val="tx"/>
                    </a:ext>
                  </a:extLst>
                </a:hlinkClick>
              </a:rPr>
              <a:t>Ontario Drug Benefit program</a:t>
            </a:r>
            <a:endParaRPr lang="en-US" sz="2400">
              <a:solidFill>
                <a:srgbClr val="06698A"/>
              </a:solidFill>
              <a:latin typeface="Arial"/>
              <a:ea typeface="+mn-lt"/>
              <a:cs typeface="+mn-lt"/>
              <a:hlinkClick r:id="rId5">
                <a:extLst>
                  <a:ext uri="{A12FA001-AC4F-418D-AE19-62706E023703}">
                    <ahyp:hlinkClr xmlns:ahyp="http://schemas.microsoft.com/office/drawing/2018/hyperlinkcolor" val="tx"/>
                  </a:ext>
                </a:extLst>
              </a:hlinkClick>
            </a:endParaRPr>
          </a:p>
          <a:p>
            <a:r>
              <a:rPr lang="en-US" sz="2400">
                <a:solidFill>
                  <a:srgbClr val="06698A"/>
                </a:solidFill>
                <a:latin typeface="Arial"/>
                <a:ea typeface="+mn-lt"/>
                <a:cs typeface="+mn-lt"/>
              </a:rPr>
              <a:t>Obtain your eligible prescription from your health care provider, or have it called in or faxed to a pharmacy</a:t>
            </a:r>
            <a:endParaRPr lang="en-US" sz="2400">
              <a:solidFill>
                <a:srgbClr val="06698A"/>
              </a:solidFill>
              <a:latin typeface="Arial"/>
              <a:cs typeface="Calibri" panose="020F0502020204030204"/>
            </a:endParaRPr>
          </a:p>
          <a:p>
            <a:r>
              <a:rPr lang="en-US" sz="2400">
                <a:solidFill>
                  <a:srgbClr val="06698A"/>
                </a:solidFill>
                <a:latin typeface="Arial"/>
                <a:ea typeface="+mn-lt"/>
                <a:cs typeface="+mn-lt"/>
              </a:rPr>
              <a:t>Take your </a:t>
            </a:r>
            <a:r>
              <a:rPr lang="en-US" sz="2400" b="1">
                <a:solidFill>
                  <a:srgbClr val="06698A"/>
                </a:solidFill>
                <a:latin typeface="Arial"/>
                <a:ea typeface="+mn-lt"/>
                <a:cs typeface="+mn-lt"/>
              </a:rPr>
              <a:t>health card</a:t>
            </a:r>
            <a:r>
              <a:rPr lang="en-US" sz="2400">
                <a:solidFill>
                  <a:srgbClr val="06698A"/>
                </a:solidFill>
                <a:latin typeface="Arial"/>
                <a:ea typeface="+mn-lt"/>
                <a:cs typeface="+mn-lt"/>
              </a:rPr>
              <a:t> OR </a:t>
            </a:r>
            <a:r>
              <a:rPr lang="en-US" sz="2400" b="1">
                <a:solidFill>
                  <a:srgbClr val="06698A"/>
                </a:solidFill>
                <a:latin typeface="Arial"/>
                <a:ea typeface="+mn-lt"/>
                <a:cs typeface="+mn-lt"/>
              </a:rPr>
              <a:t>health card number</a:t>
            </a:r>
            <a:r>
              <a:rPr lang="en-US" sz="2400">
                <a:solidFill>
                  <a:srgbClr val="06698A"/>
                </a:solidFill>
                <a:latin typeface="Arial"/>
                <a:ea typeface="+mn-lt"/>
                <a:cs typeface="+mn-lt"/>
              </a:rPr>
              <a:t> to the pharmacy  – you don’t need a separate or special card. Your pharmacist may ask if you are covered by a private plan.</a:t>
            </a:r>
            <a:endParaRPr lang="en-US" sz="2400">
              <a:solidFill>
                <a:srgbClr val="06698A"/>
              </a:solidFill>
              <a:latin typeface="Arial"/>
              <a:cs typeface="Calibri"/>
            </a:endParaRPr>
          </a:p>
          <a:p>
            <a:r>
              <a:rPr lang="en-US" sz="2400">
                <a:solidFill>
                  <a:srgbClr val="06698A"/>
                </a:solidFill>
                <a:latin typeface="Arial"/>
                <a:ea typeface="+mn-lt"/>
                <a:cs typeface="+mn-lt"/>
              </a:rPr>
              <a:t>If you </a:t>
            </a:r>
            <a:r>
              <a:rPr lang="en-US" sz="2400" b="1">
                <a:solidFill>
                  <a:srgbClr val="06698A"/>
                </a:solidFill>
                <a:latin typeface="Arial"/>
                <a:ea typeface="+mn-lt"/>
                <a:cs typeface="+mn-lt"/>
              </a:rPr>
              <a:t>do not</a:t>
            </a:r>
            <a:r>
              <a:rPr lang="en-US" sz="2400">
                <a:solidFill>
                  <a:srgbClr val="06698A"/>
                </a:solidFill>
                <a:latin typeface="Arial"/>
                <a:ea typeface="+mn-lt"/>
                <a:cs typeface="+mn-lt"/>
              </a:rPr>
              <a:t> have a private plan, the pharmacy will fill your eligible prescription at </a:t>
            </a:r>
            <a:r>
              <a:rPr lang="en-US" sz="2400" b="1">
                <a:solidFill>
                  <a:srgbClr val="06698A"/>
                </a:solidFill>
                <a:latin typeface="Arial"/>
                <a:ea typeface="+mn-lt"/>
                <a:cs typeface="+mn-lt"/>
              </a:rPr>
              <a:t>no charge </a:t>
            </a:r>
            <a:r>
              <a:rPr lang="en-US" sz="2400">
                <a:solidFill>
                  <a:srgbClr val="06698A"/>
                </a:solidFill>
                <a:latin typeface="Arial"/>
                <a:ea typeface="+mn-lt"/>
                <a:cs typeface="+mn-lt"/>
              </a:rPr>
              <a:t>.</a:t>
            </a:r>
            <a:endParaRPr lang="en-US" sz="2400">
              <a:solidFill>
                <a:srgbClr val="06698A"/>
              </a:solidFill>
              <a:latin typeface="Arial"/>
            </a:endParaRPr>
          </a:p>
          <a:p>
            <a:endParaRPr lang="en-US">
              <a:cs typeface="Calibri"/>
            </a:endParaRPr>
          </a:p>
        </p:txBody>
      </p:sp>
    </p:spTree>
    <p:extLst>
      <p:ext uri="{BB962C8B-B14F-4D97-AF65-F5344CB8AC3E}">
        <p14:creationId xmlns:p14="http://schemas.microsoft.com/office/powerpoint/2010/main" val="2826932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060582" y="330420"/>
            <a:ext cx="609284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Where to get more information</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Content Placeholder 2">
            <a:extLst>
              <a:ext uri="{FF2B5EF4-FFF2-40B4-BE49-F238E27FC236}">
                <a16:creationId xmlns:a16="http://schemas.microsoft.com/office/drawing/2014/main" id="{415BCD1D-8BC9-3C66-7DDF-13DA0BCC899B}"/>
              </a:ext>
            </a:extLst>
          </p:cNvPr>
          <p:cNvSpPr txBox="1">
            <a:spLocks/>
          </p:cNvSpPr>
          <p:nvPr/>
        </p:nvSpPr>
        <p:spPr>
          <a:xfrm>
            <a:off x="592115" y="1584292"/>
            <a:ext cx="10522087" cy="2506941"/>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endParaRPr lang="en-CA" altLang="en-US"/>
          </a:p>
          <a:p>
            <a:pPr algn="ctr"/>
            <a:r>
              <a:rPr lang="en-CA" sz="3200" u="sng">
                <a:solidFill>
                  <a:srgbClr val="06698A"/>
                </a:solidFill>
                <a:hlinkClick r:id="rId4">
                  <a:extLst>
                    <a:ext uri="{A12FA001-AC4F-418D-AE19-62706E023703}">
                      <ahyp:hlinkClr xmlns:ahyp="http://schemas.microsoft.com/office/drawing/2018/hyperlinkcolor" val="tx"/>
                    </a:ext>
                  </a:extLst>
                </a:hlinkClick>
              </a:rPr>
              <a:t>https://www.swpublichealth.ca/en/my-health/birth-control.aspx</a:t>
            </a:r>
            <a:endParaRPr lang="en-CA" sz="3200">
              <a:solidFill>
                <a:srgbClr val="06698A"/>
              </a:solidFill>
            </a:endParaRPr>
          </a:p>
          <a:p>
            <a:pPr algn="ctr"/>
            <a:r>
              <a:rPr lang="en-CA" sz="3200" u="sng">
                <a:solidFill>
                  <a:srgbClr val="06698A"/>
                </a:solidFill>
                <a:hlinkClick r:id="rId5">
                  <a:extLst>
                    <a:ext uri="{A12FA001-AC4F-418D-AE19-62706E023703}">
                      <ahyp:hlinkClr xmlns:ahyp="http://schemas.microsoft.com/office/drawing/2018/hyperlinkcolor" val="tx"/>
                    </a:ext>
                  </a:extLst>
                </a:hlinkClick>
              </a:rPr>
              <a:t>www.sexandu.ca/contraception</a:t>
            </a:r>
            <a:endParaRPr lang="en-CA" sz="3200">
              <a:solidFill>
                <a:srgbClr val="06698A"/>
              </a:solidFill>
            </a:endParaRPr>
          </a:p>
          <a:p>
            <a:pPr algn="ctr"/>
            <a:r>
              <a:rPr lang="en-CA" sz="3200" u="sng">
                <a:solidFill>
                  <a:srgbClr val="06698A"/>
                </a:solidFill>
                <a:hlinkClick r:id="rId6">
                  <a:extLst>
                    <a:ext uri="{A12FA001-AC4F-418D-AE19-62706E023703}">
                      <ahyp:hlinkClr xmlns:ahyp="http://schemas.microsoft.com/office/drawing/2018/hyperlinkcolor" val="tx"/>
                    </a:ext>
                  </a:extLst>
                </a:hlinkClick>
              </a:rPr>
              <a:t>www.itsaplan.ca</a:t>
            </a:r>
            <a:r>
              <a:rPr lang="en-CA" sz="3200">
                <a:solidFill>
                  <a:srgbClr val="06698A"/>
                </a:solidFill>
              </a:rPr>
              <a:t> </a:t>
            </a:r>
          </a:p>
          <a:p>
            <a:pPr marL="0" indent="0" algn="ctr">
              <a:spcAft>
                <a:spcPts val="600"/>
              </a:spcAft>
              <a:buFont typeface="Arial" panose="020B0604020202020204" pitchFamily="34" charset="0"/>
              <a:buNone/>
            </a:pPr>
            <a:endParaRPr lang="en-CA" altLang="en-US"/>
          </a:p>
        </p:txBody>
      </p:sp>
    </p:spTree>
    <p:extLst>
      <p:ext uri="{BB962C8B-B14F-4D97-AF65-F5344CB8AC3E}">
        <p14:creationId xmlns:p14="http://schemas.microsoft.com/office/powerpoint/2010/main" val="3708136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788875" y="1516406"/>
            <a:ext cx="8220892" cy="34509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spcAft>
                <a:spcPts val="1200"/>
              </a:spcAft>
            </a:pPr>
            <a:r>
              <a:rPr lang="en-CA" sz="3200">
                <a:solidFill>
                  <a:srgbClr val="06698A"/>
                </a:solidFill>
              </a:rPr>
              <a:t>If they want to be in a relationship</a:t>
            </a:r>
          </a:p>
          <a:p>
            <a:pPr algn="l">
              <a:lnSpc>
                <a:spcPct val="150000"/>
              </a:lnSpc>
              <a:spcAft>
                <a:spcPts val="1200"/>
              </a:spcAft>
            </a:pPr>
            <a:r>
              <a:rPr lang="en-CA" sz="3200">
                <a:solidFill>
                  <a:srgbClr val="06698A"/>
                </a:solidFill>
              </a:rPr>
              <a:t>Who they want to be in a relationship with</a:t>
            </a:r>
          </a:p>
          <a:p>
            <a:pPr algn="l">
              <a:lnSpc>
                <a:spcPct val="100000"/>
              </a:lnSpc>
              <a:spcAft>
                <a:spcPts val="1200"/>
              </a:spcAft>
            </a:pPr>
            <a:r>
              <a:rPr lang="en-CA" sz="3200">
                <a:solidFill>
                  <a:srgbClr val="06698A"/>
                </a:solidFill>
              </a:rPr>
              <a:t>How intimate they want to be with their partner</a:t>
            </a: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2706953" y="343355"/>
            <a:ext cx="6794111"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Everyone has the right to choose:</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2" name="Picture 1">
            <a:extLst>
              <a:ext uri="{FF2B5EF4-FFF2-40B4-BE49-F238E27FC236}">
                <a16:creationId xmlns:a16="http://schemas.microsoft.com/office/drawing/2014/main" id="{582469EB-AF8D-0747-2C1F-D55B2747EA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6356" y="2133600"/>
            <a:ext cx="2802935" cy="4204402"/>
          </a:xfrm>
          <a:prstGeom prst="roundRect">
            <a:avLst/>
          </a:prstGeom>
        </p:spPr>
      </p:pic>
    </p:spTree>
    <p:extLst>
      <p:ext uri="{BB962C8B-B14F-4D97-AF65-F5344CB8AC3E}">
        <p14:creationId xmlns:p14="http://schemas.microsoft.com/office/powerpoint/2010/main" val="1853253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952345" y="390806"/>
            <a:ext cx="4311179"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Birth Control Clinics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3" name="TextBox 2">
            <a:extLst>
              <a:ext uri="{FF2B5EF4-FFF2-40B4-BE49-F238E27FC236}">
                <a16:creationId xmlns:a16="http://schemas.microsoft.com/office/drawing/2014/main" id="{11C6CC7D-4910-2E04-704A-D92B4BC80008}"/>
              </a:ext>
            </a:extLst>
          </p:cNvPr>
          <p:cNvSpPr txBox="1"/>
          <p:nvPr/>
        </p:nvSpPr>
        <p:spPr>
          <a:xfrm>
            <a:off x="1289368" y="1808521"/>
            <a:ext cx="9636298" cy="3114058"/>
          </a:xfrm>
          <a:prstGeom prst="rect">
            <a:avLst/>
          </a:prstGeom>
          <a:noFill/>
        </p:spPr>
        <p:txBody>
          <a:bodyPr wrap="square" rtlCol="0">
            <a:spAutoFit/>
          </a:bodyPr>
          <a:lstStyle/>
          <a:p>
            <a:pPr marL="0" marR="0">
              <a:lnSpc>
                <a:spcPct val="107000"/>
              </a:lnSpc>
              <a:spcBef>
                <a:spcPts val="0"/>
              </a:spcBef>
              <a:spcAft>
                <a:spcPts val="800"/>
              </a:spcAft>
            </a:pPr>
            <a:r>
              <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rPr>
              <a:t>Our clinics in St. Thomas and Woodstock offer:</a:t>
            </a:r>
          </a:p>
          <a:p>
            <a:pPr marL="285750" marR="0" indent="-285750">
              <a:lnSpc>
                <a:spcPct val="107000"/>
              </a:lnSpc>
              <a:spcBef>
                <a:spcPts val="0"/>
              </a:spcBef>
              <a:spcAft>
                <a:spcPts val="800"/>
              </a:spcAft>
              <a:buFont typeface="Arial" panose="020B0604020202020204" pitchFamily="34" charset="0"/>
              <a:buChar char="•"/>
            </a:pPr>
            <a:r>
              <a:rPr lang="en-US"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rPr>
              <a:t>Birth control counselling and prescriptions</a:t>
            </a:r>
            <a:endPar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rPr>
              <a:t>STI testing and treatment</a:t>
            </a:r>
            <a:endPar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rPr>
              <a:t>Inexpensive birth control and emergency contraception</a:t>
            </a:r>
            <a:endPar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rPr>
              <a:t>Free Condoms</a:t>
            </a:r>
            <a:endPar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5980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952345" y="390806"/>
            <a:ext cx="4311179"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Pregnancy Options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TextBox 1">
            <a:extLst>
              <a:ext uri="{FF2B5EF4-FFF2-40B4-BE49-F238E27FC236}">
                <a16:creationId xmlns:a16="http://schemas.microsoft.com/office/drawing/2014/main" id="{53F1DBA8-BF12-4451-4117-181F07AC4C3A}"/>
              </a:ext>
            </a:extLst>
          </p:cNvPr>
          <p:cNvSpPr txBox="1"/>
          <p:nvPr/>
        </p:nvSpPr>
        <p:spPr>
          <a:xfrm>
            <a:off x="1223210" y="1564105"/>
            <a:ext cx="10337131" cy="44012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rgbClr val="06698A"/>
                </a:solidFill>
                <a:cs typeface="Calibri"/>
              </a:rPr>
              <a:t>It is important for you to have reliable and accurate information, so you can make the choice that is right for you.</a:t>
            </a:r>
          </a:p>
          <a:p>
            <a:endParaRPr lang="en-US" sz="2800">
              <a:solidFill>
                <a:srgbClr val="06698A"/>
              </a:solidFill>
              <a:cs typeface="Calibri"/>
            </a:endParaRPr>
          </a:p>
          <a:p>
            <a:r>
              <a:rPr lang="en-US" sz="2800">
                <a:solidFill>
                  <a:srgbClr val="06698A"/>
                </a:solidFill>
                <a:cs typeface="Calibri"/>
              </a:rPr>
              <a:t>Our clinic service providers can help guide you through your decisions and options.</a:t>
            </a:r>
          </a:p>
          <a:p>
            <a:endParaRPr lang="en-US" sz="2800">
              <a:solidFill>
                <a:srgbClr val="06698A"/>
              </a:solidFill>
              <a:cs typeface="Calibri"/>
            </a:endParaRPr>
          </a:p>
          <a:p>
            <a:r>
              <a:rPr lang="en-US" sz="2800">
                <a:solidFill>
                  <a:srgbClr val="06698A"/>
                </a:solidFill>
                <a:cs typeface="Calibri"/>
              </a:rPr>
              <a:t>Sexual Health clinic at SWPH offers a confidential services in a non-judgmental and non-discriminatory, safe environment.</a:t>
            </a:r>
            <a:endParaRPr lang="en-US">
              <a:cs typeface="Calibri"/>
            </a:endParaRPr>
          </a:p>
          <a:p>
            <a:endParaRPr lang="en-US" sz="2800">
              <a:solidFill>
                <a:srgbClr val="06698A"/>
              </a:solidFill>
              <a:cs typeface="Calibri"/>
            </a:endParaRPr>
          </a:p>
          <a:p>
            <a:endParaRPr lang="en-US" sz="2800">
              <a:solidFill>
                <a:srgbClr val="06698A"/>
              </a:solidFill>
              <a:cs typeface="Calibri"/>
            </a:endParaRPr>
          </a:p>
        </p:txBody>
      </p:sp>
    </p:spTree>
    <p:extLst>
      <p:ext uri="{BB962C8B-B14F-4D97-AF65-F5344CB8AC3E}">
        <p14:creationId xmlns:p14="http://schemas.microsoft.com/office/powerpoint/2010/main" val="4247901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952347" y="1337"/>
            <a:ext cx="4311179"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Birth Control Clinics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4" name="TextBox 3">
            <a:extLst>
              <a:ext uri="{FF2B5EF4-FFF2-40B4-BE49-F238E27FC236}">
                <a16:creationId xmlns:a16="http://schemas.microsoft.com/office/drawing/2014/main" id="{96429DC8-FEFF-3BF1-5678-AF72AFD15F2B}"/>
              </a:ext>
            </a:extLst>
          </p:cNvPr>
          <p:cNvSpPr txBox="1"/>
          <p:nvPr/>
        </p:nvSpPr>
        <p:spPr>
          <a:xfrm>
            <a:off x="475130" y="740452"/>
            <a:ext cx="4482877" cy="4259756"/>
          </a:xfrm>
          <a:prstGeom prst="rect">
            <a:avLst/>
          </a:prstGeom>
          <a:noFill/>
        </p:spPr>
        <p:txBody>
          <a:bodyPr wrap="square" lIns="91440" tIns="45720" rIns="91440" bIns="45720" rtlCol="0" anchor="t">
            <a:spAutoFit/>
          </a:bodyPr>
          <a:lstStyle/>
          <a:p>
            <a:pPr marL="0" marR="0"/>
            <a:r>
              <a:rPr lang="en-CA" sz="2000" b="1">
                <a:solidFill>
                  <a:srgbClr val="06698A"/>
                </a:solidFill>
                <a:effectLst/>
                <a:ea typeface="Times New Roman" panose="02020603050405020304" pitchFamily="18" charset="0"/>
                <a:cs typeface="Times New Roman"/>
              </a:rPr>
              <a:t>St. Thomas Sexual Health Clinic </a:t>
            </a:r>
          </a:p>
          <a:p>
            <a:pPr marL="0" marR="0"/>
            <a:endParaRPr lang="en-CA" sz="800">
              <a:solidFill>
                <a:srgbClr val="0E3D51"/>
              </a:solidFill>
              <a:effectLst/>
              <a:ea typeface="Calibri" panose="020F0502020204030204" pitchFamily="34" charset="0"/>
              <a:cs typeface="Times New Roman" panose="02020603050405020304" pitchFamily="18" charset="0"/>
            </a:endParaRPr>
          </a:p>
          <a:p>
            <a:pPr marL="0" marR="0"/>
            <a:r>
              <a:rPr lang="en-CA">
                <a:solidFill>
                  <a:srgbClr val="0E3D51"/>
                </a:solidFill>
                <a:effectLst/>
                <a:ea typeface="Times New Roman" panose="02020603050405020304" pitchFamily="18" charset="0"/>
                <a:cs typeface="Times New Roman"/>
              </a:rPr>
              <a:t>Southwestern Public Health - St. Thomas Site </a:t>
            </a:r>
            <a:br>
              <a:rPr lang="en-CA">
                <a:effectLst/>
                <a:ea typeface="Times New Roman" panose="02020603050405020304" pitchFamily="18" charset="0"/>
                <a:cs typeface="Times New Roman" panose="02020603050405020304" pitchFamily="18" charset="0"/>
              </a:rPr>
            </a:br>
            <a:r>
              <a:rPr lang="en-CA">
                <a:solidFill>
                  <a:srgbClr val="0E3D51"/>
                </a:solidFill>
                <a:effectLst/>
                <a:ea typeface="Times New Roman" panose="02020603050405020304" pitchFamily="18" charset="0"/>
                <a:cs typeface="Times New Roman"/>
              </a:rPr>
              <a:t>1230 Talbot Street, St. Thomas  </a:t>
            </a:r>
            <a:br>
              <a:rPr lang="en-CA">
                <a:effectLst/>
                <a:ea typeface="Times New Roman" panose="02020603050405020304" pitchFamily="18" charset="0"/>
                <a:cs typeface="Times New Roman" panose="02020603050405020304" pitchFamily="18" charset="0"/>
              </a:rPr>
            </a:br>
            <a:r>
              <a:rPr lang="en-CA">
                <a:solidFill>
                  <a:srgbClr val="0E3D51"/>
                </a:solidFill>
                <a:effectLst/>
                <a:ea typeface="Times New Roman" panose="02020603050405020304" pitchFamily="18" charset="0"/>
                <a:cs typeface="Times New Roman"/>
              </a:rPr>
              <a:t>519-631-9900 ext. 1278</a:t>
            </a:r>
          </a:p>
          <a:p>
            <a:pPr marL="0" marR="0"/>
            <a:endParaRPr lang="en-CA">
              <a:solidFill>
                <a:srgbClr val="0E3D5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b="1">
                <a:solidFill>
                  <a:srgbClr val="0E3D51"/>
                </a:solidFill>
                <a:effectLst/>
                <a:ea typeface="Calibri" panose="020F0502020204030204" pitchFamily="34" charset="0"/>
                <a:cs typeface="Times New Roman"/>
              </a:rPr>
              <a:t>Drop-In Clinic</a:t>
            </a:r>
            <a:endParaRPr lang="en-CA">
              <a:solidFill>
                <a:srgbClr val="0E3D51"/>
              </a:solidFill>
              <a:effectLst/>
              <a:ea typeface="Calibri" panose="020F0502020204030204" pitchFamily="34" charset="0"/>
              <a:cs typeface="Times New Roman"/>
            </a:endParaRPr>
          </a:p>
          <a:p>
            <a:pPr marL="0" marR="0">
              <a:lnSpc>
                <a:spcPct val="107000"/>
              </a:lnSpc>
              <a:spcBef>
                <a:spcPts val="0"/>
              </a:spcBef>
              <a:spcAft>
                <a:spcPts val="0"/>
              </a:spcAft>
            </a:pPr>
            <a:r>
              <a:rPr lang="en-CA">
                <a:solidFill>
                  <a:srgbClr val="0E3D51"/>
                </a:solidFill>
                <a:effectLst/>
                <a:ea typeface="Calibri" panose="020F0502020204030204" pitchFamily="34" charset="0"/>
                <a:cs typeface="Times New Roman"/>
              </a:rPr>
              <a:t>Mondays 9AM-1PM</a:t>
            </a:r>
            <a:br>
              <a:rPr lang="en-CA">
                <a:effectLst/>
                <a:ea typeface="Calibri" panose="020F0502020204030204" pitchFamily="34" charset="0"/>
                <a:cs typeface="Times New Roman" panose="02020603050405020304" pitchFamily="18" charset="0"/>
              </a:rPr>
            </a:br>
            <a:r>
              <a:rPr lang="en-CA">
                <a:solidFill>
                  <a:srgbClr val="0E3D51"/>
                </a:solidFill>
                <a:effectLst/>
                <a:ea typeface="Calibri" panose="020F0502020204030204" pitchFamily="34" charset="0"/>
                <a:cs typeface="Times New Roman"/>
              </a:rPr>
              <a:t>Wednesdays 1PM-4PM</a:t>
            </a:r>
            <a:br>
              <a:rPr lang="en-CA">
                <a:effectLst/>
                <a:ea typeface="Calibri" panose="020F0502020204030204" pitchFamily="34" charset="0"/>
                <a:cs typeface="Times New Roman" panose="02020603050405020304" pitchFamily="18" charset="0"/>
              </a:rPr>
            </a:br>
            <a:r>
              <a:rPr lang="en-CA">
                <a:solidFill>
                  <a:srgbClr val="0E3D51"/>
                </a:solidFill>
                <a:effectLst/>
                <a:ea typeface="Calibri" panose="020F0502020204030204" pitchFamily="34" charset="0"/>
                <a:cs typeface="Times New Roman"/>
              </a:rPr>
              <a:t>Fridays 9AM-3PM</a:t>
            </a:r>
          </a:p>
          <a:p>
            <a:pPr marL="0" marR="0">
              <a:lnSpc>
                <a:spcPct val="107000"/>
              </a:lnSpc>
              <a:spcBef>
                <a:spcPts val="0"/>
              </a:spcBef>
              <a:spcAft>
                <a:spcPts val="0"/>
              </a:spcAft>
            </a:pPr>
            <a:r>
              <a:rPr lang="en-CA">
                <a:solidFill>
                  <a:srgbClr val="0E3D51"/>
                </a:solidFill>
                <a:effectLst/>
                <a:ea typeface="Calibri" panose="020F0502020204030204" pitchFamily="34" charset="0"/>
                <a:cs typeface="Times New Roman"/>
              </a:rPr>
              <a:t>No appointment required</a:t>
            </a:r>
          </a:p>
          <a:p>
            <a:pPr marL="0" marR="0">
              <a:lnSpc>
                <a:spcPct val="107000"/>
              </a:lnSpc>
              <a:spcBef>
                <a:spcPts val="0"/>
              </a:spcBef>
              <a:spcAft>
                <a:spcPts val="0"/>
              </a:spcAft>
            </a:pPr>
            <a:endParaRPr lang="en-CA">
              <a:solidFill>
                <a:srgbClr val="0E3D5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b="1">
                <a:solidFill>
                  <a:srgbClr val="0E3D51"/>
                </a:solidFill>
                <a:effectLst/>
                <a:ea typeface="Calibri" panose="020F0502020204030204" pitchFamily="34" charset="0"/>
                <a:cs typeface="Times New Roman"/>
              </a:rPr>
              <a:t>Physician-Led Clinic</a:t>
            </a:r>
            <a:endParaRPr lang="en-CA">
              <a:solidFill>
                <a:srgbClr val="0E3D51"/>
              </a:solidFill>
              <a:effectLst/>
              <a:ea typeface="Calibri" panose="020F0502020204030204" pitchFamily="34" charset="0"/>
              <a:cs typeface="Times New Roman"/>
            </a:endParaRPr>
          </a:p>
          <a:p>
            <a:r>
              <a:rPr lang="en-CA">
                <a:solidFill>
                  <a:srgbClr val="0E3D51"/>
                </a:solidFill>
                <a:ea typeface="Times New Roman" panose="02020603050405020304" pitchFamily="18" charset="0"/>
              </a:rPr>
              <a:t>**</a:t>
            </a:r>
            <a:r>
              <a:rPr lang="en-CA">
                <a:solidFill>
                  <a:srgbClr val="0E3D51"/>
                </a:solidFill>
                <a:effectLst/>
                <a:ea typeface="Times New Roman" panose="02020603050405020304" pitchFamily="18" charset="0"/>
              </a:rPr>
              <a:t>Appointments required</a:t>
            </a:r>
            <a:r>
              <a:rPr lang="en-CA">
                <a:solidFill>
                  <a:srgbClr val="0E3D51"/>
                </a:solidFill>
                <a:ea typeface="Times New Roman" panose="02020603050405020304" pitchFamily="18" charset="0"/>
              </a:rPr>
              <a:t>, please call </a:t>
            </a:r>
            <a:r>
              <a:rPr lang="en-CA">
                <a:solidFill>
                  <a:srgbClr val="0E3D51"/>
                </a:solidFill>
                <a:effectLst/>
                <a:ea typeface="Times New Roman" panose="02020603050405020304" pitchFamily="18" charset="0"/>
              </a:rPr>
              <a:t>to book</a:t>
            </a:r>
            <a:r>
              <a:rPr lang="en-CA">
                <a:solidFill>
                  <a:srgbClr val="0E3D51"/>
                </a:solidFill>
                <a:ea typeface="Times New Roman" panose="02020603050405020304" pitchFamily="18" charset="0"/>
              </a:rPr>
              <a:t>      </a:t>
            </a:r>
            <a:r>
              <a:rPr lang="en-CA">
                <a:solidFill>
                  <a:srgbClr val="0E3D51"/>
                </a:solidFill>
                <a:effectLst/>
                <a:ea typeface="Times New Roman" panose="02020603050405020304" pitchFamily="18" charset="0"/>
              </a:rPr>
              <a:t>at 519-631-9900 ext. 1278</a:t>
            </a:r>
            <a:endParaRPr lang="en-CA">
              <a:solidFill>
                <a:srgbClr val="0E3D51"/>
              </a:solidFill>
              <a:effectLst/>
              <a:ea typeface="Times New Roman" panose="02020603050405020304" pitchFamily="18" charset="0"/>
              <a:cs typeface="Calibri"/>
            </a:endParaRPr>
          </a:p>
        </p:txBody>
      </p:sp>
      <p:sp>
        <p:nvSpPr>
          <p:cNvPr id="6" name="TextBox 5">
            <a:extLst>
              <a:ext uri="{FF2B5EF4-FFF2-40B4-BE49-F238E27FC236}">
                <a16:creationId xmlns:a16="http://schemas.microsoft.com/office/drawing/2014/main" id="{6A0C2D04-F7CA-3B80-72B2-C044D3C36983}"/>
              </a:ext>
            </a:extLst>
          </p:cNvPr>
          <p:cNvSpPr txBox="1"/>
          <p:nvPr/>
        </p:nvSpPr>
        <p:spPr>
          <a:xfrm>
            <a:off x="5915321" y="740452"/>
            <a:ext cx="6231116" cy="4407425"/>
          </a:xfrm>
          <a:prstGeom prst="rect">
            <a:avLst/>
          </a:prstGeom>
          <a:noFill/>
        </p:spPr>
        <p:txBody>
          <a:bodyPr wrap="square" lIns="91440" tIns="45720" rIns="91440" bIns="45720" anchor="t">
            <a:spAutoFit/>
          </a:bodyPr>
          <a:lstStyle/>
          <a:p>
            <a:pPr marL="0" marR="0"/>
            <a:r>
              <a:rPr lang="en-CA" sz="2000" b="1">
                <a:solidFill>
                  <a:srgbClr val="06698A"/>
                </a:solidFill>
                <a:effectLst/>
                <a:ea typeface="Times New Roman" panose="02020603050405020304" pitchFamily="18" charset="0"/>
                <a:cs typeface="Times New Roman"/>
              </a:rPr>
              <a:t>Woodstock Sexual Health Clinic </a:t>
            </a:r>
          </a:p>
          <a:p>
            <a:pPr marL="0" marR="0"/>
            <a:endParaRPr lang="en-CA" sz="800">
              <a:solidFill>
                <a:srgbClr val="06698A"/>
              </a:solidFill>
              <a:effectLst/>
              <a:ea typeface="Calibri" panose="020F0502020204030204" pitchFamily="34" charset="0"/>
              <a:cs typeface="Times New Roman" panose="02020603050405020304" pitchFamily="18" charset="0"/>
            </a:endParaRPr>
          </a:p>
          <a:p>
            <a:pPr marL="0" marR="0"/>
            <a:r>
              <a:rPr lang="en-CA" sz="1800">
                <a:solidFill>
                  <a:srgbClr val="0E3D51"/>
                </a:solidFill>
                <a:effectLst/>
                <a:ea typeface="Times New Roman" panose="02020603050405020304" pitchFamily="18" charset="0"/>
                <a:cs typeface="Times New Roman"/>
              </a:rPr>
              <a:t>Southwestern Public Health - Woodstock Site </a:t>
            </a:r>
            <a:br>
              <a:rPr lang="en-CA" sz="1800">
                <a:effectLst/>
                <a:ea typeface="Times New Roman" panose="02020603050405020304" pitchFamily="18" charset="0"/>
                <a:cs typeface="Times New Roman" panose="02020603050405020304" pitchFamily="18" charset="0"/>
              </a:rPr>
            </a:br>
            <a:r>
              <a:rPr lang="en-CA" sz="1800">
                <a:solidFill>
                  <a:srgbClr val="0E3D51"/>
                </a:solidFill>
                <a:effectLst/>
                <a:ea typeface="Times New Roman" panose="02020603050405020304" pitchFamily="18" charset="0"/>
                <a:cs typeface="Times New Roman"/>
              </a:rPr>
              <a:t>410 Buller Street, Woodstock   </a:t>
            </a:r>
            <a:br>
              <a:rPr lang="en-CA" sz="1800">
                <a:effectLst/>
                <a:ea typeface="Times New Roman" panose="02020603050405020304" pitchFamily="18" charset="0"/>
                <a:cs typeface="Times New Roman" panose="02020603050405020304" pitchFamily="18" charset="0"/>
              </a:rPr>
            </a:br>
            <a:r>
              <a:rPr lang="en-CA" sz="1800">
                <a:solidFill>
                  <a:srgbClr val="0E3D51"/>
                </a:solidFill>
                <a:effectLst/>
                <a:ea typeface="Times New Roman" panose="02020603050405020304" pitchFamily="18" charset="0"/>
                <a:cs typeface="Times New Roman"/>
              </a:rPr>
              <a:t>519-539-4431 or 1-800-922-0096 (follow the prompts to reach the Sexual Health Team)</a:t>
            </a:r>
          </a:p>
          <a:p>
            <a:pPr marL="0" marR="0"/>
            <a:endParaRPr lang="en-CA" sz="1800">
              <a:solidFill>
                <a:srgbClr val="0E3D51"/>
              </a:solidFill>
              <a:effectLst/>
              <a:ea typeface="Calibri" panose="020F0502020204030204" pitchFamily="34" charset="0"/>
              <a:cs typeface="Times New Roman" panose="02020603050405020304" pitchFamily="18" charset="0"/>
            </a:endParaRPr>
          </a:p>
          <a:p>
            <a:pPr marL="0" marR="0">
              <a:spcBef>
                <a:spcPts val="0"/>
              </a:spcBef>
              <a:spcAft>
                <a:spcPts val="0"/>
              </a:spcAft>
            </a:pPr>
            <a:r>
              <a:rPr lang="en-CA" sz="1800" b="1">
                <a:solidFill>
                  <a:srgbClr val="0E3D51"/>
                </a:solidFill>
                <a:effectLst/>
                <a:ea typeface="Times New Roman" panose="02020603050405020304" pitchFamily="18" charset="0"/>
              </a:rPr>
              <a:t>By Appointment Only</a:t>
            </a:r>
            <a:endParaRPr lang="en-CA" sz="1800">
              <a:solidFill>
                <a:srgbClr val="0E3D51"/>
              </a:solidFill>
              <a:effectLst/>
              <a:ea typeface="Times New Roman" panose="02020603050405020304" pitchFamily="18" charset="0"/>
            </a:endParaRPr>
          </a:p>
          <a:p>
            <a:pPr marL="0" marR="0">
              <a:spcBef>
                <a:spcPts val="0"/>
              </a:spcBef>
              <a:spcAft>
                <a:spcPts val="0"/>
              </a:spcAft>
            </a:pPr>
            <a:r>
              <a:rPr lang="en-CA" sz="1800">
                <a:solidFill>
                  <a:srgbClr val="0E3D51"/>
                </a:solidFill>
                <a:effectLst/>
                <a:ea typeface="Times New Roman" panose="02020603050405020304" pitchFamily="18" charset="0"/>
              </a:rPr>
              <a:t>Mondays 1:15PM-4PM</a:t>
            </a:r>
            <a:br>
              <a:rPr lang="en-CA" sz="1800">
                <a:effectLst/>
                <a:ea typeface="Times New Roman" panose="02020603050405020304" pitchFamily="18" charset="0"/>
              </a:rPr>
            </a:br>
            <a:r>
              <a:rPr lang="en-CA" sz="1800">
                <a:solidFill>
                  <a:srgbClr val="0E3D51"/>
                </a:solidFill>
                <a:effectLst/>
                <a:ea typeface="Times New Roman" panose="02020603050405020304" pitchFamily="18" charset="0"/>
              </a:rPr>
              <a:t>Wednesdays Every Other Week 9AM-4PM (closed 12PM-1PM)</a:t>
            </a:r>
            <a:br>
              <a:rPr lang="en-CA" sz="1800">
                <a:effectLst/>
                <a:ea typeface="Times New Roman" panose="02020603050405020304" pitchFamily="18" charset="0"/>
              </a:rPr>
            </a:br>
            <a:r>
              <a:rPr lang="en-CA" sz="1800">
                <a:solidFill>
                  <a:srgbClr val="0E3D51"/>
                </a:solidFill>
                <a:effectLst/>
                <a:ea typeface="Times New Roman" panose="02020603050405020304" pitchFamily="18" charset="0"/>
              </a:rPr>
              <a:t>Opposite Wednesdays Late Clinic 1:15PM-6PM</a:t>
            </a:r>
            <a:endParaRPr lang="en-CA" sz="1800">
              <a:solidFill>
                <a:srgbClr val="0E3D51"/>
              </a:solidFill>
              <a:effectLst/>
              <a:ea typeface="Times New Roman" panose="02020603050405020304" pitchFamily="18" charset="0"/>
              <a:cs typeface="Calibri"/>
            </a:endParaRPr>
          </a:p>
          <a:p>
            <a:pPr marL="0" marR="95250">
              <a:spcAft>
                <a:spcPts val="0"/>
              </a:spcAft>
            </a:pPr>
            <a:r>
              <a:rPr lang="en-CA" sz="1800">
                <a:solidFill>
                  <a:srgbClr val="0E3D51"/>
                </a:solidFill>
                <a:effectLst/>
                <a:ea typeface="Times New Roman" panose="02020603050405020304" pitchFamily="18" charset="0"/>
              </a:rPr>
              <a:t>**Appointments required</a:t>
            </a:r>
            <a:br>
              <a:rPr lang="en-CA" sz="1800">
                <a:effectLst/>
                <a:ea typeface="Times New Roman" panose="02020603050405020304" pitchFamily="18" charset="0"/>
              </a:rPr>
            </a:br>
            <a:r>
              <a:rPr lang="en-CA" sz="1800">
                <a:solidFill>
                  <a:srgbClr val="0E3D51"/>
                </a:solidFill>
                <a:effectLst/>
                <a:ea typeface="Times New Roman" panose="02020603050405020304" pitchFamily="18" charset="0"/>
              </a:rPr>
              <a:t>Call to book at 519-539-4431</a:t>
            </a:r>
            <a:endParaRPr lang="en-CA" sz="1800">
              <a:solidFill>
                <a:srgbClr val="0E3D51"/>
              </a:solidFill>
              <a:effectLst/>
              <a:ea typeface="Times New Roman" panose="02020603050405020304" pitchFamily="18" charset="0"/>
              <a:cs typeface="Calibri"/>
            </a:endParaRPr>
          </a:p>
          <a:p>
            <a:pPr marL="0" marR="95250">
              <a:spcAft>
                <a:spcPts val="0"/>
              </a:spcAft>
            </a:pPr>
            <a:endParaRPr lang="en-CA" sz="1800">
              <a:solidFill>
                <a:srgbClr val="0E3D51"/>
              </a:solidFill>
              <a:effectLst/>
              <a:ea typeface="Times New Roman" panose="02020603050405020304" pitchFamily="18" charset="0"/>
            </a:endParaRPr>
          </a:p>
          <a:p>
            <a:pPr marL="0" marR="0">
              <a:spcAft>
                <a:spcPts val="0"/>
              </a:spcAft>
            </a:pPr>
            <a:r>
              <a:rPr lang="en-CA" sz="1800" b="1">
                <a:solidFill>
                  <a:srgbClr val="0E3D51"/>
                </a:solidFill>
                <a:effectLst/>
                <a:ea typeface="Calibri" panose="020F0502020204030204" pitchFamily="34" charset="0"/>
                <a:cs typeface="Times New Roman"/>
              </a:rPr>
              <a:t>Physician-Led Clinic</a:t>
            </a:r>
            <a:endParaRPr lang="en-CA" sz="1800">
              <a:solidFill>
                <a:srgbClr val="0E3D51"/>
              </a:solidFill>
              <a:effectLst/>
              <a:ea typeface="Calibri" panose="020F0502020204030204" pitchFamily="34" charset="0"/>
              <a:cs typeface="Times New Roman"/>
            </a:endParaRPr>
          </a:p>
          <a:p>
            <a:pPr>
              <a:lnSpc>
                <a:spcPct val="107000"/>
              </a:lnSpc>
            </a:pPr>
            <a:r>
              <a:rPr lang="en-CA">
                <a:solidFill>
                  <a:srgbClr val="0E3D51"/>
                </a:solidFill>
                <a:ea typeface="Calibri" panose="020F0502020204030204" pitchFamily="34" charset="0"/>
                <a:cs typeface="Times New Roman"/>
              </a:rPr>
              <a:t>**</a:t>
            </a:r>
            <a:r>
              <a:rPr lang="en-CA" sz="1800">
                <a:solidFill>
                  <a:srgbClr val="0E3D51"/>
                </a:solidFill>
                <a:effectLst/>
                <a:ea typeface="Calibri" panose="020F0502020204030204" pitchFamily="34" charset="0"/>
                <a:cs typeface="Times New Roman"/>
              </a:rPr>
              <a:t>Appointments required</a:t>
            </a:r>
            <a:r>
              <a:rPr lang="en-CA">
                <a:solidFill>
                  <a:srgbClr val="0E3D51"/>
                </a:solidFill>
                <a:ea typeface="Calibri" panose="020F0502020204030204" pitchFamily="34" charset="0"/>
                <a:cs typeface="Times New Roman"/>
              </a:rPr>
              <a:t>, please call</a:t>
            </a:r>
            <a:r>
              <a:rPr lang="en-CA" sz="1800">
                <a:solidFill>
                  <a:srgbClr val="0E3D51"/>
                </a:solidFill>
                <a:effectLst/>
                <a:ea typeface="Calibri" panose="020F0502020204030204" pitchFamily="34" charset="0"/>
                <a:cs typeface="Times New Roman"/>
              </a:rPr>
              <a:t> to book at 519-539-4431</a:t>
            </a:r>
          </a:p>
        </p:txBody>
      </p:sp>
    </p:spTree>
    <p:extLst>
      <p:ext uri="{BB962C8B-B14F-4D97-AF65-F5344CB8AC3E}">
        <p14:creationId xmlns:p14="http://schemas.microsoft.com/office/powerpoint/2010/main" val="1531129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B0C3C89-A1F7-1D6E-7BE5-24B3CFC8D465}"/>
              </a:ext>
            </a:extLst>
          </p:cNvPr>
          <p:cNvSpPr>
            <a:spLocks noGrp="1"/>
          </p:cNvSpPr>
          <p:nvPr>
            <p:ph idx="1"/>
          </p:nvPr>
        </p:nvSpPr>
        <p:spPr>
          <a:xfrm>
            <a:off x="1538095" y="1153809"/>
            <a:ext cx="9121199" cy="679268"/>
          </a:xfrm>
        </p:spPr>
        <p:txBody>
          <a:bodyPr>
            <a:normAutofit/>
          </a:bodyPr>
          <a:lstStyle>
            <a:lvl1pPr>
              <a:defRPr sz="2400"/>
            </a:lvl1pPr>
            <a:lvl2pPr marL="514350" indent="-228600">
              <a:buClr>
                <a:schemeClr val="bg1">
                  <a:lumMod val="75000"/>
                </a:schemeClr>
              </a:buClr>
              <a:buSzPct val="50000"/>
              <a:buFont typeface="Arial" panose="020B0604020202020204" pitchFamily="34" charset="0"/>
              <a:buChar char="►"/>
              <a:defRPr sz="1800">
                <a:solidFill>
                  <a:srgbClr val="0E3D51"/>
                </a:solidFill>
              </a:defRPr>
            </a:lvl2pPr>
            <a:lvl3pPr marL="739775" indent="-225425">
              <a:buClr>
                <a:schemeClr val="bg1">
                  <a:lumMod val="75000"/>
                </a:schemeClr>
              </a:buClr>
              <a:buFont typeface="Arial" panose="020B0604020202020204" pitchFamily="34" charset="0"/>
              <a:buChar char="─"/>
              <a:defRPr sz="1800">
                <a:solidFill>
                  <a:schemeClr val="bg1">
                    <a:lumMod val="50000"/>
                  </a:schemeClr>
                </a:solidFill>
              </a:defRPr>
            </a:lvl3pPr>
          </a:lstStyle>
          <a:p>
            <a:pPr marL="0" indent="0">
              <a:lnSpc>
                <a:spcPct val="100000"/>
              </a:lnSpc>
              <a:buNone/>
            </a:pPr>
            <a:r>
              <a:rPr lang="en-CA" sz="2800">
                <a:solidFill>
                  <a:srgbClr val="06698A"/>
                </a:solidFill>
              </a:rPr>
              <a:t>The ways that people show caring connection with each other</a:t>
            </a:r>
          </a:p>
        </p:txBody>
      </p:sp>
      <p:sp>
        <p:nvSpPr>
          <p:cNvPr id="5" name="Rectangle 4">
            <a:extLst>
              <a:ext uri="{FF2B5EF4-FFF2-40B4-BE49-F238E27FC236}">
                <a16:creationId xmlns:a16="http://schemas.microsoft.com/office/drawing/2014/main" id="{B2FF41B2-18EC-2492-E267-F6E2791E4A9F}"/>
              </a:ext>
            </a:extLst>
          </p:cNvPr>
          <p:cNvSpPr/>
          <p:nvPr/>
        </p:nvSpPr>
        <p:spPr>
          <a:xfrm>
            <a:off x="0" y="5701518"/>
            <a:ext cx="12192000" cy="1156482"/>
          </a:xfrm>
          <a:prstGeom prst="rect">
            <a:avLst/>
          </a:prstGeom>
          <a:solidFill>
            <a:srgbClr val="0E3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DE98A9A7-1B72-DC5C-6B59-4DC23EC82A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3328" y="5846371"/>
            <a:ext cx="1590769" cy="909010"/>
          </a:xfrm>
          <a:prstGeom prst="rect">
            <a:avLst/>
          </a:prstGeom>
        </p:spPr>
      </p:pic>
      <p:pic>
        <p:nvPicPr>
          <p:cNvPr id="7" name="Picture 6">
            <a:extLst>
              <a:ext uri="{FF2B5EF4-FFF2-40B4-BE49-F238E27FC236}">
                <a16:creationId xmlns:a16="http://schemas.microsoft.com/office/drawing/2014/main" id="{4E8F73D2-97EE-686C-8D9A-5C52FC09F9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07759" y="6179322"/>
            <a:ext cx="2007071" cy="348258"/>
          </a:xfrm>
          <a:prstGeom prst="rect">
            <a:avLst/>
          </a:prstGeom>
        </p:spPr>
      </p:pic>
      <p:sp>
        <p:nvSpPr>
          <p:cNvPr id="8" name="Title 1">
            <a:extLst>
              <a:ext uri="{FF2B5EF4-FFF2-40B4-BE49-F238E27FC236}">
                <a16:creationId xmlns:a16="http://schemas.microsoft.com/office/drawing/2014/main" id="{9C672562-43E4-CD85-2305-EE9A99FCF2F0}"/>
              </a:ext>
            </a:extLst>
          </p:cNvPr>
          <p:cNvSpPr>
            <a:spLocks noGrp="1"/>
          </p:cNvSpPr>
          <p:nvPr>
            <p:ph type="title" hasCustomPrompt="1"/>
          </p:nvPr>
        </p:nvSpPr>
        <p:spPr>
          <a:xfrm>
            <a:off x="4246456" y="226296"/>
            <a:ext cx="3713175"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What is Intimacy?</a:t>
            </a:r>
          </a:p>
        </p:txBody>
      </p:sp>
      <p:pic>
        <p:nvPicPr>
          <p:cNvPr id="3" name="Picture 2">
            <a:extLst>
              <a:ext uri="{FF2B5EF4-FFF2-40B4-BE49-F238E27FC236}">
                <a16:creationId xmlns:a16="http://schemas.microsoft.com/office/drawing/2014/main" id="{7E1F6AC3-27B3-4586-F214-9E6F1CAC3D28}"/>
              </a:ext>
            </a:extLst>
          </p:cNvPr>
          <p:cNvPicPr>
            <a:picLocks noChangeAspect="1"/>
          </p:cNvPicPr>
          <p:nvPr/>
        </p:nvPicPr>
        <p:blipFill rotWithShape="1">
          <a:blip r:embed="rId5">
            <a:extLst>
              <a:ext uri="{28A0092B-C50C-407E-A947-70E740481C1C}">
                <a14:useLocalDpi xmlns:a14="http://schemas.microsoft.com/office/drawing/2010/main" val="0"/>
              </a:ext>
            </a:extLst>
          </a:blip>
          <a:srcRect l="226" t="43077" b="41368"/>
          <a:stretch/>
        </p:blipFill>
        <p:spPr>
          <a:xfrm>
            <a:off x="2145094" y="4034944"/>
            <a:ext cx="8260030" cy="1666574"/>
          </a:xfrm>
          <a:prstGeom prst="rect">
            <a:avLst/>
          </a:prstGeom>
        </p:spPr>
      </p:pic>
      <p:grpSp>
        <p:nvGrpSpPr>
          <p:cNvPr id="9" name="Group 8">
            <a:extLst>
              <a:ext uri="{FF2B5EF4-FFF2-40B4-BE49-F238E27FC236}">
                <a16:creationId xmlns:a16="http://schemas.microsoft.com/office/drawing/2014/main" id="{25779970-3D71-2EE5-F7ED-D3C2018ACDF2}"/>
              </a:ext>
            </a:extLst>
          </p:cNvPr>
          <p:cNvGrpSpPr/>
          <p:nvPr/>
        </p:nvGrpSpPr>
        <p:grpSpPr>
          <a:xfrm>
            <a:off x="1070058" y="2039095"/>
            <a:ext cx="10410101" cy="1912941"/>
            <a:chOff x="1119552" y="3216251"/>
            <a:chExt cx="10410101" cy="1912941"/>
          </a:xfrm>
        </p:grpSpPr>
        <p:sp>
          <p:nvSpPr>
            <p:cNvPr id="10" name="TextBox 9">
              <a:extLst>
                <a:ext uri="{FF2B5EF4-FFF2-40B4-BE49-F238E27FC236}">
                  <a16:creationId xmlns:a16="http://schemas.microsoft.com/office/drawing/2014/main" id="{1AC5560C-70E2-4842-7C3D-73F4A5B115F3}"/>
                </a:ext>
              </a:extLst>
            </p:cNvPr>
            <p:cNvSpPr txBox="1"/>
            <p:nvPr/>
          </p:nvSpPr>
          <p:spPr>
            <a:xfrm>
              <a:off x="2508738" y="3316516"/>
              <a:ext cx="1547447" cy="523220"/>
            </a:xfrm>
            <a:prstGeom prst="rect">
              <a:avLst/>
            </a:prstGeom>
            <a:noFill/>
          </p:spPr>
          <p:txBody>
            <a:bodyPr wrap="square" rtlCol="0">
              <a:spAutoFit/>
            </a:bodyPr>
            <a:lstStyle/>
            <a:p>
              <a:pPr algn="ctr"/>
              <a:r>
                <a:rPr lang="en-CA" sz="2800">
                  <a:solidFill>
                    <a:srgbClr val="06698A"/>
                  </a:solidFill>
                  <a:cs typeface="Arial" panose="020B0604020202020204" pitchFamily="34" charset="0"/>
                </a:rPr>
                <a:t>hugging</a:t>
              </a:r>
              <a:endParaRPr lang="en-US" sz="2800">
                <a:solidFill>
                  <a:srgbClr val="06698A"/>
                </a:solidFill>
                <a:cs typeface="Arial" panose="020B0604020202020204" pitchFamily="34" charset="0"/>
              </a:endParaRPr>
            </a:p>
          </p:txBody>
        </p:sp>
        <p:sp>
          <p:nvSpPr>
            <p:cNvPr id="11" name="TextBox 10">
              <a:extLst>
                <a:ext uri="{FF2B5EF4-FFF2-40B4-BE49-F238E27FC236}">
                  <a16:creationId xmlns:a16="http://schemas.microsoft.com/office/drawing/2014/main" id="{7428E168-5D51-BE20-AD0E-7C36FF6740F3}"/>
                </a:ext>
              </a:extLst>
            </p:cNvPr>
            <p:cNvSpPr txBox="1"/>
            <p:nvPr/>
          </p:nvSpPr>
          <p:spPr>
            <a:xfrm>
              <a:off x="4161692" y="3816416"/>
              <a:ext cx="1547447" cy="523220"/>
            </a:xfrm>
            <a:prstGeom prst="rect">
              <a:avLst/>
            </a:prstGeom>
            <a:noFill/>
          </p:spPr>
          <p:txBody>
            <a:bodyPr wrap="square" rtlCol="0">
              <a:spAutoFit/>
            </a:bodyPr>
            <a:lstStyle/>
            <a:p>
              <a:pPr algn="ctr"/>
              <a:r>
                <a:rPr lang="en-CA" sz="2800">
                  <a:solidFill>
                    <a:srgbClr val="06698A"/>
                  </a:solidFill>
                  <a:cs typeface="Arial" panose="020B0604020202020204" pitchFamily="34" charset="0"/>
                </a:rPr>
                <a:t>kissing</a:t>
              </a:r>
              <a:endParaRPr lang="en-US" sz="2800">
                <a:solidFill>
                  <a:srgbClr val="06698A"/>
                </a:solidFill>
                <a:cs typeface="Arial" panose="020B0604020202020204" pitchFamily="34" charset="0"/>
              </a:endParaRPr>
            </a:p>
          </p:txBody>
        </p:sp>
        <p:sp>
          <p:nvSpPr>
            <p:cNvPr id="12" name="TextBox 11">
              <a:extLst>
                <a:ext uri="{FF2B5EF4-FFF2-40B4-BE49-F238E27FC236}">
                  <a16:creationId xmlns:a16="http://schemas.microsoft.com/office/drawing/2014/main" id="{09B52F06-1AD3-0FB7-645A-EF2C93C06971}"/>
                </a:ext>
              </a:extLst>
            </p:cNvPr>
            <p:cNvSpPr txBox="1"/>
            <p:nvPr/>
          </p:nvSpPr>
          <p:spPr>
            <a:xfrm>
              <a:off x="1119552" y="4065454"/>
              <a:ext cx="1852247" cy="954107"/>
            </a:xfrm>
            <a:prstGeom prst="rect">
              <a:avLst/>
            </a:prstGeom>
            <a:noFill/>
          </p:spPr>
          <p:txBody>
            <a:bodyPr wrap="square" rtlCol="0">
              <a:spAutoFit/>
            </a:bodyPr>
            <a:lstStyle/>
            <a:p>
              <a:pPr algn="ctr"/>
              <a:r>
                <a:rPr lang="en-CA" sz="2800">
                  <a:solidFill>
                    <a:srgbClr val="06698A"/>
                  </a:solidFill>
                  <a:cs typeface="Arial" panose="020B0604020202020204" pitchFamily="34" charset="0"/>
                </a:rPr>
                <a:t>holding hands</a:t>
              </a:r>
              <a:endParaRPr lang="en-US" sz="2800">
                <a:solidFill>
                  <a:srgbClr val="06698A"/>
                </a:solidFill>
                <a:cs typeface="Arial" panose="020B0604020202020204" pitchFamily="34" charset="0"/>
              </a:endParaRPr>
            </a:p>
          </p:txBody>
        </p:sp>
        <p:sp>
          <p:nvSpPr>
            <p:cNvPr id="13" name="TextBox 12">
              <a:extLst>
                <a:ext uri="{FF2B5EF4-FFF2-40B4-BE49-F238E27FC236}">
                  <a16:creationId xmlns:a16="http://schemas.microsoft.com/office/drawing/2014/main" id="{F8914BE2-CAB7-6E57-0D16-40A5E15E70C4}"/>
                </a:ext>
              </a:extLst>
            </p:cNvPr>
            <p:cNvSpPr txBox="1"/>
            <p:nvPr/>
          </p:nvSpPr>
          <p:spPr>
            <a:xfrm>
              <a:off x="6207365" y="3902880"/>
              <a:ext cx="1957755" cy="954107"/>
            </a:xfrm>
            <a:prstGeom prst="rect">
              <a:avLst/>
            </a:prstGeom>
            <a:noFill/>
          </p:spPr>
          <p:txBody>
            <a:bodyPr wrap="square" rtlCol="0">
              <a:spAutoFit/>
            </a:bodyPr>
            <a:lstStyle/>
            <a:p>
              <a:pPr algn="ctr"/>
              <a:r>
                <a:rPr lang="en-CA" sz="2800">
                  <a:solidFill>
                    <a:srgbClr val="06698A"/>
                  </a:solidFill>
                  <a:cs typeface="Arial" panose="020B0604020202020204" pitchFamily="34" charset="0"/>
                </a:rPr>
                <a:t>touching bodies</a:t>
              </a:r>
              <a:endParaRPr lang="en-US" sz="2800">
                <a:solidFill>
                  <a:srgbClr val="06698A"/>
                </a:solidFill>
                <a:cs typeface="Arial" panose="020B0604020202020204" pitchFamily="34" charset="0"/>
              </a:endParaRPr>
            </a:p>
          </p:txBody>
        </p:sp>
        <p:sp>
          <p:nvSpPr>
            <p:cNvPr id="14" name="TextBox 13">
              <a:extLst>
                <a:ext uri="{FF2B5EF4-FFF2-40B4-BE49-F238E27FC236}">
                  <a16:creationId xmlns:a16="http://schemas.microsoft.com/office/drawing/2014/main" id="{C4EBD261-489D-DADB-7FE1-D80B21EB65E2}"/>
                </a:ext>
              </a:extLst>
            </p:cNvPr>
            <p:cNvSpPr txBox="1"/>
            <p:nvPr/>
          </p:nvSpPr>
          <p:spPr>
            <a:xfrm>
              <a:off x="7965827" y="3216251"/>
              <a:ext cx="1957755" cy="954107"/>
            </a:xfrm>
            <a:prstGeom prst="rect">
              <a:avLst/>
            </a:prstGeom>
            <a:noFill/>
          </p:spPr>
          <p:txBody>
            <a:bodyPr wrap="square" rtlCol="0">
              <a:spAutoFit/>
            </a:bodyPr>
            <a:lstStyle/>
            <a:p>
              <a:pPr algn="ctr"/>
              <a:r>
                <a:rPr lang="en-CA" sz="2800">
                  <a:solidFill>
                    <a:srgbClr val="06698A"/>
                  </a:solidFill>
                  <a:cs typeface="Arial" panose="020B0604020202020204" pitchFamily="34" charset="0"/>
                </a:rPr>
                <a:t>touching genitals</a:t>
              </a:r>
              <a:endParaRPr lang="en-US" sz="2800">
                <a:solidFill>
                  <a:srgbClr val="06698A"/>
                </a:solidFill>
                <a:cs typeface="Arial" panose="020B0604020202020204" pitchFamily="34" charset="0"/>
              </a:endParaRPr>
            </a:p>
          </p:txBody>
        </p:sp>
        <p:sp>
          <p:nvSpPr>
            <p:cNvPr id="15" name="TextBox 14">
              <a:extLst>
                <a:ext uri="{FF2B5EF4-FFF2-40B4-BE49-F238E27FC236}">
                  <a16:creationId xmlns:a16="http://schemas.microsoft.com/office/drawing/2014/main" id="{B068AE1D-7167-5ECD-B182-534E775E244E}"/>
                </a:ext>
              </a:extLst>
            </p:cNvPr>
            <p:cNvSpPr txBox="1"/>
            <p:nvPr/>
          </p:nvSpPr>
          <p:spPr>
            <a:xfrm>
              <a:off x="9437075" y="4175085"/>
              <a:ext cx="2092578" cy="954107"/>
            </a:xfrm>
            <a:prstGeom prst="rect">
              <a:avLst/>
            </a:prstGeom>
            <a:noFill/>
          </p:spPr>
          <p:txBody>
            <a:bodyPr wrap="square" rtlCol="0">
              <a:spAutoFit/>
            </a:bodyPr>
            <a:lstStyle/>
            <a:p>
              <a:pPr algn="ctr"/>
              <a:r>
                <a:rPr lang="en-CA" sz="2800">
                  <a:solidFill>
                    <a:srgbClr val="06698A"/>
                  </a:solidFill>
                  <a:cs typeface="Arial" panose="020B0604020202020204" pitchFamily="34" charset="0"/>
                </a:rPr>
                <a:t>sexual intercourse</a:t>
              </a:r>
              <a:endParaRPr lang="en-US" sz="2800">
                <a:solidFill>
                  <a:srgbClr val="06698A"/>
                </a:solidFill>
                <a:cs typeface="Arial" panose="020B0604020202020204" pitchFamily="34" charset="0"/>
              </a:endParaRPr>
            </a:p>
          </p:txBody>
        </p:sp>
      </p:grpSp>
    </p:spTree>
    <p:extLst>
      <p:ext uri="{BB962C8B-B14F-4D97-AF65-F5344CB8AC3E}">
        <p14:creationId xmlns:p14="http://schemas.microsoft.com/office/powerpoint/2010/main" val="1595106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D0A9C6-9551-8D3B-FA2F-CDDCF78D7AA6}"/>
              </a:ext>
            </a:extLst>
          </p:cNvPr>
          <p:cNvSpPr/>
          <p:nvPr/>
        </p:nvSpPr>
        <p:spPr>
          <a:xfrm>
            <a:off x="0" y="5701518"/>
            <a:ext cx="12192000" cy="1156482"/>
          </a:xfrm>
          <a:prstGeom prst="rect">
            <a:avLst/>
          </a:prstGeom>
          <a:solidFill>
            <a:srgbClr val="0E3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A036DB1-0630-777B-8D97-7D523E3A39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78828" y="5846371"/>
            <a:ext cx="1590769" cy="909010"/>
          </a:xfrm>
          <a:prstGeom prst="rect">
            <a:avLst/>
          </a:prstGeom>
        </p:spPr>
      </p:pic>
      <p:pic>
        <p:nvPicPr>
          <p:cNvPr id="11" name="Picture 10">
            <a:extLst>
              <a:ext uri="{FF2B5EF4-FFF2-40B4-BE49-F238E27FC236}">
                <a16:creationId xmlns:a16="http://schemas.microsoft.com/office/drawing/2014/main" id="{41324DE4-C970-C917-0EB1-7C24FE7AEC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23259" y="6179322"/>
            <a:ext cx="2007071" cy="348258"/>
          </a:xfrm>
          <a:prstGeom prst="rect">
            <a:avLst/>
          </a:prstGeom>
        </p:spPr>
      </p:pic>
      <p:sp>
        <p:nvSpPr>
          <p:cNvPr id="2" name="Title 1">
            <a:extLst>
              <a:ext uri="{FF2B5EF4-FFF2-40B4-BE49-F238E27FC236}">
                <a16:creationId xmlns:a16="http://schemas.microsoft.com/office/drawing/2014/main" id="{2FC47FCB-9225-7EDE-553D-1976AF6C69E7}"/>
              </a:ext>
            </a:extLst>
          </p:cNvPr>
          <p:cNvSpPr>
            <a:spLocks noGrp="1"/>
          </p:cNvSpPr>
          <p:nvPr>
            <p:ph type="title" hasCustomPrompt="1"/>
          </p:nvPr>
        </p:nvSpPr>
        <p:spPr>
          <a:xfrm>
            <a:off x="3962985" y="343355"/>
            <a:ext cx="4275340"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What is Abstinence?</a:t>
            </a:r>
          </a:p>
        </p:txBody>
      </p:sp>
      <p:sp>
        <p:nvSpPr>
          <p:cNvPr id="3" name="Content Placeholder 3">
            <a:extLst>
              <a:ext uri="{FF2B5EF4-FFF2-40B4-BE49-F238E27FC236}">
                <a16:creationId xmlns:a16="http://schemas.microsoft.com/office/drawing/2014/main" id="{9D44074C-06AC-DD23-4DC5-53862A115155}"/>
              </a:ext>
            </a:extLst>
          </p:cNvPr>
          <p:cNvSpPr txBox="1">
            <a:spLocks/>
          </p:cNvSpPr>
          <p:nvPr/>
        </p:nvSpPr>
        <p:spPr>
          <a:xfrm>
            <a:off x="1440191" y="1212729"/>
            <a:ext cx="10020692" cy="40086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sz="2800">
                <a:solidFill>
                  <a:srgbClr val="06698A"/>
                </a:solidFill>
              </a:rPr>
              <a:t>Abstinence means to not do something</a:t>
            </a:r>
            <a:br>
              <a:rPr lang="en-CA" sz="2800">
                <a:solidFill>
                  <a:srgbClr val="06698A"/>
                </a:solidFill>
              </a:rPr>
            </a:br>
            <a:endParaRPr lang="en-CA" sz="2800">
              <a:solidFill>
                <a:srgbClr val="06698A"/>
              </a:solidFill>
            </a:endParaRPr>
          </a:p>
          <a:p>
            <a:pPr>
              <a:defRPr/>
            </a:pPr>
            <a:r>
              <a:rPr lang="en-CA" sz="2800">
                <a:solidFill>
                  <a:srgbClr val="06698A"/>
                </a:solidFill>
              </a:rPr>
              <a:t>Sexual abstinence means to abstain from different levels of sexual activity</a:t>
            </a:r>
            <a:br>
              <a:rPr lang="en-CA" sz="2800">
                <a:solidFill>
                  <a:srgbClr val="06698A"/>
                </a:solidFill>
              </a:rPr>
            </a:br>
            <a:endParaRPr lang="en-CA" sz="2800">
              <a:solidFill>
                <a:srgbClr val="06698A"/>
              </a:solidFill>
            </a:endParaRPr>
          </a:p>
          <a:p>
            <a:pPr>
              <a:defRPr/>
            </a:pPr>
            <a:r>
              <a:rPr lang="en-CA" sz="2800">
                <a:solidFill>
                  <a:srgbClr val="06698A"/>
                </a:solidFill>
              </a:rPr>
              <a:t>Possible choices for sexual abstinence could be: </a:t>
            </a:r>
          </a:p>
          <a:p>
            <a:pPr lvl="1">
              <a:defRPr/>
            </a:pPr>
            <a:r>
              <a:rPr lang="en-CA" sz="2800">
                <a:solidFill>
                  <a:srgbClr val="06698A"/>
                </a:solidFill>
                <a:cs typeface="Arial" panose="020B0604020202020204" pitchFamily="34" charset="0"/>
              </a:rPr>
              <a:t>Avoiding vaginal and anal intercourse </a:t>
            </a:r>
          </a:p>
          <a:p>
            <a:pPr lvl="1">
              <a:defRPr/>
            </a:pPr>
            <a:r>
              <a:rPr lang="en-CA" sz="2800">
                <a:solidFill>
                  <a:srgbClr val="06698A"/>
                </a:solidFill>
                <a:cs typeface="Arial" panose="020B0604020202020204" pitchFamily="34" charset="0"/>
              </a:rPr>
              <a:t>Avoiding oral-genital contact</a:t>
            </a:r>
          </a:p>
          <a:p>
            <a:pPr lvl="1">
              <a:defRPr/>
            </a:pPr>
            <a:r>
              <a:rPr lang="en-CA" sz="2800">
                <a:solidFill>
                  <a:srgbClr val="06698A"/>
                </a:solidFill>
                <a:cs typeface="Arial" panose="020B0604020202020204" pitchFamily="34" charset="0"/>
              </a:rPr>
              <a:t>Avoiding genital contact  </a:t>
            </a:r>
          </a:p>
        </p:txBody>
      </p:sp>
    </p:spTree>
    <p:extLst>
      <p:ext uri="{BB962C8B-B14F-4D97-AF65-F5344CB8AC3E}">
        <p14:creationId xmlns:p14="http://schemas.microsoft.com/office/powerpoint/2010/main" val="3790174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D0A9C6-9551-8D3B-FA2F-CDDCF78D7AA6}"/>
              </a:ext>
            </a:extLst>
          </p:cNvPr>
          <p:cNvSpPr/>
          <p:nvPr/>
        </p:nvSpPr>
        <p:spPr>
          <a:xfrm>
            <a:off x="0" y="5701518"/>
            <a:ext cx="12192000" cy="1156482"/>
          </a:xfrm>
          <a:prstGeom prst="rect">
            <a:avLst/>
          </a:prstGeom>
          <a:solidFill>
            <a:srgbClr val="0E3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A036DB1-0630-777B-8D97-7D523E3A39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8828" y="5846371"/>
            <a:ext cx="1590769" cy="909010"/>
          </a:xfrm>
          <a:prstGeom prst="rect">
            <a:avLst/>
          </a:prstGeom>
        </p:spPr>
      </p:pic>
      <p:pic>
        <p:nvPicPr>
          <p:cNvPr id="11" name="Picture 10">
            <a:extLst>
              <a:ext uri="{FF2B5EF4-FFF2-40B4-BE49-F238E27FC236}">
                <a16:creationId xmlns:a16="http://schemas.microsoft.com/office/drawing/2014/main" id="{41324DE4-C970-C917-0EB1-7C24FE7AEC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23259" y="6179322"/>
            <a:ext cx="2007071" cy="348258"/>
          </a:xfrm>
          <a:prstGeom prst="rect">
            <a:avLst/>
          </a:prstGeom>
        </p:spPr>
      </p:pic>
      <p:sp>
        <p:nvSpPr>
          <p:cNvPr id="2" name="Title 1">
            <a:extLst>
              <a:ext uri="{FF2B5EF4-FFF2-40B4-BE49-F238E27FC236}">
                <a16:creationId xmlns:a16="http://schemas.microsoft.com/office/drawing/2014/main" id="{2FC47FCB-9225-7EDE-553D-1976AF6C69E7}"/>
              </a:ext>
            </a:extLst>
          </p:cNvPr>
          <p:cNvSpPr>
            <a:spLocks noGrp="1"/>
          </p:cNvSpPr>
          <p:nvPr>
            <p:ph type="title" hasCustomPrompt="1"/>
          </p:nvPr>
        </p:nvSpPr>
        <p:spPr>
          <a:xfrm>
            <a:off x="5126101" y="-17799"/>
            <a:ext cx="1958844"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Consent</a:t>
            </a:r>
          </a:p>
        </p:txBody>
      </p:sp>
      <p:sp>
        <p:nvSpPr>
          <p:cNvPr id="6" name="TextBox 5">
            <a:extLst>
              <a:ext uri="{FF2B5EF4-FFF2-40B4-BE49-F238E27FC236}">
                <a16:creationId xmlns:a16="http://schemas.microsoft.com/office/drawing/2014/main" id="{78EF1FA7-0A1A-DCEA-5B46-E09FA2CB3F31}"/>
              </a:ext>
            </a:extLst>
          </p:cNvPr>
          <p:cNvSpPr txBox="1"/>
          <p:nvPr/>
        </p:nvSpPr>
        <p:spPr>
          <a:xfrm>
            <a:off x="3797741" y="5325021"/>
            <a:ext cx="4935417" cy="584775"/>
          </a:xfrm>
          <a:prstGeom prst="rect">
            <a:avLst/>
          </a:prstGeom>
          <a:noFill/>
        </p:spPr>
        <p:txBody>
          <a:bodyPr wrap="square" lIns="91440" tIns="45720" rIns="91440" bIns="45720" rtlCol="0" anchor="t">
            <a:spAutoFit/>
          </a:bodyPr>
          <a:lstStyle/>
          <a:p>
            <a:pPr algn="ctr"/>
            <a:r>
              <a:rPr lang="en-US" sz="1600">
                <a:solidFill>
                  <a:srgbClr val="06698A"/>
                </a:solidFill>
                <a:ea typeface="+mn-lt"/>
                <a:cs typeface="+mn-lt"/>
                <a:hlinkClick r:id="rId6">
                  <a:extLst>
                    <a:ext uri="{A12FA001-AC4F-418D-AE19-62706E023703}">
                      <ahyp:hlinkClr xmlns:ahyp="http://schemas.microsoft.com/office/drawing/2018/hyperlinkcolor" val="tx"/>
                    </a:ext>
                  </a:extLst>
                </a:hlinkClick>
              </a:rPr>
              <a:t>https://www.youtube.com/watch?v=raxPKklDF2k</a:t>
            </a:r>
            <a:endParaRPr lang="en-US">
              <a:hlinkClick r:id="rId6">
                <a:extLst>
                  <a:ext uri="{A12FA001-AC4F-418D-AE19-62706E023703}">
                    <ahyp:hlinkClr xmlns:ahyp="http://schemas.microsoft.com/office/drawing/2018/hyperlinkcolor" val="tx"/>
                  </a:ext>
                </a:extLst>
              </a:hlinkClick>
            </a:endParaRPr>
          </a:p>
          <a:p>
            <a:pPr algn="ctr"/>
            <a:endParaRPr lang="en-US" sz="1600">
              <a:solidFill>
                <a:srgbClr val="06698A"/>
              </a:solidFill>
              <a:cs typeface="Calibri"/>
            </a:endParaRPr>
          </a:p>
        </p:txBody>
      </p:sp>
      <p:pic>
        <p:nvPicPr>
          <p:cNvPr id="7" name="Online Media 6" title="Understanding Consent">
            <a:hlinkClick r:id="" action="ppaction://media"/>
            <a:extLst>
              <a:ext uri="{FF2B5EF4-FFF2-40B4-BE49-F238E27FC236}">
                <a16:creationId xmlns:a16="http://schemas.microsoft.com/office/drawing/2014/main" id="{4C592C2D-0F7A-C876-F927-4F874C78D04E}"/>
              </a:ext>
            </a:extLst>
          </p:cNvPr>
          <p:cNvPicPr>
            <a:picLocks noGrp="1" noRot="1" noChangeAspect="1"/>
          </p:cNvPicPr>
          <p:nvPr>
            <p:ph idx="1"/>
            <a:videoFile r:link="rId1"/>
          </p:nvPr>
        </p:nvPicPr>
        <p:blipFill>
          <a:blip r:embed="rId7"/>
          <a:stretch>
            <a:fillRect/>
          </a:stretch>
        </p:blipFill>
        <p:spPr>
          <a:xfrm>
            <a:off x="3179705" y="762794"/>
            <a:ext cx="6020740" cy="4557890"/>
          </a:xfrm>
        </p:spPr>
      </p:pic>
    </p:spTree>
    <p:extLst>
      <p:ext uri="{BB962C8B-B14F-4D97-AF65-F5344CB8AC3E}">
        <p14:creationId xmlns:p14="http://schemas.microsoft.com/office/powerpoint/2010/main" val="61082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D0A9C6-9551-8D3B-FA2F-CDDCF78D7AA6}"/>
              </a:ext>
            </a:extLst>
          </p:cNvPr>
          <p:cNvSpPr/>
          <p:nvPr/>
        </p:nvSpPr>
        <p:spPr>
          <a:xfrm>
            <a:off x="0" y="5701518"/>
            <a:ext cx="12192000" cy="1156482"/>
          </a:xfrm>
          <a:prstGeom prst="rect">
            <a:avLst/>
          </a:prstGeom>
          <a:solidFill>
            <a:srgbClr val="0E3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A036DB1-0630-777B-8D97-7D523E3A39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78828" y="5846371"/>
            <a:ext cx="1590769" cy="909010"/>
          </a:xfrm>
          <a:prstGeom prst="rect">
            <a:avLst/>
          </a:prstGeom>
        </p:spPr>
      </p:pic>
      <p:pic>
        <p:nvPicPr>
          <p:cNvPr id="11" name="Picture 10">
            <a:extLst>
              <a:ext uri="{FF2B5EF4-FFF2-40B4-BE49-F238E27FC236}">
                <a16:creationId xmlns:a16="http://schemas.microsoft.com/office/drawing/2014/main" id="{41324DE4-C970-C917-0EB1-7C24FE7AEC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23259" y="6179322"/>
            <a:ext cx="2007071" cy="348258"/>
          </a:xfrm>
          <a:prstGeom prst="rect">
            <a:avLst/>
          </a:prstGeom>
        </p:spPr>
      </p:pic>
      <p:sp>
        <p:nvSpPr>
          <p:cNvPr id="2" name="Title 1">
            <a:extLst>
              <a:ext uri="{FF2B5EF4-FFF2-40B4-BE49-F238E27FC236}">
                <a16:creationId xmlns:a16="http://schemas.microsoft.com/office/drawing/2014/main" id="{2FC47FCB-9225-7EDE-553D-1976AF6C69E7}"/>
              </a:ext>
            </a:extLst>
          </p:cNvPr>
          <p:cNvSpPr>
            <a:spLocks noGrp="1"/>
          </p:cNvSpPr>
          <p:nvPr>
            <p:ph type="title" hasCustomPrompt="1"/>
          </p:nvPr>
        </p:nvSpPr>
        <p:spPr>
          <a:xfrm>
            <a:off x="7800461" y="66368"/>
            <a:ext cx="2547226" cy="1403430"/>
          </a:xfrm>
        </p:spPr>
        <p:txBody>
          <a:bodyPr>
            <a:normAutofit/>
          </a:bodyPr>
          <a:lstStyle>
            <a:lvl1pPr>
              <a:defRPr lang="en-US" sz="3200" b="1" kern="1200" cap="none" baseline="0" dirty="0">
                <a:solidFill>
                  <a:srgbClr val="6ABF4B"/>
                </a:solidFill>
                <a:latin typeface="Arial  "/>
                <a:ea typeface="+mj-ea"/>
                <a:cs typeface="+mj-cs"/>
              </a:defRPr>
            </a:lvl1pPr>
          </a:lstStyle>
          <a:p>
            <a:r>
              <a:rPr lang="en-US" sz="4400"/>
              <a:t>Consent</a:t>
            </a:r>
          </a:p>
        </p:txBody>
      </p:sp>
      <p:pic>
        <p:nvPicPr>
          <p:cNvPr id="3" name="Picture 2" descr="A silhouette of two men shaking hands&#10;&#10;Description automatically generated">
            <a:extLst>
              <a:ext uri="{FF2B5EF4-FFF2-40B4-BE49-F238E27FC236}">
                <a16:creationId xmlns:a16="http://schemas.microsoft.com/office/drawing/2014/main" id="{714657AD-D381-E202-7065-5ED99951532A}"/>
              </a:ext>
            </a:extLst>
          </p:cNvPr>
          <p:cNvPicPr>
            <a:picLocks noChangeAspect="1"/>
          </p:cNvPicPr>
          <p:nvPr/>
        </p:nvPicPr>
        <p:blipFill>
          <a:blip r:embed="rId5"/>
          <a:stretch>
            <a:fillRect/>
          </a:stretch>
        </p:blipFill>
        <p:spPr>
          <a:xfrm>
            <a:off x="6991586" y="1199387"/>
            <a:ext cx="3975570" cy="4365152"/>
          </a:xfrm>
          <a:prstGeom prst="rect">
            <a:avLst/>
          </a:prstGeom>
        </p:spPr>
      </p:pic>
      <p:pic>
        <p:nvPicPr>
          <p:cNvPr id="4" name="Picture 3" descr="A white and black text on a white background&#10;&#10;Description automatically generated">
            <a:extLst>
              <a:ext uri="{FF2B5EF4-FFF2-40B4-BE49-F238E27FC236}">
                <a16:creationId xmlns:a16="http://schemas.microsoft.com/office/drawing/2014/main" id="{D8DA77C2-8F42-7F2E-7C09-6DE3A733B271}"/>
              </a:ext>
            </a:extLst>
          </p:cNvPr>
          <p:cNvPicPr>
            <a:picLocks noChangeAspect="1"/>
          </p:cNvPicPr>
          <p:nvPr/>
        </p:nvPicPr>
        <p:blipFill>
          <a:blip r:embed="rId6"/>
          <a:stretch>
            <a:fillRect/>
          </a:stretch>
        </p:blipFill>
        <p:spPr>
          <a:xfrm>
            <a:off x="1102549" y="64360"/>
            <a:ext cx="4398903" cy="5562761"/>
          </a:xfrm>
          <a:prstGeom prst="rect">
            <a:avLst/>
          </a:prstGeom>
        </p:spPr>
      </p:pic>
    </p:spTree>
    <p:extLst>
      <p:ext uri="{BB962C8B-B14F-4D97-AF65-F5344CB8AC3E}">
        <p14:creationId xmlns:p14="http://schemas.microsoft.com/office/powerpoint/2010/main" val="2072519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2529161" y="343355"/>
            <a:ext cx="7152167"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solidFill>
                  <a:schemeClr val="accent6"/>
                </a:solidFill>
              </a:rPr>
              <a:t>Reproduction and Anatomy Review</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4" name="Picture 3">
            <a:extLst>
              <a:ext uri="{FF2B5EF4-FFF2-40B4-BE49-F238E27FC236}">
                <a16:creationId xmlns:a16="http://schemas.microsoft.com/office/drawing/2014/main" id="{D283ACBE-4792-53AA-0F2C-C8D656361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386" y="2164839"/>
            <a:ext cx="5608806" cy="1371719"/>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44B348DF-AFE7-F75C-FD59-99D1C4DE0226}"/>
              </a:ext>
            </a:extLst>
          </p:cNvPr>
          <p:cNvPicPr>
            <a:picLocks noChangeAspect="1"/>
          </p:cNvPicPr>
          <p:nvPr/>
        </p:nvPicPr>
        <p:blipFill>
          <a:blip r:embed="rId6"/>
          <a:stretch>
            <a:fillRect/>
          </a:stretch>
        </p:blipFill>
        <p:spPr>
          <a:xfrm>
            <a:off x="7514837" y="1084565"/>
            <a:ext cx="2743200" cy="3763327"/>
          </a:xfrm>
          <a:prstGeom prst="rect">
            <a:avLst/>
          </a:prstGeom>
        </p:spPr>
      </p:pic>
      <p:sp>
        <p:nvSpPr>
          <p:cNvPr id="7" name="Content Placeholder 2">
            <a:extLst>
              <a:ext uri="{FF2B5EF4-FFF2-40B4-BE49-F238E27FC236}">
                <a16:creationId xmlns:a16="http://schemas.microsoft.com/office/drawing/2014/main" id="{F0321FD6-6F23-D73F-6572-03157365B764}"/>
              </a:ext>
            </a:extLst>
          </p:cNvPr>
          <p:cNvSpPr>
            <a:spLocks noGrp="1"/>
          </p:cNvSpPr>
          <p:nvPr>
            <p:ph idx="1"/>
          </p:nvPr>
        </p:nvSpPr>
        <p:spPr>
          <a:xfrm>
            <a:off x="2325291" y="4978205"/>
            <a:ext cx="7581900" cy="593000"/>
          </a:xfrm>
        </p:spPr>
        <p:txBody>
          <a:bodyPr vert="horz" lIns="91440" tIns="45720" rIns="91440" bIns="45720" rtlCol="0" anchor="t">
            <a:normAutofit/>
          </a:bodyPr>
          <a:lstStyle/>
          <a:p>
            <a:pPr marL="0" indent="0">
              <a:buNone/>
            </a:pPr>
            <a:r>
              <a:rPr lang="en-US">
                <a:solidFill>
                  <a:srgbClr val="0E3D51"/>
                </a:solidFill>
                <a:latin typeface="Arial"/>
                <a:cs typeface="Arial"/>
              </a:rPr>
              <a:t>Sperm          +           Egg          =           Baby</a:t>
            </a:r>
            <a:endParaRPr lang="en-US">
              <a:solidFill>
                <a:srgbClr val="0E3D51"/>
              </a:solidFill>
            </a:endParaRPr>
          </a:p>
        </p:txBody>
      </p:sp>
    </p:spTree>
    <p:extLst>
      <p:ext uri="{BB962C8B-B14F-4D97-AF65-F5344CB8AC3E}">
        <p14:creationId xmlns:p14="http://schemas.microsoft.com/office/powerpoint/2010/main" val="361831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096476" y="4981"/>
            <a:ext cx="4009926"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Person with a penis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27" name="Group 26">
            <a:extLst>
              <a:ext uri="{FF2B5EF4-FFF2-40B4-BE49-F238E27FC236}">
                <a16:creationId xmlns:a16="http://schemas.microsoft.com/office/drawing/2014/main" id="{6AD5FE90-CDAA-FEEF-66E5-17F377073791}"/>
              </a:ext>
            </a:extLst>
          </p:cNvPr>
          <p:cNvGrpSpPr/>
          <p:nvPr/>
        </p:nvGrpSpPr>
        <p:grpSpPr>
          <a:xfrm>
            <a:off x="2715652" y="992220"/>
            <a:ext cx="7239053" cy="4470396"/>
            <a:chOff x="2857054" y="1954076"/>
            <a:chExt cx="7346557" cy="4758306"/>
          </a:xfrm>
        </p:grpSpPr>
        <p:pic>
          <p:nvPicPr>
            <p:cNvPr id="28" name="Picture 10" descr="A picture containing toilet&#10;&#10;Description automatically generated">
              <a:extLst>
                <a:ext uri="{FF2B5EF4-FFF2-40B4-BE49-F238E27FC236}">
                  <a16:creationId xmlns:a16="http://schemas.microsoft.com/office/drawing/2014/main" id="{ABE74F1C-BA02-2ACE-BEB3-01E80775D994}"/>
                </a:ext>
              </a:extLst>
            </p:cNvPr>
            <p:cNvPicPr>
              <a:picLocks noChangeAspect="1"/>
            </p:cNvPicPr>
            <p:nvPr/>
          </p:nvPicPr>
          <p:blipFill>
            <a:blip r:embed="rId5"/>
            <a:stretch>
              <a:fillRect/>
            </a:stretch>
          </p:blipFill>
          <p:spPr>
            <a:xfrm>
              <a:off x="2857054" y="1967318"/>
              <a:ext cx="4732149" cy="4745064"/>
            </a:xfrm>
            <a:prstGeom prst="rect">
              <a:avLst/>
            </a:prstGeom>
          </p:spPr>
        </p:pic>
        <p:grpSp>
          <p:nvGrpSpPr>
            <p:cNvPr id="29" name="Group 28">
              <a:extLst>
                <a:ext uri="{FF2B5EF4-FFF2-40B4-BE49-F238E27FC236}">
                  <a16:creationId xmlns:a16="http://schemas.microsoft.com/office/drawing/2014/main" id="{2A1B951F-9757-578C-7B90-E4B8360874E1}"/>
                </a:ext>
              </a:extLst>
            </p:cNvPr>
            <p:cNvGrpSpPr/>
            <p:nvPr/>
          </p:nvGrpSpPr>
          <p:grpSpPr>
            <a:xfrm>
              <a:off x="3413140" y="1954076"/>
              <a:ext cx="6790471" cy="4184231"/>
              <a:chOff x="3413140" y="1954076"/>
              <a:chExt cx="6790471" cy="4184231"/>
            </a:xfrm>
          </p:grpSpPr>
          <p:pic>
            <p:nvPicPr>
              <p:cNvPr id="30" name="Picture 11">
                <a:extLst>
                  <a:ext uri="{FF2B5EF4-FFF2-40B4-BE49-F238E27FC236}">
                    <a16:creationId xmlns:a16="http://schemas.microsoft.com/office/drawing/2014/main" id="{A9AD6C63-7A31-02CA-C1EB-506A1C166265}"/>
                  </a:ext>
                </a:extLst>
              </p:cNvPr>
              <p:cNvPicPr>
                <a:picLocks noChangeAspect="1"/>
              </p:cNvPicPr>
              <p:nvPr/>
            </p:nvPicPr>
            <p:blipFill>
              <a:blip r:embed="rId6"/>
              <a:stretch>
                <a:fillRect/>
              </a:stretch>
            </p:blipFill>
            <p:spPr>
              <a:xfrm>
                <a:off x="3476986" y="4093745"/>
                <a:ext cx="6114080" cy="1008823"/>
              </a:xfrm>
              <a:prstGeom prst="rect">
                <a:avLst/>
              </a:prstGeom>
            </p:spPr>
          </p:pic>
          <p:sp>
            <p:nvSpPr>
              <p:cNvPr id="31" name="TextBox 30">
                <a:extLst>
                  <a:ext uri="{FF2B5EF4-FFF2-40B4-BE49-F238E27FC236}">
                    <a16:creationId xmlns:a16="http://schemas.microsoft.com/office/drawing/2014/main" id="{6327C21D-9438-348A-D4C1-A27AA4EA9AB7}"/>
                  </a:ext>
                </a:extLst>
              </p:cNvPr>
              <p:cNvSpPr txBox="1"/>
              <p:nvPr/>
            </p:nvSpPr>
            <p:spPr>
              <a:xfrm>
                <a:off x="7492487" y="5676642"/>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Scrotum</a:t>
                </a:r>
                <a:endParaRPr lang="en-US">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9B33DEC2-E926-D892-CE1D-3A4D1A273079}"/>
                  </a:ext>
                </a:extLst>
              </p:cNvPr>
              <p:cNvCxnSpPr>
                <a:cxnSpLocks/>
                <a:stCxn id="31" idx="1"/>
              </p:cNvCxnSpPr>
              <p:nvPr/>
            </p:nvCxnSpPr>
            <p:spPr>
              <a:xfrm flipH="1" flipV="1">
                <a:off x="4037566" y="5859406"/>
                <a:ext cx="3454921" cy="48069"/>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7775EC33-0AF0-D0A9-DB36-1C4957E584F9}"/>
                  </a:ext>
                </a:extLst>
              </p:cNvPr>
              <p:cNvSpPr txBox="1"/>
              <p:nvPr/>
            </p:nvSpPr>
            <p:spPr>
              <a:xfrm>
                <a:off x="7492487" y="4844569"/>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Testicle</a:t>
                </a:r>
                <a:endParaRPr lang="en-US">
                  <a:latin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1B41A3CC-E4A7-CFE4-97F4-A2EEA3B4A041}"/>
                  </a:ext>
                </a:extLst>
              </p:cNvPr>
              <p:cNvCxnSpPr>
                <a:cxnSpLocks/>
                <a:stCxn id="33" idx="1"/>
              </p:cNvCxnSpPr>
              <p:nvPr/>
            </p:nvCxnSpPr>
            <p:spPr>
              <a:xfrm flipH="1">
                <a:off x="4071637" y="5075402"/>
                <a:ext cx="3420850" cy="397574"/>
              </a:xfrm>
              <a:prstGeom prst="line">
                <a:avLst/>
              </a:prstGeom>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25E6140C-C9E2-A4D5-F4E3-01D7FF5B5BAB}"/>
                  </a:ext>
                </a:extLst>
              </p:cNvPr>
              <p:cNvSpPr txBox="1"/>
              <p:nvPr/>
            </p:nvSpPr>
            <p:spPr>
              <a:xfrm>
                <a:off x="7718858" y="4446994"/>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Epididymis</a:t>
                </a:r>
                <a:endParaRPr lang="en-US">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65ADD1BA-520D-7200-0EDE-7C59E9C57932}"/>
                  </a:ext>
                </a:extLst>
              </p:cNvPr>
              <p:cNvCxnSpPr>
                <a:cxnSpLocks/>
              </p:cNvCxnSpPr>
              <p:nvPr/>
            </p:nvCxnSpPr>
            <p:spPr>
              <a:xfrm flipH="1">
                <a:off x="4296651" y="4732884"/>
                <a:ext cx="3422208" cy="447975"/>
              </a:xfrm>
              <a:prstGeom prst="line">
                <a:avLst/>
              </a:prstGeom>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5E402264-BC86-EC1A-CF3F-661538361871}"/>
                  </a:ext>
                </a:extLst>
              </p:cNvPr>
              <p:cNvSpPr txBox="1"/>
              <p:nvPr/>
            </p:nvSpPr>
            <p:spPr>
              <a:xfrm>
                <a:off x="7755810" y="3291683"/>
                <a:ext cx="2016224"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Vas deferens</a:t>
                </a:r>
                <a:endParaRPr lang="en-US">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AD5F5BB0-F01F-85C0-CD98-8C5F08E5D666}"/>
                  </a:ext>
                </a:extLst>
              </p:cNvPr>
              <p:cNvCxnSpPr>
                <a:cxnSpLocks/>
                <a:stCxn id="37" idx="1"/>
              </p:cNvCxnSpPr>
              <p:nvPr/>
            </p:nvCxnSpPr>
            <p:spPr>
              <a:xfrm flipH="1">
                <a:off x="4226061" y="3522516"/>
                <a:ext cx="3529749" cy="1019738"/>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FFC0D653-7E6C-01C1-CC17-E44548FDEC68}"/>
                  </a:ext>
                </a:extLst>
              </p:cNvPr>
              <p:cNvSpPr txBox="1"/>
              <p:nvPr/>
            </p:nvSpPr>
            <p:spPr>
              <a:xfrm>
                <a:off x="7609860" y="2369706"/>
                <a:ext cx="2593751"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Seminal vesicle</a:t>
                </a:r>
                <a:endParaRPr lang="en-US">
                  <a:latin typeface="Arial" panose="020B0604020202020204" pitchFamily="34" charset="0"/>
                  <a:cs typeface="Arial" panose="020B0604020202020204" pitchFamily="34" charset="0"/>
                </a:endParaRPr>
              </a:p>
            </p:txBody>
          </p:sp>
          <p:cxnSp>
            <p:nvCxnSpPr>
              <p:cNvPr id="40" name="Straight Connector 39">
                <a:extLst>
                  <a:ext uri="{FF2B5EF4-FFF2-40B4-BE49-F238E27FC236}">
                    <a16:creationId xmlns:a16="http://schemas.microsoft.com/office/drawing/2014/main" id="{20414A1F-B50B-0FB3-F259-E87665AC47B4}"/>
                  </a:ext>
                </a:extLst>
              </p:cNvPr>
              <p:cNvCxnSpPr>
                <a:cxnSpLocks/>
              </p:cNvCxnSpPr>
              <p:nvPr/>
            </p:nvCxnSpPr>
            <p:spPr>
              <a:xfrm flipH="1">
                <a:off x="5899689" y="2531451"/>
                <a:ext cx="1710171" cy="834478"/>
              </a:xfrm>
              <a:prstGeom prst="line">
                <a:avLst/>
              </a:prstGeom>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4D50F325-6E91-C4A4-360A-B12F50C05A8D}"/>
                  </a:ext>
                </a:extLst>
              </p:cNvPr>
              <p:cNvSpPr txBox="1"/>
              <p:nvPr/>
            </p:nvSpPr>
            <p:spPr>
              <a:xfrm>
                <a:off x="7469629" y="2883251"/>
                <a:ext cx="2293294"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Prostate gland</a:t>
                </a:r>
                <a:endParaRPr lang="en-US">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5683D167-5D8D-C16C-B24A-89F43E9227AC}"/>
                  </a:ext>
                </a:extLst>
              </p:cNvPr>
              <p:cNvCxnSpPr>
                <a:cxnSpLocks/>
                <a:stCxn id="41" idx="1"/>
              </p:cNvCxnSpPr>
              <p:nvPr/>
            </p:nvCxnSpPr>
            <p:spPr>
              <a:xfrm flipH="1">
                <a:off x="5361328" y="3114084"/>
                <a:ext cx="2108301" cy="906500"/>
              </a:xfrm>
              <a:prstGeom prst="line">
                <a:avLst/>
              </a:prstGeom>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07C44B52-A25A-6DFC-3419-495258AB7FE4}"/>
                  </a:ext>
                </a:extLst>
              </p:cNvPr>
              <p:cNvSpPr txBox="1"/>
              <p:nvPr/>
            </p:nvSpPr>
            <p:spPr>
              <a:xfrm>
                <a:off x="7413237" y="1954076"/>
                <a:ext cx="2593751"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Bladder</a:t>
                </a:r>
                <a:endParaRPr lang="en-US">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73FC9842-2D0D-77FF-EEC7-118F852AE222}"/>
                  </a:ext>
                </a:extLst>
              </p:cNvPr>
              <p:cNvCxnSpPr>
                <a:cxnSpLocks/>
                <a:stCxn id="43" idx="1"/>
              </p:cNvCxnSpPr>
              <p:nvPr/>
            </p:nvCxnSpPr>
            <p:spPr>
              <a:xfrm flipH="1">
                <a:off x="5192074" y="2184909"/>
                <a:ext cx="2221163" cy="805168"/>
              </a:xfrm>
              <a:prstGeom prst="line">
                <a:avLst/>
              </a:prstGeom>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9BC731FF-EF7F-BFD5-0AC2-7B0C3CC1D8FB}"/>
                  </a:ext>
                </a:extLst>
              </p:cNvPr>
              <p:cNvSpPr txBox="1"/>
              <p:nvPr/>
            </p:nvSpPr>
            <p:spPr>
              <a:xfrm>
                <a:off x="7589203" y="3754497"/>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Urethra</a:t>
                </a:r>
                <a:endParaRPr lang="en-US">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6827A89E-FB3B-C2FE-67A3-91457A17179D}"/>
                  </a:ext>
                </a:extLst>
              </p:cNvPr>
              <p:cNvCxnSpPr>
                <a:cxnSpLocks/>
                <a:stCxn id="45" idx="1"/>
              </p:cNvCxnSpPr>
              <p:nvPr/>
            </p:nvCxnSpPr>
            <p:spPr>
              <a:xfrm flipH="1">
                <a:off x="3413140" y="3985330"/>
                <a:ext cx="4176063" cy="869845"/>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882399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5F96BF1EF17B4F82C14EAE901D5873" ma:contentTypeVersion="19" ma:contentTypeDescription="Create a new document." ma:contentTypeScope="" ma:versionID="144b79a0d89bb4b51f8730615aad8ab1">
  <xsd:schema xmlns:xsd="http://www.w3.org/2001/XMLSchema" xmlns:xs="http://www.w3.org/2001/XMLSchema" xmlns:p="http://schemas.microsoft.com/office/2006/metadata/properties" xmlns:ns2="380d94ef-a09f-4694-9f3e-20ef19df6f20" xmlns:ns3="c2086238-da63-4f55-a3cc-adc0b13f0902" targetNamespace="http://schemas.microsoft.com/office/2006/metadata/properties" ma:root="true" ma:fieldsID="4b5c1dcbc843641b45cdcc4c7c67f110" ns2:_="" ns3:_="">
    <xsd:import namespace="380d94ef-a09f-4694-9f3e-20ef19df6f20"/>
    <xsd:import namespace="c2086238-da63-4f55-a3cc-adc0b13f0902"/>
    <xsd:element name="properties">
      <xsd:complexType>
        <xsd:sequence>
          <xsd:element name="documentManagement">
            <xsd:complexType>
              <xsd:all>
                <xsd:element ref="ns2:_Flow_SignoffStatu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d94ef-a09f-4694-9f3e-20ef19df6f20" elementFormDefault="qualified">
    <xsd:import namespace="http://schemas.microsoft.com/office/2006/documentManagement/types"/>
    <xsd:import namespace="http://schemas.microsoft.com/office/infopath/2007/PartnerControls"/>
    <xsd:element name="_Flow_SignoffStatus" ma:index="3" nillable="true" ma:displayName="Sign-off status" ma:internalName="Sign_x002d_off_x0020_status" ma:readOnly="false">
      <xsd:simpleType>
        <xsd:restriction base="dms:Text"/>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ef3506-ac66-42b7-b4fb-1569aaa604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86238-da63-4f55-a3cc-adc0b13f0902"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34ced7d9-34a9-4ded-bf1d-bab14803e787}" ma:internalName="TaxCatchAll" ma:readOnly="false" ma:showField="CatchAllData" ma:web="c2086238-da63-4f55-a3cc-adc0b13f0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2086238-da63-4f55-a3cc-adc0b13f0902" xsi:nil="true"/>
    <lcf76f155ced4ddcb4097134ff3c332f xmlns="380d94ef-a09f-4694-9f3e-20ef19df6f20">
      <Terms xmlns="http://schemas.microsoft.com/office/infopath/2007/PartnerControls"/>
    </lcf76f155ced4ddcb4097134ff3c332f>
    <_Flow_SignoffStatus xmlns="380d94ef-a09f-4694-9f3e-20ef19df6f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D61C3F-1967-4E60-9FC4-E5D7FC0ED0A8}">
  <ds:schemaRefs>
    <ds:schemaRef ds:uri="380d94ef-a09f-4694-9f3e-20ef19df6f20"/>
    <ds:schemaRef ds:uri="c2086238-da63-4f55-a3cc-adc0b13f09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64155CD-CD18-4BEB-916B-6AD43A1C41C9}">
  <ds:schemaRefs>
    <ds:schemaRef ds:uri="309ffcbd-8494-408f-9c25-3be15119e866"/>
    <ds:schemaRef ds:uri="380d94ef-a09f-4694-9f3e-20ef19df6f20"/>
    <ds:schemaRef ds:uri="6d948ac3-16a8-4e81-9df7-1b6280e77e92"/>
    <ds:schemaRef ds:uri="c2086238-da63-4f55-a3cc-adc0b13f090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8DE85C3-0475-42A3-9DBE-343C23F481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26</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Decisions about sexual activity: Contraception</vt:lpstr>
      <vt:lpstr>Class Guidelines</vt:lpstr>
      <vt:lpstr>Everyone has the right to choose:</vt:lpstr>
      <vt:lpstr>What is Intimacy?</vt:lpstr>
      <vt:lpstr>What is Abstinence?</vt:lpstr>
      <vt:lpstr>Consent</vt:lpstr>
      <vt:lpstr>Consent</vt:lpstr>
      <vt:lpstr>Reproduction and Anatomy Review</vt:lpstr>
      <vt:lpstr>Person with a penis</vt:lpstr>
      <vt:lpstr>Person with a vulva</vt:lpstr>
      <vt:lpstr>The Menstrual Cycle</vt:lpstr>
      <vt:lpstr>Contraception</vt:lpstr>
      <vt:lpstr>PowerPoint Presentation</vt:lpstr>
      <vt:lpstr>Hormonal Methods</vt:lpstr>
      <vt:lpstr>The Pill</vt:lpstr>
      <vt:lpstr>Transdermal Patch</vt:lpstr>
      <vt:lpstr>Vaginal Ring Brand name: Nuva Ring</vt:lpstr>
      <vt:lpstr>Injectable Contraceptive Brand name: Depo Provera</vt:lpstr>
      <vt:lpstr>Intrauterine System - IUS Brand name: Kyleena or Mirena</vt:lpstr>
      <vt:lpstr>PowerPoint Presentation</vt:lpstr>
      <vt:lpstr>Side Effects of Hormonal Methods</vt:lpstr>
      <vt:lpstr>Emergency Contraception (the morning after pill)</vt:lpstr>
      <vt:lpstr>Non-Hormonal Methods</vt:lpstr>
      <vt:lpstr>Condoms</vt:lpstr>
      <vt:lpstr>Internal Condom</vt:lpstr>
      <vt:lpstr>Intrauterine Device (IUD)</vt:lpstr>
      <vt:lpstr>Who to talk to</vt:lpstr>
      <vt:lpstr>How to access OHIP+</vt:lpstr>
      <vt:lpstr>Where to get more information</vt:lpstr>
      <vt:lpstr>Birth Control Clinics</vt:lpstr>
      <vt:lpstr>Pregnancy Options</vt:lpstr>
      <vt:lpstr>Birth Control Clinics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Nicole Anderson</dc:creator>
  <cp:revision>8</cp:revision>
  <dcterms:created xsi:type="dcterms:W3CDTF">2022-09-09T17:44:24Z</dcterms:created>
  <dcterms:modified xsi:type="dcterms:W3CDTF">2023-09-19T19:47:13Z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0x010100F95F96BF1EF17B4F82C14EAE901D5873</vt:lpwstr>
  </property>
  <property fmtid="{D5CDD505-2E9C-101B-9397-08002B2CF9AE}" pid="3" name="Order">
    <vt:r8>845000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MediaServiceImageTags">
    <vt:lpwstr/>
  </property>
</Properties>
</file>