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6"/>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BF4B"/>
    <a:srgbClr val="06698A"/>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48189-D3C1-9233-7B98-9701B69408BE}" v="1" dt="2023-02-22T20:57:48.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2867" autoAdjust="0"/>
  </p:normalViewPr>
  <p:slideViewPr>
    <p:cSldViewPr snapToGrid="0">
      <p:cViewPr varScale="1">
        <p:scale>
          <a:sx n="68" d="100"/>
          <a:sy n="68" d="100"/>
        </p:scale>
        <p:origin x="21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rham" userId="6c716f6c-1dce-4f36-8753-d816fc2b9ed8" providerId="ADAL" clId="{1F2E534F-CC42-44B5-A1CE-04CB828C0305}"/>
    <pc:docChg chg="custSel modSld">
      <pc:chgData name="Laura Durham" userId="6c716f6c-1dce-4f36-8753-d816fc2b9ed8" providerId="ADAL" clId="{1F2E534F-CC42-44B5-A1CE-04CB828C0305}" dt="2023-02-21T20:15:22.442" v="20"/>
      <pc:docMkLst>
        <pc:docMk/>
      </pc:docMkLst>
      <pc:sldChg chg="modNotesTx">
        <pc:chgData name="Laura Durham" userId="6c716f6c-1dce-4f36-8753-d816fc2b9ed8" providerId="ADAL" clId="{1F2E534F-CC42-44B5-A1CE-04CB828C0305}" dt="2023-02-21T20:12:17.812" v="2"/>
        <pc:sldMkLst>
          <pc:docMk/>
          <pc:sldMk cId="3316017910" sldId="256"/>
        </pc:sldMkLst>
      </pc:sldChg>
      <pc:sldChg chg="modNotesTx">
        <pc:chgData name="Laura Durham" userId="6c716f6c-1dce-4f36-8753-d816fc2b9ed8" providerId="ADAL" clId="{1F2E534F-CC42-44B5-A1CE-04CB828C0305}" dt="2023-02-21T20:12:24.555" v="3"/>
        <pc:sldMkLst>
          <pc:docMk/>
          <pc:sldMk cId="3306090635" sldId="258"/>
        </pc:sldMkLst>
      </pc:sldChg>
      <pc:sldChg chg="modNotesTx">
        <pc:chgData name="Laura Durham" userId="6c716f6c-1dce-4f36-8753-d816fc2b9ed8" providerId="ADAL" clId="{1F2E534F-CC42-44B5-A1CE-04CB828C0305}" dt="2023-02-21T20:12:37.660" v="4"/>
        <pc:sldMkLst>
          <pc:docMk/>
          <pc:sldMk cId="541251459" sldId="260"/>
        </pc:sldMkLst>
      </pc:sldChg>
      <pc:sldChg chg="modNotesTx">
        <pc:chgData name="Laura Durham" userId="6c716f6c-1dce-4f36-8753-d816fc2b9ed8" providerId="ADAL" clId="{1F2E534F-CC42-44B5-A1CE-04CB828C0305}" dt="2023-02-21T20:12:49.866" v="5"/>
        <pc:sldMkLst>
          <pc:docMk/>
          <pc:sldMk cId="1589317317" sldId="261"/>
        </pc:sldMkLst>
      </pc:sldChg>
      <pc:sldChg chg="modNotesTx">
        <pc:chgData name="Laura Durham" userId="6c716f6c-1dce-4f36-8753-d816fc2b9ed8" providerId="ADAL" clId="{1F2E534F-CC42-44B5-A1CE-04CB828C0305}" dt="2023-02-21T20:13:01.240" v="6"/>
        <pc:sldMkLst>
          <pc:docMk/>
          <pc:sldMk cId="3450107993" sldId="262"/>
        </pc:sldMkLst>
      </pc:sldChg>
      <pc:sldChg chg="modNotesTx">
        <pc:chgData name="Laura Durham" userId="6c716f6c-1dce-4f36-8753-d816fc2b9ed8" providerId="ADAL" clId="{1F2E534F-CC42-44B5-A1CE-04CB828C0305}" dt="2023-02-21T20:13:08.493" v="7"/>
        <pc:sldMkLst>
          <pc:docMk/>
          <pc:sldMk cId="1590575999" sldId="263"/>
        </pc:sldMkLst>
      </pc:sldChg>
      <pc:sldChg chg="modNotesTx">
        <pc:chgData name="Laura Durham" userId="6c716f6c-1dce-4f36-8753-d816fc2b9ed8" providerId="ADAL" clId="{1F2E534F-CC42-44B5-A1CE-04CB828C0305}" dt="2023-02-21T20:13:17.944" v="8"/>
        <pc:sldMkLst>
          <pc:docMk/>
          <pc:sldMk cId="4249569989" sldId="264"/>
        </pc:sldMkLst>
      </pc:sldChg>
      <pc:sldChg chg="modNotesTx">
        <pc:chgData name="Laura Durham" userId="6c716f6c-1dce-4f36-8753-d816fc2b9ed8" providerId="ADAL" clId="{1F2E534F-CC42-44B5-A1CE-04CB828C0305}" dt="2023-02-21T20:13:27.490" v="9"/>
        <pc:sldMkLst>
          <pc:docMk/>
          <pc:sldMk cId="3112006439" sldId="265"/>
        </pc:sldMkLst>
      </pc:sldChg>
      <pc:sldChg chg="delSp modSp mod modNotesTx">
        <pc:chgData name="Laura Durham" userId="6c716f6c-1dce-4f36-8753-d816fc2b9ed8" providerId="ADAL" clId="{1F2E534F-CC42-44B5-A1CE-04CB828C0305}" dt="2023-02-21T20:13:40.427" v="10"/>
        <pc:sldMkLst>
          <pc:docMk/>
          <pc:sldMk cId="2774480782" sldId="266"/>
        </pc:sldMkLst>
        <pc:spChg chg="del mod">
          <ac:chgData name="Laura Durham" userId="6c716f6c-1dce-4f36-8753-d816fc2b9ed8" providerId="ADAL" clId="{1F2E534F-CC42-44B5-A1CE-04CB828C0305}" dt="2023-02-21T20:11:52.632" v="1" actId="478"/>
          <ac:spMkLst>
            <pc:docMk/>
            <pc:sldMk cId="2774480782" sldId="266"/>
            <ac:spMk id="5" creationId="{8E668D91-B0C3-C1A0-3990-69E2344C05C2}"/>
          </ac:spMkLst>
        </pc:spChg>
      </pc:sldChg>
      <pc:sldChg chg="modNotesTx">
        <pc:chgData name="Laura Durham" userId="6c716f6c-1dce-4f36-8753-d816fc2b9ed8" providerId="ADAL" clId="{1F2E534F-CC42-44B5-A1CE-04CB828C0305}" dt="2023-02-21T20:13:47.472" v="11"/>
        <pc:sldMkLst>
          <pc:docMk/>
          <pc:sldMk cId="1607696191" sldId="267"/>
        </pc:sldMkLst>
      </pc:sldChg>
      <pc:sldChg chg="modNotesTx">
        <pc:chgData name="Laura Durham" userId="6c716f6c-1dce-4f36-8753-d816fc2b9ed8" providerId="ADAL" clId="{1F2E534F-CC42-44B5-A1CE-04CB828C0305}" dt="2023-02-21T20:14:04.294" v="12"/>
        <pc:sldMkLst>
          <pc:docMk/>
          <pc:sldMk cId="929974553" sldId="269"/>
        </pc:sldMkLst>
      </pc:sldChg>
      <pc:sldChg chg="modNotesTx">
        <pc:chgData name="Laura Durham" userId="6c716f6c-1dce-4f36-8753-d816fc2b9ed8" providerId="ADAL" clId="{1F2E534F-CC42-44B5-A1CE-04CB828C0305}" dt="2023-02-21T20:14:12.893" v="13"/>
        <pc:sldMkLst>
          <pc:docMk/>
          <pc:sldMk cId="953252313" sldId="270"/>
        </pc:sldMkLst>
      </pc:sldChg>
      <pc:sldChg chg="modNotesTx">
        <pc:chgData name="Laura Durham" userId="6c716f6c-1dce-4f36-8753-d816fc2b9ed8" providerId="ADAL" clId="{1F2E534F-CC42-44B5-A1CE-04CB828C0305}" dt="2023-02-21T20:14:26.126" v="14"/>
        <pc:sldMkLst>
          <pc:docMk/>
          <pc:sldMk cId="2144508453" sldId="271"/>
        </pc:sldMkLst>
      </pc:sldChg>
      <pc:sldChg chg="modNotesTx">
        <pc:chgData name="Laura Durham" userId="6c716f6c-1dce-4f36-8753-d816fc2b9ed8" providerId="ADAL" clId="{1F2E534F-CC42-44B5-A1CE-04CB828C0305}" dt="2023-02-21T20:14:37.305" v="15"/>
        <pc:sldMkLst>
          <pc:docMk/>
          <pc:sldMk cId="2058788617" sldId="272"/>
        </pc:sldMkLst>
      </pc:sldChg>
      <pc:sldChg chg="modNotesTx">
        <pc:chgData name="Laura Durham" userId="6c716f6c-1dce-4f36-8753-d816fc2b9ed8" providerId="ADAL" clId="{1F2E534F-CC42-44B5-A1CE-04CB828C0305}" dt="2023-02-21T20:14:45.316" v="16"/>
        <pc:sldMkLst>
          <pc:docMk/>
          <pc:sldMk cId="3258608688" sldId="273"/>
        </pc:sldMkLst>
      </pc:sldChg>
      <pc:sldChg chg="modNotesTx">
        <pc:chgData name="Laura Durham" userId="6c716f6c-1dce-4f36-8753-d816fc2b9ed8" providerId="ADAL" clId="{1F2E534F-CC42-44B5-A1CE-04CB828C0305}" dt="2023-02-21T20:14:56.206" v="17"/>
        <pc:sldMkLst>
          <pc:docMk/>
          <pc:sldMk cId="1799210445" sldId="274"/>
        </pc:sldMkLst>
      </pc:sldChg>
      <pc:sldChg chg="modNotesTx">
        <pc:chgData name="Laura Durham" userId="6c716f6c-1dce-4f36-8753-d816fc2b9ed8" providerId="ADAL" clId="{1F2E534F-CC42-44B5-A1CE-04CB828C0305}" dt="2023-02-21T20:15:14.205" v="19"/>
        <pc:sldMkLst>
          <pc:docMk/>
          <pc:sldMk cId="117412293" sldId="275"/>
        </pc:sldMkLst>
      </pc:sldChg>
      <pc:sldChg chg="modNotesTx">
        <pc:chgData name="Laura Durham" userId="6c716f6c-1dce-4f36-8753-d816fc2b9ed8" providerId="ADAL" clId="{1F2E534F-CC42-44B5-A1CE-04CB828C0305}" dt="2023-02-21T20:15:06.624" v="18"/>
        <pc:sldMkLst>
          <pc:docMk/>
          <pc:sldMk cId="2305340666" sldId="276"/>
        </pc:sldMkLst>
      </pc:sldChg>
      <pc:sldChg chg="modNotesTx">
        <pc:chgData name="Laura Durham" userId="6c716f6c-1dce-4f36-8753-d816fc2b9ed8" providerId="ADAL" clId="{1F2E534F-CC42-44B5-A1CE-04CB828C0305}" dt="2023-02-21T20:15:22.442" v="20"/>
        <pc:sldMkLst>
          <pc:docMk/>
          <pc:sldMk cId="3707254870" sldId="277"/>
        </pc:sldMkLst>
      </pc:sldChg>
    </pc:docChg>
  </pc:docChgLst>
  <pc:docChgLst>
    <pc:chgData name="Laura Durham" userId="S::ldurham@swpublichealth.ca::6c716f6c-1dce-4f36-8753-d816fc2b9ed8" providerId="AD" clId="Web-{D5248189-D3C1-9233-7B98-9701B69408BE}"/>
    <pc:docChg chg="modSld">
      <pc:chgData name="Laura Durham" userId="S::ldurham@swpublichealth.ca::6c716f6c-1dce-4f36-8753-d816fc2b9ed8" providerId="AD" clId="Web-{D5248189-D3C1-9233-7B98-9701B69408BE}" dt="2023-02-22T20:57:48.161" v="0" actId="1076"/>
      <pc:docMkLst>
        <pc:docMk/>
      </pc:docMkLst>
      <pc:sldChg chg="modSp">
        <pc:chgData name="Laura Durham" userId="S::ldurham@swpublichealth.ca::6c716f6c-1dce-4f36-8753-d816fc2b9ed8" providerId="AD" clId="Web-{D5248189-D3C1-9233-7B98-9701B69408BE}" dt="2023-02-22T20:57:48.161" v="0" actId="1076"/>
        <pc:sldMkLst>
          <pc:docMk/>
          <pc:sldMk cId="1589317317" sldId="261"/>
        </pc:sldMkLst>
        <pc:spChg chg="mod">
          <ac:chgData name="Laura Durham" userId="S::ldurham@swpublichealth.ca::6c716f6c-1dce-4f36-8753-d816fc2b9ed8" providerId="AD" clId="Web-{D5248189-D3C1-9233-7B98-9701B69408BE}" dt="2023-02-22T20:57:48.161" v="0" actId="1076"/>
          <ac:spMkLst>
            <pc:docMk/>
            <pc:sldMk cId="1589317317" sldId="261"/>
            <ac:spMk id="13" creationId="{1E4B6FCB-C1A1-655D-6DAC-9DE55A7ECC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632D2-C79A-4500-BA52-38118F66DF27}" type="datetimeFigureOut">
              <a:rPr lang="en-CA" smtClean="0"/>
              <a:t>2023-02-22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B138B-D648-420E-8200-EA9AB839ED2D}" type="slidenum">
              <a:rPr lang="en-CA" smtClean="0"/>
              <a:t>‹#›</a:t>
            </a:fld>
            <a:endParaRPr lang="en-CA"/>
          </a:p>
        </p:txBody>
      </p:sp>
    </p:spTree>
    <p:extLst>
      <p:ext uri="{BB962C8B-B14F-4D97-AF65-F5344CB8AC3E}">
        <p14:creationId xmlns:p14="http://schemas.microsoft.com/office/powerpoint/2010/main" val="36000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covers the Human Development and Sexual Health section D2.4 of the Grade 4 Ontario Health and Physical Education Curriculum.</a:t>
            </a:r>
          </a:p>
          <a:p>
            <a:endParaRPr lang="en-US" dirty="0"/>
          </a:p>
          <a:p>
            <a:endParaRPr lang="en-US" dirty="0"/>
          </a:p>
          <a:p>
            <a:r>
              <a:rPr lang="en-US" dirty="0"/>
              <a:t>Hygiene practices are individual and personal choices, encourage students to talk to parents or a trusted adult about the changes of puberty and hygiene practices. </a:t>
            </a:r>
          </a:p>
          <a:p>
            <a:endParaRPr lang="en-US" dirty="0"/>
          </a:p>
          <a:p>
            <a:endParaRPr lang="en-US" dirty="0"/>
          </a:p>
          <a:p>
            <a:r>
              <a:rPr lang="en-US" dirty="0"/>
              <a:t> To provide an inclusive environment for all students, regardless of their gender identity, we use the names of body parts and hormones to discuss physical differences rather than the use of gender. </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a:t>
            </a:fld>
            <a:endParaRPr lang="en-CA"/>
          </a:p>
        </p:txBody>
      </p:sp>
    </p:spTree>
    <p:extLst>
      <p:ext uri="{BB962C8B-B14F-4D97-AF65-F5344CB8AC3E}">
        <p14:creationId xmlns:p14="http://schemas.microsoft.com/office/powerpoint/2010/main" val="377045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these items?  How do they relate to the changes during puberty?</a:t>
            </a:r>
          </a:p>
          <a:p>
            <a:endParaRPr lang="en-US" dirty="0"/>
          </a:p>
          <a:p>
            <a:r>
              <a:rPr lang="en-US" dirty="0"/>
              <a:t>Image source: Adobe Stock-purchased</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11</a:t>
            </a:fld>
            <a:endParaRPr lang="en-CA"/>
          </a:p>
        </p:txBody>
      </p:sp>
    </p:spTree>
    <p:extLst>
      <p:ext uri="{BB962C8B-B14F-4D97-AF65-F5344CB8AC3E}">
        <p14:creationId xmlns:p14="http://schemas.microsoft.com/office/powerpoint/2010/main" val="194652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these items?  How do they relate to the changes during puberty?</a:t>
            </a:r>
          </a:p>
          <a:p>
            <a:endParaRPr lang="en-US" dirty="0"/>
          </a:p>
          <a:p>
            <a:r>
              <a:rPr lang="en-US" dirty="0"/>
              <a:t>Image source: Adobe Stock-purchased</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13</a:t>
            </a:fld>
            <a:endParaRPr lang="en-CA"/>
          </a:p>
        </p:txBody>
      </p:sp>
    </p:spTree>
    <p:extLst>
      <p:ext uri="{BB962C8B-B14F-4D97-AF65-F5344CB8AC3E}">
        <p14:creationId xmlns:p14="http://schemas.microsoft.com/office/powerpoint/2010/main" val="2837096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oral hygiene is important throughout life, not just at puberty!</a:t>
            </a:r>
          </a:p>
          <a:p>
            <a:r>
              <a:rPr lang="en-US" dirty="0"/>
              <a:t>-If unable to brush teeth after lunch at school, swish and spit with water to reduce food debris</a:t>
            </a:r>
          </a:p>
          <a:p>
            <a:r>
              <a:rPr lang="en-US" dirty="0"/>
              <a:t>-Replace toothbrushes every 3 months-don’t share toothbrushes</a:t>
            </a:r>
          </a:p>
          <a:p>
            <a:r>
              <a:rPr lang="en-US" dirty="0"/>
              <a:t>-mouthwash is only for children older than 6, does not replace brushing and is a personal choice</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14</a:t>
            </a:fld>
            <a:endParaRPr lang="en-CA"/>
          </a:p>
        </p:txBody>
      </p:sp>
    </p:spTree>
    <p:extLst>
      <p:ext uri="{BB962C8B-B14F-4D97-AF65-F5344CB8AC3E}">
        <p14:creationId xmlns:p14="http://schemas.microsoft.com/office/powerpoint/2010/main" val="410720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these items?  How do they relate to the changes during puberty?</a:t>
            </a:r>
          </a:p>
          <a:p>
            <a:endParaRPr lang="en-US" dirty="0"/>
          </a:p>
          <a:p>
            <a:r>
              <a:rPr lang="en-US" dirty="0"/>
              <a:t>Image source: Adobe Stock-purchased</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15</a:t>
            </a:fld>
            <a:endParaRPr lang="en-CA"/>
          </a:p>
        </p:txBody>
      </p:sp>
    </p:spTree>
    <p:extLst>
      <p:ext uri="{BB962C8B-B14F-4D97-AF65-F5344CB8AC3E}">
        <p14:creationId xmlns:p14="http://schemas.microsoft.com/office/powerpoint/2010/main" val="75052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-Menstruation starts during puberty, may not happen every month at first (every 21-45 days)</a:t>
            </a:r>
          </a:p>
          <a:p>
            <a:r>
              <a:rPr lang="en-US" dirty="0"/>
              <a:t>(For more detailed information on the menstrual cycle and a diagram of the uterus, see our Puberty and Reproduction presentation)</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16</a:t>
            </a:fld>
            <a:endParaRPr lang="en-CA"/>
          </a:p>
        </p:txBody>
      </p:sp>
    </p:spTree>
    <p:extLst>
      <p:ext uri="{BB962C8B-B14F-4D97-AF65-F5344CB8AC3E}">
        <p14:creationId xmlns:p14="http://schemas.microsoft.com/office/powerpoint/2010/main" val="226563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Pantyliner: thin pad used for discharge or when expecting period</a:t>
            </a:r>
          </a:p>
          <a:p>
            <a:r>
              <a:rPr lang="en-US" dirty="0"/>
              <a:t>Menstrual pad: sticks to inside of underwear during a period</a:t>
            </a:r>
          </a:p>
          <a:p>
            <a:r>
              <a:rPr lang="en-US" dirty="0"/>
              <a:t>Tampon: inserted in the vagina to catch blood and discharge.</a:t>
            </a:r>
          </a:p>
          <a:p>
            <a:r>
              <a:rPr lang="en-US" dirty="0"/>
              <a:t>Menstrual cup: reusable, flexible cup that is placed inside the vagina to catch blood and discharge, emptied every 4-12 hours</a:t>
            </a:r>
          </a:p>
          <a:p>
            <a:r>
              <a:rPr lang="en-US" dirty="0"/>
              <a:t>Menstrual underwear: reusable, absorbent underwear used in addition to or instead of other menstrual products.  </a:t>
            </a:r>
          </a:p>
          <a:p>
            <a:endParaRPr lang="en-US" dirty="0"/>
          </a:p>
          <a:p>
            <a:r>
              <a:rPr lang="en-US" dirty="0"/>
              <a:t>The type of menstrual product used is a personal choice.</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17</a:t>
            </a:fld>
            <a:endParaRPr lang="en-CA"/>
          </a:p>
        </p:txBody>
      </p:sp>
    </p:spTree>
    <p:extLst>
      <p:ext uri="{BB962C8B-B14F-4D97-AF65-F5344CB8AC3E}">
        <p14:creationId xmlns:p14="http://schemas.microsoft.com/office/powerpoint/2010/main" val="43540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image show?  How does it relate to the changes during puberty?</a:t>
            </a:r>
          </a:p>
          <a:p>
            <a:endParaRPr lang="en-US" dirty="0"/>
          </a:p>
          <a:p>
            <a:r>
              <a:rPr lang="en-US" dirty="0"/>
              <a:t>Image source: https://pixabay.com/photos/corona-hand-washing-virus-covid-19-5069862/ </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18</a:t>
            </a:fld>
            <a:endParaRPr lang="en-CA"/>
          </a:p>
        </p:txBody>
      </p:sp>
    </p:spTree>
    <p:extLst>
      <p:ext uri="{BB962C8B-B14F-4D97-AF65-F5344CB8AC3E}">
        <p14:creationId xmlns:p14="http://schemas.microsoft.com/office/powerpoint/2010/main" val="313392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Handwashing is important throughout life, not just at puberty!</a:t>
            </a:r>
          </a:p>
          <a:p>
            <a:endParaRPr lang="en-US" dirty="0"/>
          </a:p>
          <a:p>
            <a:r>
              <a:rPr lang="en-US" dirty="0"/>
              <a:t>Other times to wash hands:</a:t>
            </a:r>
          </a:p>
          <a:p>
            <a:r>
              <a:rPr lang="en-US" dirty="0"/>
              <a:t>After touching an animal</a:t>
            </a:r>
          </a:p>
          <a:p>
            <a:r>
              <a:rPr lang="en-US" dirty="0"/>
              <a:t>After being outside</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19</a:t>
            </a:fld>
            <a:endParaRPr lang="en-CA"/>
          </a:p>
        </p:txBody>
      </p:sp>
    </p:spTree>
    <p:extLst>
      <p:ext uri="{BB962C8B-B14F-4D97-AF65-F5344CB8AC3E}">
        <p14:creationId xmlns:p14="http://schemas.microsoft.com/office/powerpoint/2010/main" val="136169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sanitizer can be used if hands don’t look dirty and soap and water not available.</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20</a:t>
            </a:fld>
            <a:endParaRPr lang="en-CA"/>
          </a:p>
        </p:txBody>
      </p:sp>
    </p:spTree>
    <p:extLst>
      <p:ext uri="{BB962C8B-B14F-4D97-AF65-F5344CB8AC3E}">
        <p14:creationId xmlns:p14="http://schemas.microsoft.com/office/powerpoint/2010/main" val="214240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can be a really good source of information when it comes to changes during puberty.  They can answer questions and give great advice.  Students are encouraged to share what they have learned with their parents and ask a trusted adult to answer any of their questions regarding puberty.</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21</a:t>
            </a:fld>
            <a:endParaRPr lang="en-CA"/>
          </a:p>
        </p:txBody>
      </p:sp>
    </p:spTree>
    <p:extLst>
      <p:ext uri="{BB962C8B-B14F-4D97-AF65-F5344CB8AC3E}">
        <p14:creationId xmlns:p14="http://schemas.microsoft.com/office/powerpoint/2010/main" val="282656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contribute ideas to add to the guidelines</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2</a:t>
            </a:fld>
            <a:endParaRPr lang="en-CA"/>
          </a:p>
        </p:txBody>
      </p:sp>
    </p:spTree>
    <p:extLst>
      <p:ext uri="{BB962C8B-B14F-4D97-AF65-F5344CB8AC3E}">
        <p14:creationId xmlns:p14="http://schemas.microsoft.com/office/powerpoint/2010/main" val="285103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Everyone’s body is different.  For example, people are different heights and have different hair </a:t>
            </a:r>
            <a:r>
              <a:rPr lang="en-US" dirty="0" err="1"/>
              <a:t>colour</a:t>
            </a:r>
            <a:r>
              <a:rPr lang="en-US" dirty="0"/>
              <a:t>, it is normal for not everyone to look the same.  </a:t>
            </a:r>
          </a:p>
          <a:p>
            <a:r>
              <a:rPr lang="en-US" dirty="0"/>
              <a:t>When puberty starts and how long the process takes can vary greatly from one person to the other, which is something we don’t have control over and is completely okay.</a:t>
            </a:r>
          </a:p>
          <a:p>
            <a:endParaRPr lang="en-US" dirty="0"/>
          </a:p>
          <a:p>
            <a:r>
              <a:rPr lang="en-US" dirty="0"/>
              <a:t>Image source: https://pixabay.com/vectors/brain-anatomy-man-mind-people-154297/</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4</a:t>
            </a:fld>
            <a:endParaRPr lang="en-CA"/>
          </a:p>
        </p:txBody>
      </p:sp>
    </p:spTree>
    <p:extLst>
      <p:ext uri="{BB962C8B-B14F-4D97-AF65-F5344CB8AC3E}">
        <p14:creationId xmlns:p14="http://schemas.microsoft.com/office/powerpoint/2010/main" val="178442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penis and vulva are the external/visible part of the reproductive anatomy (point to penis and vulva for clarification).  Many different words are used for these body parts, penis and vulva are the anatomical names.</a:t>
            </a:r>
          </a:p>
          <a:p>
            <a:endParaRPr lang="en-US" dirty="0"/>
          </a:p>
          <a:p>
            <a:r>
              <a:rPr lang="en-US" dirty="0"/>
              <a:t>Most changes during puberty affect everyone, however there are some changes that only happen to a person with a vulva, such as getting a period.</a:t>
            </a:r>
          </a:p>
          <a:p>
            <a:r>
              <a:rPr lang="en-US" dirty="0"/>
              <a:t>We will discuss periods a bit later.</a:t>
            </a:r>
          </a:p>
          <a:p>
            <a:endParaRPr lang="en-US" dirty="0"/>
          </a:p>
          <a:p>
            <a:r>
              <a:rPr lang="en-US" dirty="0"/>
              <a:t>Image Source: https://www.secca.org.au/ with permission</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5</a:t>
            </a:fld>
            <a:endParaRPr lang="en-CA"/>
          </a:p>
        </p:txBody>
      </p:sp>
    </p:spTree>
    <p:extLst>
      <p:ext uri="{BB962C8B-B14F-4D97-AF65-F5344CB8AC3E}">
        <p14:creationId xmlns:p14="http://schemas.microsoft.com/office/powerpoint/2010/main" val="18282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 Adobe Stock-purchased</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6</a:t>
            </a:fld>
            <a:endParaRPr lang="en-CA"/>
          </a:p>
        </p:txBody>
      </p:sp>
    </p:spTree>
    <p:extLst>
      <p:ext uri="{BB962C8B-B14F-4D97-AF65-F5344CB8AC3E}">
        <p14:creationId xmlns:p14="http://schemas.microsoft.com/office/powerpoint/2010/main" val="345677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these items?  How do they relate to the changes during puberty?</a:t>
            </a:r>
          </a:p>
          <a:p>
            <a:endParaRPr lang="en-US" dirty="0"/>
          </a:p>
          <a:p>
            <a:r>
              <a:rPr lang="en-US" dirty="0"/>
              <a:t>Image source: Adobe Stock-purchased</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7</a:t>
            </a:fld>
            <a:endParaRPr lang="en-CA"/>
          </a:p>
        </p:txBody>
      </p:sp>
    </p:spTree>
    <p:extLst>
      <p:ext uri="{BB962C8B-B14F-4D97-AF65-F5344CB8AC3E}">
        <p14:creationId xmlns:p14="http://schemas.microsoft.com/office/powerpoint/2010/main" val="58095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-Oilier skin can cause acne.  Commonly on the face, back and chest.  If acne is causing a lot of concern, speak to parent or healthcare provider about products to use</a:t>
            </a:r>
          </a:p>
          <a:p>
            <a:r>
              <a:rPr lang="en-US" dirty="0"/>
              <a:t>-Sweat combines with bacteria on the skin to cause body </a:t>
            </a:r>
            <a:r>
              <a:rPr lang="en-US" dirty="0" err="1"/>
              <a:t>odour</a:t>
            </a:r>
            <a:r>
              <a:rPr lang="en-US" dirty="0"/>
              <a:t>.  Sweaty areas like genitals, underarms and feet are more likely to have </a:t>
            </a:r>
            <a:r>
              <a:rPr lang="en-US" dirty="0" err="1"/>
              <a:t>odour</a:t>
            </a:r>
            <a:endParaRPr lang="en-US" dirty="0"/>
          </a:p>
          <a:p>
            <a:r>
              <a:rPr lang="en-US" dirty="0"/>
              <a:t>-It is important to note that the acceptance of body </a:t>
            </a:r>
            <a:r>
              <a:rPr lang="en-US" dirty="0" err="1"/>
              <a:t>odour</a:t>
            </a:r>
            <a:r>
              <a:rPr lang="en-US" dirty="0"/>
              <a:t> varies across cultures</a:t>
            </a:r>
          </a:p>
          <a:p>
            <a:endParaRPr lang="en-US" dirty="0"/>
          </a:p>
          <a:p>
            <a:r>
              <a:rPr lang="en-US" dirty="0"/>
              <a:t>-There are many cleansing products available (soap, body wash, bath gels), choose what works best for you</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8</a:t>
            </a:fld>
            <a:endParaRPr lang="en-CA"/>
          </a:p>
        </p:txBody>
      </p:sp>
    </p:spTree>
    <p:extLst>
      <p:ext uri="{BB962C8B-B14F-4D97-AF65-F5344CB8AC3E}">
        <p14:creationId xmlns:p14="http://schemas.microsoft.com/office/powerpoint/2010/main" val="80694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these items?  How do they relate to the changes during puberty?</a:t>
            </a:r>
          </a:p>
          <a:p>
            <a:endParaRPr lang="en-US" dirty="0"/>
          </a:p>
          <a:p>
            <a:r>
              <a:rPr lang="en-US" dirty="0"/>
              <a:t>Image source: Adobe Stock-purchased</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9</a:t>
            </a:fld>
            <a:endParaRPr lang="en-CA"/>
          </a:p>
        </p:txBody>
      </p:sp>
    </p:spTree>
    <p:extLst>
      <p:ext uri="{BB962C8B-B14F-4D97-AF65-F5344CB8AC3E}">
        <p14:creationId xmlns:p14="http://schemas.microsoft.com/office/powerpoint/2010/main" val="13367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sprays, perfumes or colognes do not replace showers or deodorant. They can produce a strong smell that will not always cover body </a:t>
            </a:r>
            <a:r>
              <a:rPr lang="en-US" dirty="0" err="1"/>
              <a:t>odours</a:t>
            </a:r>
            <a:r>
              <a:rPr lang="en-US" dirty="0"/>
              <a:t>. </a:t>
            </a:r>
          </a:p>
          <a:p>
            <a:r>
              <a:rPr lang="en-US" dirty="0"/>
              <a:t>-Be aware of fragrance-free policies and the impact of sprays/perfumes on those around you.</a:t>
            </a:r>
          </a:p>
          <a:p>
            <a:r>
              <a:rPr lang="en-US" dirty="0"/>
              <a:t>-Be mindful of marketing of products e.g. Axe</a:t>
            </a:r>
          </a:p>
          <a:p>
            <a:endParaRPr lang="en-CA" dirty="0"/>
          </a:p>
        </p:txBody>
      </p:sp>
      <p:sp>
        <p:nvSpPr>
          <p:cNvPr id="4" name="Slide Number Placeholder 3"/>
          <p:cNvSpPr>
            <a:spLocks noGrp="1"/>
          </p:cNvSpPr>
          <p:nvPr>
            <p:ph type="sldNum" sz="quarter" idx="5"/>
          </p:nvPr>
        </p:nvSpPr>
        <p:spPr/>
        <p:txBody>
          <a:bodyPr/>
          <a:lstStyle/>
          <a:p>
            <a:fld id="{3C9B138B-D648-420E-8200-EA9AB839ED2D}" type="slidenum">
              <a:rPr lang="en-CA" smtClean="0"/>
              <a:t>10</a:t>
            </a:fld>
            <a:endParaRPr lang="en-CA"/>
          </a:p>
        </p:txBody>
      </p:sp>
    </p:spTree>
    <p:extLst>
      <p:ext uri="{BB962C8B-B14F-4D97-AF65-F5344CB8AC3E}">
        <p14:creationId xmlns:p14="http://schemas.microsoft.com/office/powerpoint/2010/main" val="369245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F7B1-1F2E-0515-257B-29320338F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7563B28-02A8-1F37-725F-172DF2FB9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646700-933F-FEBA-F5A8-D60AE2A0ABA6}"/>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5" name="Footer Placeholder 4">
            <a:extLst>
              <a:ext uri="{FF2B5EF4-FFF2-40B4-BE49-F238E27FC236}">
                <a16:creationId xmlns:a16="http://schemas.microsoft.com/office/drawing/2014/main" id="{7928E5CA-80BA-E7C4-763B-438C8F5DEA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15883C-631D-C862-BDA3-433D0106561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409699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1759-9AAC-472A-C231-DF6B0ECA890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868680-1D55-B315-138E-C9F7D5793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3DE4EA-FB12-3DA9-BE5D-1273A3636491}"/>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5" name="Footer Placeholder 4">
            <a:extLst>
              <a:ext uri="{FF2B5EF4-FFF2-40B4-BE49-F238E27FC236}">
                <a16:creationId xmlns:a16="http://schemas.microsoft.com/office/drawing/2014/main" id="{4EA17ED6-2FC3-4D84-590D-A1657DAE27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AFA384-E4B8-0FF9-C2FD-18439837429E}"/>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55172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86730-3358-A94A-93BD-AAF5E32AF3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FA81807-B732-2FC7-86CF-AE66DAADF7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6660D4-F456-D09F-F76E-D363BA419CF7}"/>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5" name="Footer Placeholder 4">
            <a:extLst>
              <a:ext uri="{FF2B5EF4-FFF2-40B4-BE49-F238E27FC236}">
                <a16:creationId xmlns:a16="http://schemas.microsoft.com/office/drawing/2014/main" id="{55236494-3EC8-B307-BEB8-180F47CD89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229D18-6A43-F525-1456-833BA2DAB33E}"/>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79883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FAA3-29CB-EADE-2FCF-3C886CC5DA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C2022-39CF-D8ED-B5BA-4146D934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AF09B-055E-9ACD-AABC-E9B6A02DBEDC}"/>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5" name="Footer Placeholder 4">
            <a:extLst>
              <a:ext uri="{FF2B5EF4-FFF2-40B4-BE49-F238E27FC236}">
                <a16:creationId xmlns:a16="http://schemas.microsoft.com/office/drawing/2014/main" id="{F5D5C2AC-663B-0D4C-4DE9-080C3FCF51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42DA5-C0EF-0809-81B0-DE635CCE15F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8218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7B6B-2E69-A637-15D1-E23B15CB1E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7ACCCED-6B89-8516-9A83-00859BE50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2BDD9C-0749-F3E1-AEDE-43DC7744AD70}"/>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5" name="Footer Placeholder 4">
            <a:extLst>
              <a:ext uri="{FF2B5EF4-FFF2-40B4-BE49-F238E27FC236}">
                <a16:creationId xmlns:a16="http://schemas.microsoft.com/office/drawing/2014/main" id="{31B79C08-FFBB-8CF4-9234-C91D219489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7626F7-25AE-587B-643E-A4B61A791120}"/>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3445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DF9-0957-41D8-62FF-53C812FF7C8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FDA747-AA2B-11BE-B8C3-8E51D1D23C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C4507B-FD9F-95EA-2EAE-B8D1FD976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32DF8C5-69C8-F503-6AC7-8759F6B67D3F}"/>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6" name="Footer Placeholder 5">
            <a:extLst>
              <a:ext uri="{FF2B5EF4-FFF2-40B4-BE49-F238E27FC236}">
                <a16:creationId xmlns:a16="http://schemas.microsoft.com/office/drawing/2014/main" id="{4CF35377-3152-A904-69FF-4F8697FF72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C1A722-EF47-A5E4-4D33-31A399E594D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79090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C048-EA4E-B36A-83A4-4E4AFBD21F4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97F2B9-3A3A-D49A-F881-C2082CD9A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2B965-C6AE-1DC8-C0A7-6C8CF844BD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CA2C151-0968-6E48-8036-CFD16556F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D3E48-AE6B-2CF4-F91C-D9B6B6669E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09B3755-AFDC-6FF8-346E-66B2E6B77C14}"/>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8" name="Footer Placeholder 7">
            <a:extLst>
              <a:ext uri="{FF2B5EF4-FFF2-40B4-BE49-F238E27FC236}">
                <a16:creationId xmlns:a16="http://schemas.microsoft.com/office/drawing/2014/main" id="{915D6E3A-DB62-F8E5-EB52-62D7DD478E6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EAA16B7-9438-0D84-1799-C65464D10BD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43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831D-66D6-7882-4BB2-37D49C9DB8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95B55D-9AFE-00D9-57FE-C05DFE523899}"/>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4" name="Footer Placeholder 3">
            <a:extLst>
              <a:ext uri="{FF2B5EF4-FFF2-40B4-BE49-F238E27FC236}">
                <a16:creationId xmlns:a16="http://schemas.microsoft.com/office/drawing/2014/main" id="{475761F4-9ACC-364E-2C79-FD6C49CC96E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94DB222-1E51-5071-8ADD-FED95424270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95100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5B8EC-FE77-1D45-BA7D-A6A6F3B8D978}"/>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3" name="Footer Placeholder 2">
            <a:extLst>
              <a:ext uri="{FF2B5EF4-FFF2-40B4-BE49-F238E27FC236}">
                <a16:creationId xmlns:a16="http://schemas.microsoft.com/office/drawing/2014/main" id="{10E2AABE-7103-AC1E-E677-21A637B5421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378E68D-08C1-9176-4D63-BF0EB33C5702}"/>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03477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7944-DB8C-EBB4-7292-BDF1658F7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BCA28E-41FB-13F1-3919-35CE76145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C1B2666-D398-84C2-FD6E-406895BAA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F06DC-B362-E9EE-F3C9-F9ECB1350C9A}"/>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6" name="Footer Placeholder 5">
            <a:extLst>
              <a:ext uri="{FF2B5EF4-FFF2-40B4-BE49-F238E27FC236}">
                <a16:creationId xmlns:a16="http://schemas.microsoft.com/office/drawing/2014/main" id="{BAE68E09-7A94-9C91-671C-5B530C7F609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ECC167-3DC3-B74B-9F8F-25C1CF40493E}"/>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02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DEC5-4D9C-0D9A-F2B2-BFCBDD0F1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B4A6E8-4601-CDC1-C242-FDB3F730A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B4EEF76-90EC-5101-D737-A3EC69389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C85A3-7C8F-28BC-66DD-CA206C8E95F7}"/>
              </a:ext>
            </a:extLst>
          </p:cNvPr>
          <p:cNvSpPr>
            <a:spLocks noGrp="1"/>
          </p:cNvSpPr>
          <p:nvPr>
            <p:ph type="dt" sz="half" idx="10"/>
          </p:nvPr>
        </p:nvSpPr>
        <p:spPr/>
        <p:txBody>
          <a:bodyPr/>
          <a:lstStyle/>
          <a:p>
            <a:fld id="{67C812EA-5CC5-4941-84EB-D40D1B83ADDC}" type="datetimeFigureOut">
              <a:rPr lang="en-CA" smtClean="0"/>
              <a:t>2023-02-22</a:t>
            </a:fld>
            <a:endParaRPr lang="en-CA"/>
          </a:p>
        </p:txBody>
      </p:sp>
      <p:sp>
        <p:nvSpPr>
          <p:cNvPr id="6" name="Footer Placeholder 5">
            <a:extLst>
              <a:ext uri="{FF2B5EF4-FFF2-40B4-BE49-F238E27FC236}">
                <a16:creationId xmlns:a16="http://schemas.microsoft.com/office/drawing/2014/main" id="{24D05580-60C2-20DD-F80D-9891F7FAFA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88B6F33-B09D-A4E9-0C24-7EF7E7608AC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05433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2369F-634E-334F-7551-F75B016DD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8ABB8-0F6A-AF43-53DF-ECB6BD8E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FEEA6-453C-3993-AFC5-5D5D5A33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12EA-5CC5-4941-84EB-D40D1B83ADDC}" type="datetimeFigureOut">
              <a:rPr lang="en-CA" smtClean="0"/>
              <a:t>2023-02-22</a:t>
            </a:fld>
            <a:endParaRPr lang="en-CA"/>
          </a:p>
        </p:txBody>
      </p:sp>
      <p:sp>
        <p:nvSpPr>
          <p:cNvPr id="5" name="Footer Placeholder 4">
            <a:extLst>
              <a:ext uri="{FF2B5EF4-FFF2-40B4-BE49-F238E27FC236}">
                <a16:creationId xmlns:a16="http://schemas.microsoft.com/office/drawing/2014/main" id="{F56ED7C6-5739-409F-B0A6-62360598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D17853-A17E-E5E3-CF7A-6D6A4201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10685103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AF91DAB7-F4BB-9298-9CC3-96F2666CBFBB}"/>
              </a:ext>
            </a:extLst>
          </p:cNvPr>
          <p:cNvSpPr>
            <a:spLocks noGrp="1"/>
          </p:cNvSpPr>
          <p:nvPr>
            <p:ph type="ctrTitle"/>
          </p:nvPr>
        </p:nvSpPr>
        <p:spPr>
          <a:xfrm>
            <a:off x="844704" y="2460950"/>
            <a:ext cx="8032596"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dirty="0"/>
              <a:t>Personal Hygiene Throughout Puberty</a:t>
            </a:r>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7331229" y="5938990"/>
            <a:ext cx="2850996" cy="708025"/>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6698A"/>
                </a:solidFill>
              </a:rPr>
              <a:t>Created by: Child Health Team</a:t>
            </a:r>
          </a:p>
          <a:p>
            <a:r>
              <a:rPr lang="en-US" sz="1200" dirty="0">
                <a:solidFill>
                  <a:srgbClr val="06698A"/>
                </a:solidFill>
              </a:rPr>
              <a:t>Created: November 2019</a:t>
            </a:r>
          </a:p>
          <a:p>
            <a:r>
              <a:rPr lang="en-US" sz="1200" dirty="0">
                <a:solidFill>
                  <a:srgbClr val="06698A"/>
                </a:solidFill>
              </a:rPr>
              <a:t>Updated: April 2022</a:t>
            </a: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4" name="image5.jpeg">
            <a:extLst>
              <a:ext uri="{FF2B5EF4-FFF2-40B4-BE49-F238E27FC236}">
                <a16:creationId xmlns:a16="http://schemas.microsoft.com/office/drawing/2014/main" id="{04D7D84A-F999-2960-280D-CCEECF64610E}"/>
              </a:ext>
            </a:extLst>
          </p:cNvPr>
          <p:cNvPicPr>
            <a:picLocks noChangeAspect="1"/>
          </p:cNvPicPr>
          <p:nvPr/>
        </p:nvPicPr>
        <p:blipFill rotWithShape="1">
          <a:blip r:embed="rId6" cstate="print"/>
          <a:srcRect l="24714" r="14375" b="9170"/>
          <a:stretch/>
        </p:blipFill>
        <p:spPr bwMode="auto">
          <a:xfrm>
            <a:off x="9834000" y="2062814"/>
            <a:ext cx="2358000" cy="2359025"/>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E4D9E921-781E-343B-6B29-1CE386445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4000" y="-10701"/>
            <a:ext cx="2358000" cy="199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495675" y="162783"/>
            <a:ext cx="5210175" cy="1028245"/>
          </a:xfrm>
        </p:spPr>
        <p:txBody>
          <a:bodyPr>
            <a:noAutofit/>
          </a:bodyPr>
          <a:lstStyle>
            <a:lvl1pPr>
              <a:defRPr sz="3200" b="1" cap="none" baseline="0">
                <a:solidFill>
                  <a:srgbClr val="6ABF4B"/>
                </a:solidFill>
                <a:latin typeface="Arial  "/>
              </a:defRPr>
            </a:lvl1pPr>
          </a:lstStyle>
          <a:p>
            <a:r>
              <a:rPr lang="en-US" dirty="0"/>
              <a:t>Deodorant/Antiperspirant</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88196" y="1228582"/>
            <a:ext cx="10615607" cy="4184501"/>
          </a:xfrm>
        </p:spPr>
        <p:txBody>
          <a:bodyPr>
            <a:normAutofit fontScale="92500" lnSpcReduction="10000"/>
          </a:bodyPr>
          <a:lstStyle/>
          <a:p>
            <a:pPr marL="0" indent="0" algn="ctr">
              <a:buNone/>
              <a:defRPr/>
            </a:pPr>
            <a:r>
              <a:rPr lang="en-CA" altLang="en-US" sz="3500" b="1" i="1" dirty="0">
                <a:solidFill>
                  <a:srgbClr val="06698A"/>
                </a:solidFill>
              </a:rPr>
              <a:t>Some people start to use deodorant/antiperspirant when puberty begins, it is applied to underarms in the morning or after showering.</a:t>
            </a:r>
          </a:p>
          <a:p>
            <a:pPr marL="809625" indent="-361950">
              <a:lnSpc>
                <a:spcPct val="200000"/>
              </a:lnSpc>
              <a:defRPr/>
            </a:pPr>
            <a:r>
              <a:rPr lang="en-CA" altLang="en-US" sz="3500" dirty="0">
                <a:solidFill>
                  <a:srgbClr val="06698A"/>
                </a:solidFill>
              </a:rPr>
              <a:t>Deodorant helps control odour</a:t>
            </a:r>
          </a:p>
          <a:p>
            <a:pPr marL="809625" indent="-361950">
              <a:lnSpc>
                <a:spcPct val="150000"/>
              </a:lnSpc>
              <a:defRPr/>
            </a:pPr>
            <a:r>
              <a:rPr lang="en-CA" altLang="en-US" sz="3500" dirty="0">
                <a:solidFill>
                  <a:srgbClr val="06698A"/>
                </a:solidFill>
              </a:rPr>
              <a:t>Antiperspirant reduces sweat</a:t>
            </a:r>
          </a:p>
          <a:p>
            <a:pPr marL="809625" indent="-361950">
              <a:lnSpc>
                <a:spcPct val="150000"/>
              </a:lnSpc>
              <a:defRPr/>
            </a:pPr>
            <a:r>
              <a:rPr lang="en-CA" altLang="en-US" sz="3500" dirty="0">
                <a:solidFill>
                  <a:srgbClr val="06698A"/>
                </a:solidFill>
              </a:rPr>
              <a:t>Combination products available</a:t>
            </a:r>
          </a:p>
          <a:p>
            <a:endParaRPr lang="en-US" dirty="0"/>
          </a:p>
        </p:txBody>
      </p:sp>
    </p:spTree>
    <p:extLst>
      <p:ext uri="{BB962C8B-B14F-4D97-AF65-F5344CB8AC3E}">
        <p14:creationId xmlns:p14="http://schemas.microsoft.com/office/powerpoint/2010/main" val="277448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14" name="Picture 2">
            <a:extLst>
              <a:ext uri="{FF2B5EF4-FFF2-40B4-BE49-F238E27FC236}">
                <a16:creationId xmlns:a16="http://schemas.microsoft.com/office/drawing/2014/main" id="{C965141E-201C-47C5-6A4E-45BEF2C5B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666041"/>
            <a:ext cx="7696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69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5191125" y="162783"/>
            <a:ext cx="1800225" cy="1028245"/>
          </a:xfrm>
        </p:spPr>
        <p:txBody>
          <a:bodyPr>
            <a:noAutofit/>
          </a:bodyPr>
          <a:lstStyle>
            <a:lvl1pPr>
              <a:defRPr sz="3200" b="1" cap="none" baseline="0">
                <a:solidFill>
                  <a:srgbClr val="6ABF4B"/>
                </a:solidFill>
                <a:latin typeface="Arial  "/>
              </a:defRPr>
            </a:lvl1pPr>
          </a:lstStyle>
          <a:p>
            <a:r>
              <a:rPr lang="en-US" dirty="0"/>
              <a:t>Laundry</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88196" y="1228582"/>
            <a:ext cx="10615607" cy="4184501"/>
          </a:xfrm>
        </p:spPr>
        <p:txBody>
          <a:bodyPr>
            <a:normAutofit/>
          </a:bodyPr>
          <a:lstStyle/>
          <a:p>
            <a:pPr marL="0" indent="0" algn="ctr">
              <a:buNone/>
              <a:defRPr/>
            </a:pPr>
            <a:r>
              <a:rPr lang="en-US" altLang="en-US" sz="3200" b="1" i="1" dirty="0">
                <a:solidFill>
                  <a:srgbClr val="06698A"/>
                </a:solidFill>
              </a:rPr>
              <a:t>You may need to wash your clothes more often when puberty begins.</a:t>
            </a:r>
          </a:p>
          <a:p>
            <a:pPr marL="0" indent="0">
              <a:buNone/>
              <a:defRPr/>
            </a:pPr>
            <a:endParaRPr lang="en-US" altLang="en-US" sz="3200" b="1" i="1" dirty="0">
              <a:solidFill>
                <a:srgbClr val="06698A"/>
              </a:solidFill>
            </a:endParaRPr>
          </a:p>
          <a:p>
            <a:pPr marL="1171575" indent="-457200">
              <a:defRPr/>
            </a:pPr>
            <a:r>
              <a:rPr lang="en-US" altLang="en-US" sz="3200" dirty="0">
                <a:solidFill>
                  <a:srgbClr val="06698A"/>
                </a:solidFill>
              </a:rPr>
              <a:t>Sweat and oil stick to clothes</a:t>
            </a:r>
          </a:p>
          <a:p>
            <a:pPr marL="1171575" indent="-457200">
              <a:defRPr/>
            </a:pPr>
            <a:r>
              <a:rPr lang="en-US" altLang="en-US" sz="3200" dirty="0">
                <a:solidFill>
                  <a:srgbClr val="06698A"/>
                </a:solidFill>
              </a:rPr>
              <a:t>Bacteria cause clothes to smell when not washed regularly</a:t>
            </a:r>
          </a:p>
          <a:p>
            <a:endParaRPr lang="en-US" dirty="0"/>
          </a:p>
        </p:txBody>
      </p:sp>
      <p:sp>
        <p:nvSpPr>
          <p:cNvPr id="3" name="Speech Bubble: Rectangle with Corners Rounded 2">
            <a:extLst>
              <a:ext uri="{FF2B5EF4-FFF2-40B4-BE49-F238E27FC236}">
                <a16:creationId xmlns:a16="http://schemas.microsoft.com/office/drawing/2014/main" id="{72816478-5036-91A3-CAC4-7D9D1057C044}"/>
              </a:ext>
            </a:extLst>
          </p:cNvPr>
          <p:cNvSpPr/>
          <p:nvPr/>
        </p:nvSpPr>
        <p:spPr>
          <a:xfrm rot="20312476">
            <a:off x="8591736" y="4079421"/>
            <a:ext cx="2905125" cy="2087563"/>
          </a:xfrm>
          <a:prstGeom prst="wedgeRoundRectCallout">
            <a:avLst>
              <a:gd name="adj1" fmla="val 36737"/>
              <a:gd name="adj2" fmla="val 64842"/>
              <a:gd name="adj3" fmla="val 16667"/>
            </a:avLst>
          </a:prstGeom>
          <a:solidFill>
            <a:srgbClr val="6ABF4B"/>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i="1"/>
              <a:t>Underwear, socks and shirts cover the sweatiest parts.</a:t>
            </a:r>
          </a:p>
          <a:p>
            <a:pPr algn="ctr">
              <a:defRPr/>
            </a:pPr>
            <a:endParaRPr lang="en-CA" i="1"/>
          </a:p>
          <a:p>
            <a:pPr algn="ctr">
              <a:defRPr/>
            </a:pPr>
            <a:r>
              <a:rPr lang="en-CA" i="1"/>
              <a:t>Make sure they’re fresh every day!</a:t>
            </a:r>
            <a:endParaRPr lang="en-US" i="1"/>
          </a:p>
        </p:txBody>
      </p:sp>
    </p:spTree>
    <p:extLst>
      <p:ext uri="{BB962C8B-B14F-4D97-AF65-F5344CB8AC3E}">
        <p14:creationId xmlns:p14="http://schemas.microsoft.com/office/powerpoint/2010/main" val="71375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2" name="Picture 8">
            <a:extLst>
              <a:ext uri="{FF2B5EF4-FFF2-40B4-BE49-F238E27FC236}">
                <a16:creationId xmlns:a16="http://schemas.microsoft.com/office/drawing/2014/main" id="{66F31839-E552-59B9-342E-49C7CDB8C9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22680" y="1060206"/>
            <a:ext cx="6546640" cy="436442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7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200400" y="200337"/>
            <a:ext cx="5800725" cy="1028245"/>
          </a:xfrm>
        </p:spPr>
        <p:txBody>
          <a:bodyPr>
            <a:noAutofit/>
          </a:bodyPr>
          <a:lstStyle>
            <a:lvl1pPr>
              <a:defRPr sz="3200" b="1" cap="none" baseline="0">
                <a:solidFill>
                  <a:srgbClr val="6ABF4B"/>
                </a:solidFill>
                <a:latin typeface="Arial  "/>
              </a:defRPr>
            </a:lvl1pPr>
          </a:lstStyle>
          <a:p>
            <a:r>
              <a:rPr lang="en-US" dirty="0"/>
              <a:t>Toothbrush and Dental Floss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88196" y="1228582"/>
            <a:ext cx="10615607" cy="4184501"/>
          </a:xfrm>
        </p:spPr>
        <p:txBody>
          <a:bodyPr>
            <a:normAutofit/>
          </a:bodyPr>
          <a:lstStyle/>
          <a:p>
            <a:pPr marL="0" indent="0" algn="ctr">
              <a:buNone/>
              <a:defRPr/>
            </a:pPr>
            <a:r>
              <a:rPr lang="en-US" altLang="en-US" sz="3200" b="1" i="1" dirty="0">
                <a:solidFill>
                  <a:srgbClr val="06698A"/>
                </a:solidFill>
              </a:rPr>
              <a:t>Brush your teeth for 2 minutes 2 times a day.</a:t>
            </a:r>
          </a:p>
          <a:p>
            <a:pPr marL="0" indent="0" algn="ctr">
              <a:buNone/>
              <a:defRPr/>
            </a:pPr>
            <a:endParaRPr lang="en-US" altLang="en-US" sz="3200" b="1" i="1" dirty="0">
              <a:solidFill>
                <a:srgbClr val="06698A"/>
              </a:solidFill>
            </a:endParaRPr>
          </a:p>
          <a:p>
            <a:pPr marL="1619250" indent="-457200">
              <a:defRPr/>
            </a:pPr>
            <a:r>
              <a:rPr lang="en-US" altLang="en-US" sz="3200" dirty="0">
                <a:solidFill>
                  <a:srgbClr val="06698A"/>
                </a:solidFill>
              </a:rPr>
              <a:t>Prevent cavities</a:t>
            </a:r>
          </a:p>
          <a:p>
            <a:pPr marL="1619250" indent="-457200">
              <a:defRPr/>
            </a:pPr>
            <a:r>
              <a:rPr lang="en-US" altLang="en-US" sz="3200" dirty="0">
                <a:solidFill>
                  <a:srgbClr val="06698A"/>
                </a:solidFill>
              </a:rPr>
              <a:t>Get rid of bacteria that causes bad breath</a:t>
            </a:r>
          </a:p>
          <a:p>
            <a:pPr marL="1619250" indent="-457200">
              <a:defRPr/>
            </a:pPr>
            <a:r>
              <a:rPr lang="en-US" altLang="en-US" sz="3200" dirty="0">
                <a:solidFill>
                  <a:srgbClr val="06698A"/>
                </a:solidFill>
              </a:rPr>
              <a:t>Use a pea-sized amount of toothpaste</a:t>
            </a:r>
          </a:p>
          <a:p>
            <a:endParaRPr lang="en-US" dirty="0"/>
          </a:p>
        </p:txBody>
      </p:sp>
      <p:sp>
        <p:nvSpPr>
          <p:cNvPr id="5" name="Speech Bubble: Rectangle with Corners Rounded 4">
            <a:extLst>
              <a:ext uri="{FF2B5EF4-FFF2-40B4-BE49-F238E27FC236}">
                <a16:creationId xmlns:a16="http://schemas.microsoft.com/office/drawing/2014/main" id="{8E5A8D2C-D31C-3DF5-C283-5B7F0D75517A}"/>
              </a:ext>
            </a:extLst>
          </p:cNvPr>
          <p:cNvSpPr/>
          <p:nvPr/>
        </p:nvSpPr>
        <p:spPr>
          <a:xfrm rot="20312476">
            <a:off x="8801739" y="4605287"/>
            <a:ext cx="2905125" cy="1657350"/>
          </a:xfrm>
          <a:prstGeom prst="wedgeRoundRectCallout">
            <a:avLst>
              <a:gd name="adj1" fmla="val 36737"/>
              <a:gd name="adj2" fmla="val 64842"/>
              <a:gd name="adj3" fmla="val 16667"/>
            </a:avLst>
          </a:prstGeom>
          <a:solidFill>
            <a:srgbClr val="06698A"/>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dirty="0"/>
              <a:t>Don</a:t>
            </a:r>
            <a:r>
              <a:rPr lang="en-US" sz="2400" i="1" dirty="0"/>
              <a:t>’t forget to floss every day too!</a:t>
            </a:r>
            <a:endParaRPr lang="en-CA" sz="2400" i="1" dirty="0"/>
          </a:p>
        </p:txBody>
      </p:sp>
    </p:spTree>
    <p:extLst>
      <p:ext uri="{BB962C8B-B14F-4D97-AF65-F5344CB8AC3E}">
        <p14:creationId xmlns:p14="http://schemas.microsoft.com/office/powerpoint/2010/main" val="95325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2">
            <a:extLst>
              <a:ext uri="{FF2B5EF4-FFF2-40B4-BE49-F238E27FC236}">
                <a16:creationId xmlns:a16="http://schemas.microsoft.com/office/drawing/2014/main" id="{6095249F-56D1-B47E-406F-90A1CD545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585787"/>
            <a:ext cx="76136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08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095751" y="200337"/>
            <a:ext cx="3981450" cy="1028245"/>
          </a:xfrm>
        </p:spPr>
        <p:txBody>
          <a:bodyPr>
            <a:noAutofit/>
          </a:bodyPr>
          <a:lstStyle>
            <a:lvl1pPr>
              <a:defRPr sz="3200" b="1" cap="none" baseline="0">
                <a:solidFill>
                  <a:srgbClr val="6ABF4B"/>
                </a:solidFill>
                <a:latin typeface="Arial  "/>
              </a:defRPr>
            </a:lvl1pPr>
          </a:lstStyle>
          <a:p>
            <a:r>
              <a:rPr lang="en-US" dirty="0"/>
              <a:t>Menstrual Products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17948" y="1609653"/>
            <a:ext cx="10756104" cy="3638693"/>
          </a:xfrm>
        </p:spPr>
        <p:txBody>
          <a:bodyPr>
            <a:normAutofit/>
          </a:bodyPr>
          <a:lstStyle/>
          <a:p>
            <a:pPr marL="0" indent="0" algn="ctr">
              <a:buNone/>
              <a:defRPr/>
            </a:pPr>
            <a:r>
              <a:rPr lang="en-US" altLang="en-US" sz="3200" b="1" i="1" dirty="0">
                <a:solidFill>
                  <a:srgbClr val="06698A"/>
                </a:solidFill>
              </a:rPr>
              <a:t>What is menstruation (a period)?</a:t>
            </a:r>
          </a:p>
          <a:p>
            <a:pPr marL="0" indent="0">
              <a:buNone/>
              <a:defRPr/>
            </a:pPr>
            <a:r>
              <a:rPr lang="en-US" altLang="en-US" sz="3200" dirty="0">
                <a:solidFill>
                  <a:srgbClr val="06698A"/>
                </a:solidFill>
              </a:rPr>
              <a:t>A person who has a vulva and a uterus will begin to get a period</a:t>
            </a:r>
          </a:p>
          <a:p>
            <a:pPr marL="0" indent="0">
              <a:buNone/>
              <a:defRPr/>
            </a:pPr>
            <a:endParaRPr lang="en-US" altLang="en-US" sz="2400" dirty="0">
              <a:solidFill>
                <a:srgbClr val="06698A"/>
              </a:solidFill>
            </a:endParaRPr>
          </a:p>
          <a:p>
            <a:pPr marL="1352550" indent="-457200">
              <a:defRPr/>
            </a:pPr>
            <a:r>
              <a:rPr lang="en-US" altLang="en-US" sz="3200" dirty="0">
                <a:solidFill>
                  <a:srgbClr val="06698A"/>
                </a:solidFill>
              </a:rPr>
              <a:t>Blood and tissue leave the body through the vagina</a:t>
            </a:r>
          </a:p>
          <a:p>
            <a:pPr marL="1352550" indent="-457200">
              <a:defRPr/>
            </a:pPr>
            <a:r>
              <a:rPr lang="en-US" altLang="en-US" sz="3200" dirty="0">
                <a:solidFill>
                  <a:srgbClr val="06698A"/>
                </a:solidFill>
              </a:rPr>
              <a:t>Happens about every month</a:t>
            </a:r>
          </a:p>
          <a:p>
            <a:pPr marL="1352550" indent="-457200">
              <a:defRPr/>
            </a:pPr>
            <a:r>
              <a:rPr lang="en-US" altLang="en-US" sz="3200" dirty="0">
                <a:solidFill>
                  <a:srgbClr val="06698A"/>
                </a:solidFill>
              </a:rPr>
              <a:t>Lasts 2-7 days</a:t>
            </a:r>
          </a:p>
          <a:p>
            <a:endParaRPr lang="en-US" dirty="0"/>
          </a:p>
        </p:txBody>
      </p:sp>
    </p:spTree>
    <p:extLst>
      <p:ext uri="{BB962C8B-B14F-4D97-AF65-F5344CB8AC3E}">
        <p14:creationId xmlns:p14="http://schemas.microsoft.com/office/powerpoint/2010/main" val="20587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095751" y="200337"/>
            <a:ext cx="3981450" cy="1028245"/>
          </a:xfrm>
        </p:spPr>
        <p:txBody>
          <a:bodyPr>
            <a:noAutofit/>
          </a:bodyPr>
          <a:lstStyle>
            <a:lvl1pPr>
              <a:defRPr sz="3200" b="1" cap="none" baseline="0">
                <a:solidFill>
                  <a:srgbClr val="6ABF4B"/>
                </a:solidFill>
                <a:latin typeface="Arial  "/>
              </a:defRPr>
            </a:lvl1pPr>
          </a:lstStyle>
          <a:p>
            <a:r>
              <a:rPr lang="en-US" dirty="0"/>
              <a:t>Menstrual Products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708424" y="1384381"/>
            <a:ext cx="10756104" cy="3638693"/>
          </a:xfrm>
        </p:spPr>
        <p:txBody>
          <a:bodyPr>
            <a:normAutofit/>
          </a:bodyPr>
          <a:lstStyle/>
          <a:p>
            <a:pPr marL="0" indent="0" algn="ctr">
              <a:buNone/>
              <a:defRPr/>
            </a:pPr>
            <a:r>
              <a:rPr lang="en-US" altLang="en-US" sz="3200" b="1" i="1" dirty="0">
                <a:solidFill>
                  <a:srgbClr val="06698A"/>
                </a:solidFill>
              </a:rPr>
              <a:t>Used to catch blood and discharge keeping underwear clean</a:t>
            </a:r>
          </a:p>
          <a:p>
            <a:pPr marL="0" indent="0" algn="ctr">
              <a:buNone/>
              <a:defRPr/>
            </a:pPr>
            <a:endParaRPr lang="en-US" altLang="en-US" sz="2400" b="1" i="1" dirty="0">
              <a:solidFill>
                <a:srgbClr val="06698A"/>
              </a:solidFill>
            </a:endParaRPr>
          </a:p>
          <a:p>
            <a:pPr marL="1619250" indent="-457200">
              <a:defRPr/>
            </a:pPr>
            <a:r>
              <a:rPr lang="en-US" altLang="en-US" sz="3200" dirty="0">
                <a:solidFill>
                  <a:srgbClr val="06698A"/>
                </a:solidFill>
              </a:rPr>
              <a:t>Pantyliners/Menstrual pads</a:t>
            </a:r>
          </a:p>
          <a:p>
            <a:pPr marL="1619250" indent="-457200">
              <a:defRPr/>
            </a:pPr>
            <a:r>
              <a:rPr lang="en-US" altLang="en-US" sz="3200" dirty="0">
                <a:solidFill>
                  <a:srgbClr val="06698A"/>
                </a:solidFill>
              </a:rPr>
              <a:t>Tampons</a:t>
            </a:r>
          </a:p>
          <a:p>
            <a:pPr marL="1619250" indent="-457200">
              <a:defRPr/>
            </a:pPr>
            <a:r>
              <a:rPr lang="en-US" altLang="en-US" sz="3200" dirty="0">
                <a:solidFill>
                  <a:srgbClr val="06698A"/>
                </a:solidFill>
              </a:rPr>
              <a:t>Menstrual cups</a:t>
            </a:r>
          </a:p>
          <a:p>
            <a:pPr marL="1619250" indent="-457200">
              <a:defRPr/>
            </a:pPr>
            <a:r>
              <a:rPr lang="en-US" altLang="en-US" sz="3200" dirty="0">
                <a:solidFill>
                  <a:srgbClr val="06698A"/>
                </a:solidFill>
              </a:rPr>
              <a:t>Menstrual underwear</a:t>
            </a:r>
          </a:p>
          <a:p>
            <a:endParaRPr lang="en-US" dirty="0"/>
          </a:p>
        </p:txBody>
      </p:sp>
      <p:sp>
        <p:nvSpPr>
          <p:cNvPr id="3" name="Speech Bubble: Rectangle with Corners Rounded 2">
            <a:extLst>
              <a:ext uri="{FF2B5EF4-FFF2-40B4-BE49-F238E27FC236}">
                <a16:creationId xmlns:a16="http://schemas.microsoft.com/office/drawing/2014/main" id="{466606C8-E004-9374-9184-8CFC6B1E3E96}"/>
              </a:ext>
            </a:extLst>
          </p:cNvPr>
          <p:cNvSpPr/>
          <p:nvPr/>
        </p:nvSpPr>
        <p:spPr>
          <a:xfrm rot="20087357">
            <a:off x="8481848" y="4032474"/>
            <a:ext cx="3276600" cy="1981200"/>
          </a:xfrm>
          <a:prstGeom prst="wedgeRoundRectCallout">
            <a:avLst>
              <a:gd name="adj1" fmla="val 36737"/>
              <a:gd name="adj2" fmla="val 64842"/>
              <a:gd name="adj3" fmla="val 16667"/>
            </a:avLst>
          </a:prstGeom>
          <a:solidFill>
            <a:srgbClr val="6ABF4B"/>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dirty="0"/>
              <a:t>All menstrual products need to be changed every couple hours to prevent infections</a:t>
            </a:r>
            <a:endParaRPr lang="en-US" sz="2400" i="1" dirty="0"/>
          </a:p>
        </p:txBody>
      </p:sp>
    </p:spTree>
    <p:extLst>
      <p:ext uri="{BB962C8B-B14F-4D97-AF65-F5344CB8AC3E}">
        <p14:creationId xmlns:p14="http://schemas.microsoft.com/office/powerpoint/2010/main" val="325860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2" name="Picture 2" descr="Corona, Hand Washing, Virus, Covid-19, Health, Soap">
            <a:extLst>
              <a:ext uri="{FF2B5EF4-FFF2-40B4-BE49-F238E27FC236}">
                <a16:creationId xmlns:a16="http://schemas.microsoft.com/office/drawing/2014/main" id="{0D066CF3-00D9-511D-60A7-CE8855DFC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247" y="782988"/>
            <a:ext cx="7109361" cy="473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1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686301" y="200337"/>
            <a:ext cx="2828924" cy="1028245"/>
          </a:xfrm>
        </p:spPr>
        <p:txBody>
          <a:bodyPr>
            <a:noAutofit/>
          </a:bodyPr>
          <a:lstStyle>
            <a:lvl1pPr>
              <a:defRPr sz="3200" b="1" cap="none" baseline="0">
                <a:solidFill>
                  <a:srgbClr val="6ABF4B"/>
                </a:solidFill>
                <a:latin typeface="Arial  "/>
              </a:defRPr>
            </a:lvl1pPr>
          </a:lstStyle>
          <a:p>
            <a:r>
              <a:rPr lang="en-US" dirty="0"/>
              <a:t>Handwashing</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495299" y="1384381"/>
            <a:ext cx="11191875" cy="4149644"/>
          </a:xfrm>
        </p:spPr>
        <p:txBody>
          <a:bodyPr>
            <a:normAutofit lnSpcReduction="10000"/>
          </a:bodyPr>
          <a:lstStyle/>
          <a:p>
            <a:pPr marL="0" indent="0">
              <a:buNone/>
              <a:defRPr/>
            </a:pPr>
            <a:r>
              <a:rPr lang="en-CA" altLang="en-US" sz="3000" b="1" i="1" dirty="0">
                <a:solidFill>
                  <a:srgbClr val="06698A"/>
                </a:solidFill>
              </a:rPr>
              <a:t>The most important thing we can do to prevent the spread of germs </a:t>
            </a:r>
          </a:p>
          <a:p>
            <a:pPr marL="0" indent="0" algn="ctr">
              <a:lnSpc>
                <a:spcPct val="150000"/>
              </a:lnSpc>
              <a:buNone/>
              <a:defRPr/>
            </a:pPr>
            <a:r>
              <a:rPr lang="en-CA" altLang="en-US" sz="3500" b="1" dirty="0">
                <a:solidFill>
                  <a:srgbClr val="06698A"/>
                </a:solidFill>
              </a:rPr>
              <a:t>When should we wash our hands?</a:t>
            </a:r>
          </a:p>
          <a:p>
            <a:pPr indent="847725" algn="l">
              <a:lnSpc>
                <a:spcPct val="150000"/>
              </a:lnSpc>
              <a:defRPr/>
            </a:pPr>
            <a:r>
              <a:rPr lang="en-CA" altLang="en-US" sz="3500" dirty="0">
                <a:solidFill>
                  <a:srgbClr val="06698A"/>
                </a:solidFill>
              </a:rPr>
              <a:t>After using the washroom</a:t>
            </a:r>
          </a:p>
          <a:p>
            <a:pPr indent="847725" algn="l">
              <a:lnSpc>
                <a:spcPct val="150000"/>
              </a:lnSpc>
              <a:defRPr/>
            </a:pPr>
            <a:r>
              <a:rPr lang="en-CA" altLang="en-US" sz="3500" dirty="0">
                <a:solidFill>
                  <a:srgbClr val="06698A"/>
                </a:solidFill>
              </a:rPr>
              <a:t>Before eating or preparing food</a:t>
            </a:r>
          </a:p>
          <a:p>
            <a:pPr indent="847725" algn="l">
              <a:lnSpc>
                <a:spcPct val="150000"/>
              </a:lnSpc>
              <a:defRPr/>
            </a:pPr>
            <a:r>
              <a:rPr lang="en-CA" altLang="en-US" sz="3500" dirty="0">
                <a:solidFill>
                  <a:srgbClr val="06698A"/>
                </a:solidFill>
              </a:rPr>
              <a:t>After sneezing or coughing</a:t>
            </a:r>
          </a:p>
          <a:p>
            <a:endParaRPr lang="en-US" dirty="0"/>
          </a:p>
        </p:txBody>
      </p:sp>
      <p:sp>
        <p:nvSpPr>
          <p:cNvPr id="5" name="Speech Bubble: Rectangle with Corners Rounded 4">
            <a:extLst>
              <a:ext uri="{FF2B5EF4-FFF2-40B4-BE49-F238E27FC236}">
                <a16:creationId xmlns:a16="http://schemas.microsoft.com/office/drawing/2014/main" id="{C5785B6A-6DAE-29CC-A139-C823E0E2DA12}"/>
              </a:ext>
            </a:extLst>
          </p:cNvPr>
          <p:cNvSpPr/>
          <p:nvPr/>
        </p:nvSpPr>
        <p:spPr>
          <a:xfrm rot="20087357">
            <a:off x="8879094" y="4421559"/>
            <a:ext cx="2846387" cy="1693862"/>
          </a:xfrm>
          <a:prstGeom prst="wedgeRoundRectCallout">
            <a:avLst>
              <a:gd name="adj1" fmla="val 36737"/>
              <a:gd name="adj2" fmla="val 64842"/>
              <a:gd name="adj3" fmla="val 16667"/>
            </a:avLst>
          </a:prstGeom>
          <a:solidFill>
            <a:srgbClr val="06698A"/>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a:t>If your hands look dirty, wash them!</a:t>
            </a:r>
            <a:endParaRPr lang="en-US" sz="2400" i="1"/>
          </a:p>
        </p:txBody>
      </p:sp>
    </p:spTree>
    <p:extLst>
      <p:ext uri="{BB962C8B-B14F-4D97-AF65-F5344CB8AC3E}">
        <p14:creationId xmlns:p14="http://schemas.microsoft.com/office/powerpoint/2010/main" val="23053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37328" y="251936"/>
            <a:ext cx="3530322" cy="1028245"/>
          </a:xfrm>
        </p:spPr>
        <p:txBody>
          <a:bodyPr>
            <a:noAutofit/>
          </a:bodyPr>
          <a:lstStyle>
            <a:lvl1pPr>
              <a:defRPr sz="3200" b="1" cap="none" baseline="0">
                <a:solidFill>
                  <a:srgbClr val="6ABF4B"/>
                </a:solidFill>
                <a:latin typeface="Arial  "/>
              </a:defRPr>
            </a:lvl1pPr>
          </a:lstStyle>
          <a:p>
            <a:r>
              <a:rPr lang="en-US" dirty="0"/>
              <a:t>Class Guidelines</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75027" y="1584961"/>
            <a:ext cx="9845397" cy="3120389"/>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Giggling is okay</a:t>
            </a:r>
          </a:p>
          <a:p>
            <a:pPr lvl="0">
              <a:spcAft>
                <a:spcPts val="1800"/>
              </a:spcAft>
            </a:pPr>
            <a:r>
              <a:rPr lang="en-US" sz="3200" dirty="0">
                <a:solidFill>
                  <a:srgbClr val="06698A"/>
                </a:solidFill>
              </a:rPr>
              <a:t>Be respectful</a:t>
            </a:r>
          </a:p>
          <a:p>
            <a:pPr lvl="0">
              <a:spcAft>
                <a:spcPts val="1800"/>
              </a:spcAft>
            </a:pPr>
            <a:r>
              <a:rPr lang="en-US" sz="3200" dirty="0">
                <a:solidFill>
                  <a:srgbClr val="06698A"/>
                </a:solidFill>
              </a:rPr>
              <a:t>Everyone is learning, ask questions!</a:t>
            </a:r>
          </a:p>
          <a:p>
            <a:pPr lvl="0">
              <a:spcAft>
                <a:spcPts val="1800"/>
              </a:spcAft>
            </a:pPr>
            <a:r>
              <a:rPr lang="en-US" sz="3200" dirty="0">
                <a:solidFill>
                  <a:srgbClr val="06698A"/>
                </a:solidFill>
              </a:rPr>
              <a:t>Discuss puberty topics responsibly outside the classroom</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3306090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676776" y="200337"/>
            <a:ext cx="2847974" cy="1028245"/>
          </a:xfrm>
        </p:spPr>
        <p:txBody>
          <a:bodyPr>
            <a:noAutofit/>
          </a:bodyPr>
          <a:lstStyle>
            <a:lvl1pPr>
              <a:defRPr sz="3200" b="1" cap="none" baseline="0">
                <a:solidFill>
                  <a:srgbClr val="6ABF4B"/>
                </a:solidFill>
                <a:latin typeface="Arial  "/>
              </a:defRPr>
            </a:lvl1pPr>
          </a:lstStyle>
          <a:p>
            <a:r>
              <a:rPr lang="en-US" dirty="0"/>
              <a:t>Handwashing</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Content Placeholder 2">
            <a:extLst>
              <a:ext uri="{FF2B5EF4-FFF2-40B4-BE49-F238E27FC236}">
                <a16:creationId xmlns:a16="http://schemas.microsoft.com/office/drawing/2014/main" id="{C976FD8E-9D7F-99D4-1B69-C7DAA6461417}"/>
              </a:ext>
            </a:extLst>
          </p:cNvPr>
          <p:cNvSpPr>
            <a:spLocks noGrp="1"/>
          </p:cNvSpPr>
          <p:nvPr>
            <p:ph idx="1"/>
          </p:nvPr>
        </p:nvSpPr>
        <p:spPr>
          <a:xfrm>
            <a:off x="828676" y="1253331"/>
            <a:ext cx="10515600" cy="4351338"/>
          </a:xfrm>
        </p:spPr>
        <p:txBody>
          <a:bodyPr/>
          <a:lstStyle/>
          <a:p>
            <a:pPr marL="0" indent="0">
              <a:buNone/>
              <a:defRPr/>
            </a:pPr>
            <a:r>
              <a:rPr lang="en-CA" altLang="en-US" sz="3200" b="1" dirty="0">
                <a:solidFill>
                  <a:srgbClr val="06698A"/>
                </a:solidFill>
              </a:rPr>
              <a:t>How do we wash properly?</a:t>
            </a:r>
          </a:p>
          <a:p>
            <a:pPr algn="l">
              <a:lnSpc>
                <a:spcPct val="150000"/>
              </a:lnSpc>
              <a:defRPr/>
            </a:pPr>
            <a:r>
              <a:rPr lang="en-CA" altLang="en-US" sz="3200" dirty="0">
                <a:solidFill>
                  <a:srgbClr val="06698A"/>
                </a:solidFill>
              </a:rPr>
              <a:t>Turn on tap</a:t>
            </a:r>
          </a:p>
          <a:p>
            <a:pPr algn="l">
              <a:lnSpc>
                <a:spcPct val="150000"/>
              </a:lnSpc>
              <a:defRPr/>
            </a:pPr>
            <a:r>
              <a:rPr lang="en-CA" altLang="en-US" sz="3200" dirty="0">
                <a:solidFill>
                  <a:srgbClr val="06698A"/>
                </a:solidFill>
              </a:rPr>
              <a:t>Lather with soap for 20 seconds</a:t>
            </a:r>
          </a:p>
          <a:p>
            <a:pPr algn="l">
              <a:lnSpc>
                <a:spcPct val="150000"/>
              </a:lnSpc>
              <a:defRPr/>
            </a:pPr>
            <a:r>
              <a:rPr lang="en-CA" altLang="en-US" sz="3200" dirty="0">
                <a:solidFill>
                  <a:srgbClr val="06698A"/>
                </a:solidFill>
              </a:rPr>
              <a:t>Rinse with running water</a:t>
            </a:r>
          </a:p>
          <a:p>
            <a:pPr algn="l">
              <a:lnSpc>
                <a:spcPct val="150000"/>
              </a:lnSpc>
              <a:defRPr/>
            </a:pPr>
            <a:r>
              <a:rPr lang="en-CA" altLang="en-US" sz="3200" dirty="0">
                <a:solidFill>
                  <a:srgbClr val="06698A"/>
                </a:solidFill>
              </a:rPr>
              <a:t>Dry with clean/paper towel or hand dryer</a:t>
            </a:r>
          </a:p>
          <a:p>
            <a:endParaRPr lang="en-US" dirty="0"/>
          </a:p>
        </p:txBody>
      </p:sp>
      <p:sp>
        <p:nvSpPr>
          <p:cNvPr id="14" name="Speech Bubble: Rectangle with Corners Rounded 13">
            <a:extLst>
              <a:ext uri="{FF2B5EF4-FFF2-40B4-BE49-F238E27FC236}">
                <a16:creationId xmlns:a16="http://schemas.microsoft.com/office/drawing/2014/main" id="{7DDA5B6C-F1BC-0596-04F4-40BCF54E952D}"/>
              </a:ext>
            </a:extLst>
          </p:cNvPr>
          <p:cNvSpPr/>
          <p:nvPr/>
        </p:nvSpPr>
        <p:spPr>
          <a:xfrm>
            <a:off x="7541821" y="2370881"/>
            <a:ext cx="2514600" cy="1743075"/>
          </a:xfrm>
          <a:prstGeom prst="wedgeRoundRectCallout">
            <a:avLst>
              <a:gd name="adj1" fmla="val -61702"/>
              <a:gd name="adj2" fmla="val -5551"/>
              <a:gd name="adj3" fmla="val 16667"/>
            </a:avLst>
          </a:prstGeom>
          <a:solidFill>
            <a:srgbClr val="6ABF4B"/>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dirty="0"/>
              <a:t>Did you know it takes about 20 seconds to sing the ABC song?</a:t>
            </a:r>
            <a:endParaRPr lang="en-US" sz="2400" i="1" dirty="0"/>
          </a:p>
        </p:txBody>
      </p:sp>
    </p:spTree>
    <p:extLst>
      <p:ext uri="{BB962C8B-B14F-4D97-AF65-F5344CB8AC3E}">
        <p14:creationId xmlns:p14="http://schemas.microsoft.com/office/powerpoint/2010/main" val="1174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333625" y="200337"/>
            <a:ext cx="7534275" cy="1028245"/>
          </a:xfrm>
        </p:spPr>
        <p:txBody>
          <a:bodyPr>
            <a:noAutofit/>
          </a:bodyPr>
          <a:lstStyle>
            <a:lvl1pPr>
              <a:defRPr sz="3200" b="1" cap="none" baseline="0">
                <a:solidFill>
                  <a:srgbClr val="6ABF4B"/>
                </a:solidFill>
                <a:latin typeface="Arial  "/>
              </a:defRPr>
            </a:lvl1pPr>
          </a:lstStyle>
          <a:p>
            <a:r>
              <a:rPr lang="en-US" dirty="0"/>
              <a:t>Where can you get more information?</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Content Placeholder 2">
            <a:extLst>
              <a:ext uri="{FF2B5EF4-FFF2-40B4-BE49-F238E27FC236}">
                <a16:creationId xmlns:a16="http://schemas.microsoft.com/office/drawing/2014/main" id="{C976FD8E-9D7F-99D4-1B69-C7DAA6461417}"/>
              </a:ext>
            </a:extLst>
          </p:cNvPr>
          <p:cNvSpPr>
            <a:spLocks noGrp="1"/>
          </p:cNvSpPr>
          <p:nvPr>
            <p:ph idx="1"/>
          </p:nvPr>
        </p:nvSpPr>
        <p:spPr>
          <a:xfrm>
            <a:off x="2914598" y="1949797"/>
            <a:ext cx="6210299" cy="2585244"/>
          </a:xfrm>
        </p:spPr>
        <p:txBody>
          <a:bodyPr>
            <a:normAutofit/>
          </a:bodyPr>
          <a:lstStyle/>
          <a:p>
            <a:pPr>
              <a:spcAft>
                <a:spcPts val="1800"/>
              </a:spcAft>
              <a:defRPr/>
            </a:pPr>
            <a:r>
              <a:rPr lang="en-US" altLang="en-US" sz="3200" dirty="0">
                <a:solidFill>
                  <a:srgbClr val="06698A"/>
                </a:solidFill>
              </a:rPr>
              <a:t>Parents or other family members</a:t>
            </a:r>
          </a:p>
          <a:p>
            <a:pPr>
              <a:spcAft>
                <a:spcPts val="1800"/>
              </a:spcAft>
              <a:defRPr/>
            </a:pPr>
            <a:r>
              <a:rPr lang="en-US" altLang="en-US" sz="3200" dirty="0">
                <a:solidFill>
                  <a:srgbClr val="06698A"/>
                </a:solidFill>
              </a:rPr>
              <a:t>Other trusted adults (teachers)</a:t>
            </a:r>
          </a:p>
          <a:p>
            <a:pPr>
              <a:spcAft>
                <a:spcPts val="1800"/>
              </a:spcAft>
              <a:defRPr/>
            </a:pPr>
            <a:r>
              <a:rPr lang="en-US" altLang="en-US" sz="3200" dirty="0">
                <a:solidFill>
                  <a:srgbClr val="06698A"/>
                </a:solidFill>
              </a:rPr>
              <a:t>Health professionals</a:t>
            </a:r>
          </a:p>
          <a:p>
            <a:endParaRPr lang="en-US" dirty="0"/>
          </a:p>
        </p:txBody>
      </p:sp>
    </p:spTree>
    <p:extLst>
      <p:ext uri="{BB962C8B-B14F-4D97-AF65-F5344CB8AC3E}">
        <p14:creationId xmlns:p14="http://schemas.microsoft.com/office/powerpoint/2010/main" val="370725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37328" y="251936"/>
            <a:ext cx="3530322" cy="1028245"/>
          </a:xfrm>
        </p:spPr>
        <p:txBody>
          <a:bodyPr>
            <a:noAutofit/>
          </a:bodyPr>
          <a:lstStyle>
            <a:lvl1pPr>
              <a:defRPr sz="3200" b="1" cap="none" baseline="0">
                <a:solidFill>
                  <a:srgbClr val="6ABF4B"/>
                </a:solidFill>
                <a:latin typeface="Arial  "/>
              </a:defRPr>
            </a:lvl1pPr>
          </a:lstStyle>
          <a:p>
            <a:r>
              <a:rPr lang="en-US" dirty="0"/>
              <a:t>What is puberty?</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3022877" y="1642111"/>
            <a:ext cx="6159223" cy="2244089"/>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Time of change from child to adult</a:t>
            </a:r>
          </a:p>
          <a:p>
            <a:pPr lvl="0">
              <a:spcAft>
                <a:spcPts val="1800"/>
              </a:spcAft>
            </a:pPr>
            <a:r>
              <a:rPr lang="en-US" sz="3200" dirty="0">
                <a:solidFill>
                  <a:srgbClr val="06698A"/>
                </a:solidFill>
              </a:rPr>
              <a:t>Physical changes</a:t>
            </a:r>
          </a:p>
          <a:p>
            <a:pPr lvl="0">
              <a:spcAft>
                <a:spcPts val="1800"/>
              </a:spcAft>
            </a:pPr>
            <a:r>
              <a:rPr lang="en-US" sz="3200" dirty="0">
                <a:solidFill>
                  <a:srgbClr val="06698A"/>
                </a:solidFill>
              </a:rPr>
              <a:t>Emotional changes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407481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609850" y="265420"/>
            <a:ext cx="6981825" cy="1028245"/>
          </a:xfrm>
        </p:spPr>
        <p:txBody>
          <a:bodyPr>
            <a:noAutofit/>
          </a:bodyPr>
          <a:lstStyle>
            <a:lvl1pPr>
              <a:defRPr sz="3200" b="1" cap="none" baseline="0">
                <a:solidFill>
                  <a:srgbClr val="6ABF4B"/>
                </a:solidFill>
                <a:latin typeface="Arial  "/>
              </a:defRPr>
            </a:lvl1pPr>
          </a:lstStyle>
          <a:p>
            <a:r>
              <a:rPr lang="en-US" dirty="0"/>
              <a:t>When does puberty start and why?</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14425" y="1297025"/>
            <a:ext cx="9963150" cy="284752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Puberty begins when youth are between 8-15 years old</a:t>
            </a:r>
          </a:p>
          <a:p>
            <a:pPr lvl="0">
              <a:spcAft>
                <a:spcPts val="1800"/>
              </a:spcAft>
            </a:pPr>
            <a:r>
              <a:rPr lang="en-US" sz="3200" dirty="0">
                <a:solidFill>
                  <a:srgbClr val="06698A"/>
                </a:solidFill>
              </a:rPr>
              <a:t>The brain sends a signal to the reproductive organs to produce hormones</a:t>
            </a:r>
          </a:p>
          <a:p>
            <a:pPr lvl="0">
              <a:spcAft>
                <a:spcPts val="1800"/>
              </a:spcAft>
            </a:pPr>
            <a:r>
              <a:rPr lang="en-US" sz="3200" dirty="0">
                <a:solidFill>
                  <a:srgbClr val="06698A"/>
                </a:solidFill>
              </a:rPr>
              <a:t>These hormones cause physical and emotional changes</a:t>
            </a:r>
          </a:p>
          <a:p>
            <a:pPr lvl="0">
              <a:spcAft>
                <a:spcPts val="1800"/>
              </a:spcAft>
            </a:pPr>
            <a:endParaRPr lang="en-US" sz="3200" dirty="0">
              <a:solidFill>
                <a:srgbClr val="06698A"/>
              </a:solidFill>
            </a:endParaRP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11">
            <a:extLst>
              <a:ext uri="{FF2B5EF4-FFF2-40B4-BE49-F238E27FC236}">
                <a16:creationId xmlns:a16="http://schemas.microsoft.com/office/drawing/2014/main" id="{F6E80768-46C4-1548-4D2A-F41127F7F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8580"/>
          <a:stretch>
            <a:fillRect/>
          </a:stretch>
        </p:blipFill>
        <p:spPr bwMode="auto">
          <a:xfrm>
            <a:off x="4966653" y="3895360"/>
            <a:ext cx="2098276" cy="213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Up 10">
            <a:extLst>
              <a:ext uri="{FF2B5EF4-FFF2-40B4-BE49-F238E27FC236}">
                <a16:creationId xmlns:a16="http://schemas.microsoft.com/office/drawing/2014/main" id="{F227E329-D700-1CFF-2AAE-31067D34F50D}"/>
              </a:ext>
            </a:extLst>
          </p:cNvPr>
          <p:cNvSpPr/>
          <p:nvPr/>
        </p:nvSpPr>
        <p:spPr bwMode="auto">
          <a:xfrm rot="14843309">
            <a:off x="4527744" y="3745780"/>
            <a:ext cx="877239" cy="2096462"/>
          </a:xfrm>
          <a:prstGeom prst="upArrow">
            <a:avLst/>
          </a:prstGeom>
          <a:solidFill>
            <a:srgbClr val="06698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412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209675" y="171198"/>
            <a:ext cx="4010025" cy="1028245"/>
          </a:xfrm>
        </p:spPr>
        <p:txBody>
          <a:bodyPr>
            <a:noAutofit/>
          </a:bodyPr>
          <a:lstStyle>
            <a:lvl1pPr>
              <a:defRPr sz="3200" b="1" cap="none" baseline="0">
                <a:solidFill>
                  <a:srgbClr val="6ABF4B"/>
                </a:solidFill>
                <a:latin typeface="Arial  "/>
              </a:defRPr>
            </a:lvl1pPr>
          </a:lstStyle>
          <a:p>
            <a:r>
              <a:rPr lang="en-US" dirty="0"/>
              <a:t>Person with a penis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410325" y="386575"/>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dirty="0">
                <a:solidFill>
                  <a:srgbClr val="6ABF4B"/>
                </a:solidFill>
              </a:rPr>
              <a:t>Person with a vulva</a:t>
            </a:r>
            <a:endParaRPr lang="en-US" altLang="en-US" sz="3200" b="1" dirty="0">
              <a:solidFill>
                <a:srgbClr val="6ABF4B"/>
              </a:solidFill>
            </a:endParaRPr>
          </a:p>
          <a:p>
            <a:endParaRPr lang="en-US" dirty="0"/>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646323"/>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7324" y="1646323"/>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1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oap foam overlying on the background of a blue water color">
            <a:extLst>
              <a:ext uri="{FF2B5EF4-FFF2-40B4-BE49-F238E27FC236}">
                <a16:creationId xmlns:a16="http://schemas.microsoft.com/office/drawing/2014/main" id="{BF4FB8DB-11C2-3156-0AD2-80B24A2A7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10" b="156"/>
          <a:stretch/>
        </p:blipFill>
        <p:spPr bwMode="auto">
          <a:xfrm>
            <a:off x="-66430" y="2417699"/>
            <a:ext cx="12372483" cy="3623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981450" y="171198"/>
            <a:ext cx="4219575" cy="1028245"/>
          </a:xfrm>
        </p:spPr>
        <p:txBody>
          <a:bodyPr>
            <a:noAutofit/>
          </a:bodyPr>
          <a:lstStyle>
            <a:lvl1pPr>
              <a:defRPr sz="3200" b="1" cap="none" baseline="0">
                <a:solidFill>
                  <a:srgbClr val="6ABF4B"/>
                </a:solidFill>
                <a:latin typeface="Arial  "/>
              </a:defRPr>
            </a:lvl1pPr>
          </a:lstStyle>
          <a:p>
            <a:r>
              <a:rPr lang="en-US" dirty="0"/>
              <a:t>Hygiene and Puberty</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965478" y="1349524"/>
            <a:ext cx="10515600" cy="1325563"/>
          </a:xfrm>
        </p:spPr>
        <p:txBody>
          <a:bodyPr/>
          <a:lstStyle/>
          <a:p>
            <a:pPr marL="0" indent="0" algn="ctr">
              <a:buNone/>
            </a:pPr>
            <a:r>
              <a:rPr lang="en-CA" altLang="en-US" sz="3200" dirty="0">
                <a:solidFill>
                  <a:srgbClr val="06698A"/>
                </a:solidFill>
              </a:rPr>
              <a:t>Physical changes during puberty may change what we need to do to keep ourselves clean</a:t>
            </a:r>
            <a:endParaRPr lang="en-US" altLang="en-US" sz="3200" dirty="0">
              <a:solidFill>
                <a:srgbClr val="06698A"/>
              </a:solidFill>
            </a:endParaRPr>
          </a:p>
          <a:p>
            <a:endParaRPr lang="en-US" dirty="0"/>
          </a:p>
        </p:txBody>
      </p:sp>
    </p:spTree>
    <p:extLst>
      <p:ext uri="{BB962C8B-B14F-4D97-AF65-F5344CB8AC3E}">
        <p14:creationId xmlns:p14="http://schemas.microsoft.com/office/powerpoint/2010/main" val="3450107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14" name="Picture 2" descr="Hygiene, Cleaner, Hygienic, Wash, Bathroom, Soap, Clean">
            <a:extLst>
              <a:ext uri="{FF2B5EF4-FFF2-40B4-BE49-F238E27FC236}">
                <a16:creationId xmlns:a16="http://schemas.microsoft.com/office/drawing/2014/main" id="{1AB70E73-2A26-A506-61E2-B2627EEE8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103" y="265420"/>
            <a:ext cx="5614987" cy="3632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wim, Shower, Body Care, Take Bath, Bath">
            <a:extLst>
              <a:ext uri="{FF2B5EF4-FFF2-40B4-BE49-F238E27FC236}">
                <a16:creationId xmlns:a16="http://schemas.microsoft.com/office/drawing/2014/main" id="{D5026976-D8B3-8A77-1FE3-BAFF6B9C1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981" r="17789"/>
          <a:stretch>
            <a:fillRect/>
          </a:stretch>
        </p:blipFill>
        <p:spPr bwMode="auto">
          <a:xfrm>
            <a:off x="1246910" y="1622592"/>
            <a:ext cx="3939865" cy="426892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52925" y="171198"/>
            <a:ext cx="3495675" cy="1028245"/>
          </a:xfrm>
        </p:spPr>
        <p:txBody>
          <a:bodyPr>
            <a:noAutofit/>
          </a:bodyPr>
          <a:lstStyle>
            <a:lvl1pPr>
              <a:defRPr sz="3200" b="1" cap="none" baseline="0">
                <a:solidFill>
                  <a:srgbClr val="6ABF4B"/>
                </a:solidFill>
                <a:latin typeface="Arial  "/>
              </a:defRPr>
            </a:lvl1pPr>
          </a:lstStyle>
          <a:p>
            <a:r>
              <a:rPr lang="en-US" dirty="0"/>
              <a:t>Soap/Body Wash</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2" name="Content Placeholder 2">
            <a:extLst>
              <a:ext uri="{FF2B5EF4-FFF2-40B4-BE49-F238E27FC236}">
                <a16:creationId xmlns:a16="http://schemas.microsoft.com/office/drawing/2014/main" id="{5070E688-77A7-DE5A-92F0-1BEF523B8F66}"/>
              </a:ext>
            </a:extLst>
          </p:cNvPr>
          <p:cNvSpPr>
            <a:spLocks noGrp="1"/>
          </p:cNvSpPr>
          <p:nvPr>
            <p:ph idx="1"/>
          </p:nvPr>
        </p:nvSpPr>
        <p:spPr>
          <a:xfrm>
            <a:off x="419100" y="1359049"/>
            <a:ext cx="11553825" cy="3241526"/>
          </a:xfrm>
        </p:spPr>
        <p:txBody>
          <a:bodyPr>
            <a:normAutofit fontScale="92500" lnSpcReduction="10000"/>
          </a:bodyPr>
          <a:lstStyle/>
          <a:p>
            <a:pPr marL="0" indent="0">
              <a:buNone/>
            </a:pPr>
            <a:r>
              <a:rPr lang="en-US" altLang="en-US" sz="3500" b="1" i="1" dirty="0">
                <a:solidFill>
                  <a:srgbClr val="06698A"/>
                </a:solidFill>
              </a:rPr>
              <a:t>You may want to shower or bathe more often once puberty begins.</a:t>
            </a:r>
          </a:p>
          <a:p>
            <a:pPr marL="0" indent="0">
              <a:buNone/>
            </a:pPr>
            <a:endParaRPr lang="en-US" altLang="en-US" sz="3500" b="1" i="1" dirty="0">
              <a:solidFill>
                <a:srgbClr val="06698A"/>
              </a:solidFill>
            </a:endParaRPr>
          </a:p>
          <a:p>
            <a:pPr marL="1162050" indent="-266700">
              <a:buNone/>
            </a:pPr>
            <a:r>
              <a:rPr lang="en-US" altLang="en-US" sz="3200" dirty="0">
                <a:solidFill>
                  <a:srgbClr val="06698A"/>
                </a:solidFill>
              </a:rPr>
              <a:t>During puberty:</a:t>
            </a:r>
          </a:p>
          <a:p>
            <a:pPr marL="1619250" indent="-457200"/>
            <a:r>
              <a:rPr lang="en-US" altLang="en-US" sz="3200" dirty="0">
                <a:solidFill>
                  <a:srgbClr val="06698A"/>
                </a:solidFill>
              </a:rPr>
              <a:t>Skin becomes oilier, can cause acne</a:t>
            </a:r>
          </a:p>
          <a:p>
            <a:pPr marL="1619250" indent="-457200"/>
            <a:r>
              <a:rPr lang="en-US" altLang="en-US" sz="3200" dirty="0">
                <a:solidFill>
                  <a:srgbClr val="06698A"/>
                </a:solidFill>
              </a:rPr>
              <a:t>Body sweats more</a:t>
            </a:r>
          </a:p>
          <a:p>
            <a:pPr marL="1619250" indent="-457200"/>
            <a:r>
              <a:rPr lang="en-US" altLang="en-US" sz="3200" dirty="0">
                <a:solidFill>
                  <a:srgbClr val="06698A"/>
                </a:solidFill>
              </a:rPr>
              <a:t>Body </a:t>
            </a:r>
            <a:r>
              <a:rPr lang="en-US" altLang="en-US" sz="3200" dirty="0" err="1">
                <a:solidFill>
                  <a:srgbClr val="06698A"/>
                </a:solidFill>
              </a:rPr>
              <a:t>odour</a:t>
            </a:r>
            <a:endParaRPr lang="en-US" altLang="en-US" sz="3200" dirty="0">
              <a:solidFill>
                <a:srgbClr val="06698A"/>
              </a:solidFill>
            </a:endParaRPr>
          </a:p>
          <a:p>
            <a:endParaRPr lang="en-US" dirty="0"/>
          </a:p>
        </p:txBody>
      </p:sp>
      <p:sp>
        <p:nvSpPr>
          <p:cNvPr id="5" name="Speech Bubble: Rectangle with Corners Rounded 4">
            <a:extLst>
              <a:ext uri="{FF2B5EF4-FFF2-40B4-BE49-F238E27FC236}">
                <a16:creationId xmlns:a16="http://schemas.microsoft.com/office/drawing/2014/main" id="{8E668D91-B0C3-C1A0-3990-69E2344C05C2}"/>
              </a:ext>
            </a:extLst>
          </p:cNvPr>
          <p:cNvSpPr/>
          <p:nvPr/>
        </p:nvSpPr>
        <p:spPr>
          <a:xfrm rot="20312476">
            <a:off x="8257999" y="3846797"/>
            <a:ext cx="2905125" cy="2087563"/>
          </a:xfrm>
          <a:prstGeom prst="wedgeRoundRectCallout">
            <a:avLst>
              <a:gd name="adj1" fmla="val 36737"/>
              <a:gd name="adj2" fmla="val 64842"/>
              <a:gd name="adj3" fmla="val 16667"/>
            </a:avLst>
          </a:prstGeom>
          <a:solidFill>
            <a:srgbClr val="6ABF4B"/>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n-CA" sz="2400" i="1"/>
              <a:t>Don’t pop or squeeze pimples!</a:t>
            </a:r>
          </a:p>
          <a:p>
            <a:pPr algn="ctr">
              <a:defRPr/>
            </a:pPr>
            <a:endParaRPr lang="en-CA"/>
          </a:p>
          <a:p>
            <a:pPr algn="ctr">
              <a:defRPr/>
            </a:pPr>
            <a:r>
              <a:rPr lang="en-CA"/>
              <a:t>Washing your face with mild soap 1-2 times a day can help with acne</a:t>
            </a:r>
            <a:endParaRPr lang="en-US"/>
          </a:p>
        </p:txBody>
      </p:sp>
    </p:spTree>
    <p:extLst>
      <p:ext uri="{BB962C8B-B14F-4D97-AF65-F5344CB8AC3E}">
        <p14:creationId xmlns:p14="http://schemas.microsoft.com/office/powerpoint/2010/main" val="424956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14" name="Picture 2">
            <a:extLst>
              <a:ext uri="{FF2B5EF4-FFF2-40B4-BE49-F238E27FC236}">
                <a16:creationId xmlns:a16="http://schemas.microsoft.com/office/drawing/2014/main" id="{02EA8702-062C-B153-FCAF-378EECE855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90800" y="825500"/>
            <a:ext cx="7010400" cy="46736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006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8" ma:contentTypeDescription="Create a new document." ma:contentTypeScope="" ma:versionID="0b95f0e5ccd02d08efadd0b3ca69e809">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3cf76d3ce124090d0cf7d9b386aeb8ce"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Props1.xml><?xml version="1.0" encoding="utf-8"?>
<ds:datastoreItem xmlns:ds="http://schemas.openxmlformats.org/officeDocument/2006/customXml" ds:itemID="{13453CDB-BE9E-4F40-A214-1147CDE47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d94ef-a09f-4694-9f3e-20ef19df6f20"/>
    <ds:schemaRef ds:uri="c2086238-da63-4f55-a3cc-adc0b13f0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DE85C3-0475-42A3-9DBE-343C23F4815F}">
  <ds:schemaRefs>
    <ds:schemaRef ds:uri="http://schemas.microsoft.com/sharepoint/v3/contenttype/forms"/>
  </ds:schemaRefs>
</ds:datastoreItem>
</file>

<file path=customXml/itemProps3.xml><?xml version="1.0" encoding="utf-8"?>
<ds:datastoreItem xmlns:ds="http://schemas.openxmlformats.org/officeDocument/2006/customXml" ds:itemID="{D64155CD-CD18-4BEB-916B-6AD43A1C41C9}">
  <ds:schemaRefs>
    <ds:schemaRef ds:uri="http://schemas.microsoft.com/office/2006/metadata/properties"/>
    <ds:schemaRef ds:uri="http://schemas.microsoft.com/office/infopath/2007/PartnerControls"/>
    <ds:schemaRef ds:uri="309ffcbd-8494-408f-9c25-3be15119e866"/>
    <ds:schemaRef ds:uri="6d948ac3-16a8-4e81-9df7-1b6280e77e92"/>
    <ds:schemaRef ds:uri="c2086238-da63-4f55-a3cc-adc0b13f0902"/>
    <ds:schemaRef ds:uri="380d94ef-a09f-4694-9f3e-20ef19df6f20"/>
  </ds:schemaRefs>
</ds:datastoreItem>
</file>

<file path=docProps/app.xml><?xml version="1.0" encoding="utf-8"?>
<Properties xmlns="http://schemas.openxmlformats.org/officeDocument/2006/extended-properties" xmlns:vt="http://schemas.openxmlformats.org/officeDocument/2006/docPropsVTypes">
  <Template/>
  <TotalTime>4193</TotalTime>
  <Words>1320</Words>
  <Application>Microsoft Office PowerPoint</Application>
  <PresentationFormat>Widescreen</PresentationFormat>
  <Paragraphs>168</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Personal Hygiene Throughout Puberty</vt:lpstr>
      <vt:lpstr>Class Guidelines</vt:lpstr>
      <vt:lpstr>What is puberty?</vt:lpstr>
      <vt:lpstr>When does puberty start and why?</vt:lpstr>
      <vt:lpstr>Person with a penis</vt:lpstr>
      <vt:lpstr>Hygiene and Puberty</vt:lpstr>
      <vt:lpstr>PowerPoint Presentation</vt:lpstr>
      <vt:lpstr>Soap/Body Wash</vt:lpstr>
      <vt:lpstr>PowerPoint Presentation</vt:lpstr>
      <vt:lpstr>Deodorant/Antiperspirant</vt:lpstr>
      <vt:lpstr>PowerPoint Presentation</vt:lpstr>
      <vt:lpstr>Laundry</vt:lpstr>
      <vt:lpstr>PowerPoint Presentation</vt:lpstr>
      <vt:lpstr>Toothbrush and Dental Floss</vt:lpstr>
      <vt:lpstr>PowerPoint Presentation</vt:lpstr>
      <vt:lpstr>Menstrual Products</vt:lpstr>
      <vt:lpstr>Menstrual Products</vt:lpstr>
      <vt:lpstr>PowerPoint Presentation</vt:lpstr>
      <vt:lpstr>Handwashing</vt:lpstr>
      <vt:lpstr>Handwashing</vt:lpstr>
      <vt:lpstr>Where can you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lastModifiedBy>Laura Durham</cp:lastModifiedBy>
  <cp:revision>7</cp:revision>
  <dcterms:created xsi:type="dcterms:W3CDTF">2022-09-09T17:44:24Z</dcterms:created>
  <dcterms:modified xsi:type="dcterms:W3CDTF">2023-02-22T20:57:48Z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