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A"/>
    <a:srgbClr val="0E3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5311" autoAdjust="0"/>
  </p:normalViewPr>
  <p:slideViewPr>
    <p:cSldViewPr snapToGrid="0">
      <p:cViewPr varScale="1">
        <p:scale>
          <a:sx n="93" d="100"/>
          <a:sy n="93" d="100"/>
        </p:scale>
        <p:origin x="4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46AE8-DB99-4405-B355-AC446575319F}" type="datetimeFigureOut">
              <a:rPr lang="en-CA" smtClean="0"/>
              <a:t>2023-01-17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11A0-AB1D-47DA-856D-EC17BB65D3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02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Ask students</a:t>
            </a:r>
            <a:r>
              <a:rPr lang="en-CA" baseline="0" dirty="0"/>
              <a:t> – what is a healthy relationship? What are the characteristics? </a:t>
            </a:r>
            <a:endParaRPr lang="en-CA" dirty="0"/>
          </a:p>
          <a:p>
            <a:r>
              <a:rPr lang="en-CA" dirty="0"/>
              <a:t>e.g.</a:t>
            </a:r>
            <a:r>
              <a:rPr lang="en-CA" baseline="0" dirty="0"/>
              <a:t> </a:t>
            </a:r>
            <a:r>
              <a:rPr lang="en-CA" dirty="0"/>
              <a:t>Respect, honest, equity,</a:t>
            </a:r>
            <a:r>
              <a:rPr lang="en-CA" baseline="0" dirty="0"/>
              <a:t> consideration, commitment, good communication</a:t>
            </a:r>
            <a:br>
              <a:rPr lang="en-CA" dirty="0"/>
            </a:br>
            <a:br>
              <a:rPr lang="en-CA" dirty="0"/>
            </a:br>
            <a:r>
              <a:rPr lang="en-CA" b="1" baseline="0" dirty="0"/>
              <a:t>References:</a:t>
            </a:r>
            <a:endParaRPr lang="en-CA" dirty="0"/>
          </a:p>
          <a:p>
            <a:r>
              <a:rPr lang="en-CA" dirty="0" err="1"/>
              <a:t>Pixabay</a:t>
            </a:r>
            <a:r>
              <a:rPr lang="en-CA" dirty="0"/>
              <a:t>. (n.d.).</a:t>
            </a:r>
            <a:r>
              <a:rPr lang="en-CA" baseline="0" dirty="0"/>
              <a:t> Engagement. Retrieved from https://pixabay.com/en/engagement-love-smile-romantic-2216470/</a:t>
            </a:r>
          </a:p>
          <a:p>
            <a:endParaRPr lang="en-CA" baseline="0" dirty="0"/>
          </a:p>
          <a:p>
            <a:r>
              <a:rPr lang="en-CA" baseline="0" dirty="0" err="1"/>
              <a:t>Pixabay</a:t>
            </a:r>
            <a:r>
              <a:rPr lang="en-CA" baseline="0" dirty="0"/>
              <a:t>. (n.d.). Holding Hands. Retrieved from https://pixabay.com/en/holding-hands-couple-1149411/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816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CA" dirty="0"/>
              <a:t>The Society of Obstetricians and Gynaecologists of Canada. (n.d.)</a:t>
            </a:r>
            <a:r>
              <a:rPr lang="en-CA" baseline="0" dirty="0"/>
              <a:t>. What is Consent. Retrieved from </a:t>
            </a:r>
            <a:r>
              <a:rPr lang="en-CA" dirty="0"/>
              <a:t>http://www.sexandu.ca/consent/what-is-consent/</a:t>
            </a:r>
          </a:p>
          <a:p>
            <a:endParaRPr lang="en-CA" dirty="0"/>
          </a:p>
          <a:p>
            <a:r>
              <a:rPr lang="en-CA" dirty="0"/>
              <a:t>Images from canva.com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CA" dirty="0"/>
              <a:t>Western</a:t>
            </a:r>
            <a:r>
              <a:rPr lang="en-CA" baseline="0" dirty="0"/>
              <a:t> University. (2015). Cycling Through Consent [Video File]. Retrieved from https://www.youtube.com/watch?v=-JwlKjRaUaw</a:t>
            </a:r>
          </a:p>
          <a:p>
            <a:endParaRPr lang="en-CA" baseline="0" dirty="0"/>
          </a:p>
          <a:p>
            <a:r>
              <a:rPr lang="en-CA" dirty="0"/>
              <a:t>Thames</a:t>
            </a:r>
            <a:r>
              <a:rPr lang="en-CA" baseline="0" dirty="0"/>
              <a:t> Valley Police. (2015). Tea and Consent. Retrieved from https://www.youtube.com/watch?v=pZwvrxVavnQ </a:t>
            </a:r>
          </a:p>
          <a:p>
            <a:endParaRPr lang="en-CA" baseline="0" dirty="0"/>
          </a:p>
          <a:p>
            <a:r>
              <a:rPr lang="en-CA" baseline="0" dirty="0" err="1"/>
              <a:t>Pixabay</a:t>
            </a:r>
            <a:r>
              <a:rPr lang="en-CA" baseline="0" dirty="0"/>
              <a:t>. (n.d.). Racing Bike. Retrieved from https://pixabay.com/en/racing-bicycle-racer-racing-bike-161449/</a:t>
            </a:r>
          </a:p>
          <a:p>
            <a:endParaRPr lang="en-CA" baseline="0" dirty="0"/>
          </a:p>
          <a:p>
            <a:r>
              <a:rPr lang="en-CA" baseline="0" dirty="0" err="1"/>
              <a:t>Pixabay</a:t>
            </a:r>
            <a:r>
              <a:rPr lang="en-CA" baseline="0" dirty="0"/>
              <a:t>. (n.d.). Coffee. Retrieved from https://pixabay.com/en/coffee-cup-drink-food-hot-156158/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28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/>
              <a:t>Who experiences Sexual Assault?</a:t>
            </a:r>
          </a:p>
          <a:p>
            <a:r>
              <a:rPr lang="en-US" dirty="0"/>
              <a:t>-Anyone can potentially be a victim of sexual assault, regardless of age, race, social class, religion or occupation.</a:t>
            </a:r>
          </a:p>
          <a:p>
            <a:r>
              <a:rPr lang="en-US" dirty="0"/>
              <a:t>Statistics show that the majority of sexual assaults are committed by men against women or children. </a:t>
            </a:r>
          </a:p>
          <a:p>
            <a:endParaRPr lang="en-US" dirty="0"/>
          </a:p>
          <a:p>
            <a:r>
              <a:rPr lang="en-US" b="0" u="sng" dirty="0"/>
              <a:t>Who commits sexual assault?</a:t>
            </a:r>
          </a:p>
          <a:p>
            <a:r>
              <a:rPr lang="en-US" dirty="0"/>
              <a:t>-Women face the greatest risk of sexual assault from men they know, not strangers. </a:t>
            </a:r>
          </a:p>
          <a:p>
            <a:endParaRPr lang="en-US" dirty="0"/>
          </a:p>
          <a:p>
            <a:r>
              <a:rPr lang="en-US" b="0" u="sng" dirty="0"/>
              <a:t>Who is responsible for sexual assault?</a:t>
            </a:r>
          </a:p>
          <a:p>
            <a:r>
              <a:rPr lang="en-US" dirty="0"/>
              <a:t>-People who commit sexual assaults are responsible for these crimes, not the victims. </a:t>
            </a:r>
          </a:p>
          <a:p>
            <a:r>
              <a:rPr lang="en-US" dirty="0"/>
              <a:t>What a woman wears, where she goes, what she drinks or who she talks to does not mean she is inviting sexual assault or giving up her right to say no.</a:t>
            </a:r>
          </a:p>
          <a:p>
            <a:endParaRPr lang="en-US" dirty="0"/>
          </a:p>
          <a:p>
            <a:r>
              <a:rPr lang="en-US" b="0" u="sng" dirty="0"/>
              <a:t>How can</a:t>
            </a:r>
            <a:r>
              <a:rPr lang="en-US" b="0" u="sng" baseline="0" dirty="0"/>
              <a:t> you</a:t>
            </a:r>
            <a:r>
              <a:rPr lang="en-US" b="0" u="sng" dirty="0"/>
              <a:t> help a friend that has been sexually assaulted?</a:t>
            </a:r>
          </a:p>
          <a:p>
            <a:r>
              <a:rPr lang="en-US" dirty="0"/>
              <a:t>-Listen to them</a:t>
            </a:r>
          </a:p>
          <a:p>
            <a:r>
              <a:rPr lang="en-US" dirty="0"/>
              <a:t>Believe them</a:t>
            </a:r>
          </a:p>
          <a:p>
            <a:r>
              <a:rPr lang="en-US" dirty="0"/>
              <a:t>Let them know you care. Example- “ I’m sorry this happened to you”</a:t>
            </a:r>
          </a:p>
          <a:p>
            <a:r>
              <a:rPr lang="en-US" dirty="0"/>
              <a:t>Reassure them that is it not their fault</a:t>
            </a:r>
          </a:p>
          <a:p>
            <a:r>
              <a:rPr lang="en-US" dirty="0"/>
              <a:t>Do not blame </a:t>
            </a:r>
          </a:p>
          <a:p>
            <a:r>
              <a:rPr lang="en-US" dirty="0"/>
              <a:t>Let them control what they do next</a:t>
            </a:r>
          </a:p>
          <a:p>
            <a:r>
              <a:rPr lang="en-US" dirty="0"/>
              <a:t>Let them know they are not alone</a:t>
            </a:r>
          </a:p>
          <a:p>
            <a:endParaRPr lang="en-US" dirty="0"/>
          </a:p>
          <a:p>
            <a:r>
              <a:rPr lang="en-US" b="0" u="sng" dirty="0"/>
              <a:t>What to do if you have been</a:t>
            </a:r>
            <a:r>
              <a:rPr lang="en-US" b="0" u="sng" baseline="0" dirty="0"/>
              <a:t> sexually assaulted?</a:t>
            </a:r>
          </a:p>
          <a:p>
            <a:r>
              <a:rPr lang="en-US" dirty="0"/>
              <a:t>Don’t blame yourself</a:t>
            </a:r>
          </a:p>
          <a:p>
            <a:r>
              <a:rPr lang="en-US" dirty="0"/>
              <a:t>Find a safe environment to call a parent, friend or the police</a:t>
            </a:r>
          </a:p>
          <a:p>
            <a:r>
              <a:rPr lang="en-US" dirty="0"/>
              <a:t>Don’t wash or change your clothes as this may destroy evidence</a:t>
            </a:r>
          </a:p>
          <a:p>
            <a:r>
              <a:rPr lang="en-US" dirty="0"/>
              <a:t>Call your local sexual assault treatment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Get medical attention to determine risk of STI’s and pregnancy</a:t>
            </a:r>
          </a:p>
          <a:p>
            <a:endParaRPr lang="en-US" dirty="0"/>
          </a:p>
          <a:p>
            <a:r>
              <a:rPr lang="en-US" b="0" u="sng" dirty="0"/>
              <a:t>Resources</a:t>
            </a:r>
            <a:r>
              <a:rPr lang="en-US" b="0" u="sng" baseline="0" dirty="0"/>
              <a:t> in our Community:</a:t>
            </a:r>
          </a:p>
          <a:p>
            <a:r>
              <a:rPr lang="en-US" baseline="0" dirty="0"/>
              <a:t>Regional &amp; Sexual Assault Treatment Centre</a:t>
            </a:r>
          </a:p>
          <a:p>
            <a:r>
              <a:rPr lang="en-US" baseline="0" dirty="0" err="1"/>
              <a:t>Anova</a:t>
            </a:r>
            <a:r>
              <a:rPr lang="en-US" baseline="0" dirty="0"/>
              <a:t> (previously Sexual Assault Centre London)</a:t>
            </a:r>
          </a:p>
          <a:p>
            <a:r>
              <a:rPr lang="en-US" baseline="0" dirty="0"/>
              <a:t>London Abused Women’s Centre</a:t>
            </a:r>
          </a:p>
          <a:p>
            <a:r>
              <a:rPr lang="en-US" baseline="0" dirty="0"/>
              <a:t>Women’s Community House</a:t>
            </a:r>
          </a:p>
          <a:p>
            <a:r>
              <a:rPr lang="en-US" baseline="0" dirty="0"/>
              <a:t>Women’s Rural Resource Centre –Strathroy ON</a:t>
            </a:r>
          </a:p>
          <a:p>
            <a:r>
              <a:rPr lang="en-US" baseline="0" dirty="0"/>
              <a:t>Police- Call ‘911’</a:t>
            </a:r>
          </a:p>
          <a:p>
            <a:endParaRPr lang="en-US" baseline="0" dirty="0"/>
          </a:p>
          <a:p>
            <a:r>
              <a:rPr lang="en-US" b="1" baseline="0" dirty="0"/>
              <a:t>References</a:t>
            </a:r>
          </a:p>
          <a:p>
            <a:r>
              <a:rPr lang="en-US" dirty="0"/>
              <a:t>Middlesex-London Health Unit. (2017)</a:t>
            </a:r>
            <a:r>
              <a:rPr lang="en-US" baseline="0" dirty="0"/>
              <a:t>. Sexual Assault.  Retrieved from</a:t>
            </a:r>
            <a:r>
              <a:rPr lang="en-US" dirty="0"/>
              <a:t> https://www.healthunit.com/sexual-assault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60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References:</a:t>
            </a:r>
          </a:p>
          <a:p>
            <a:r>
              <a:rPr lang="en-CA" dirty="0" err="1"/>
              <a:t>Pixabay</a:t>
            </a:r>
            <a:r>
              <a:rPr lang="en-CA" dirty="0"/>
              <a:t>. (n.d.). Exam. Retrieved from https://pixabay.com/en/exam-scientific-experiment-2428208/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948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US" dirty="0"/>
              <a:t>The Society of Obstetricians and </a:t>
            </a:r>
            <a:r>
              <a:rPr lang="en-US" dirty="0" err="1"/>
              <a:t>Gynaecologists</a:t>
            </a:r>
            <a:r>
              <a:rPr lang="en-US" dirty="0"/>
              <a:t> of Canada. (n.d.). What is Consent. Retrieved from http://www.sexandu.ca/consent/what-is-consent/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12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References:</a:t>
            </a:r>
          </a:p>
          <a:p>
            <a:r>
              <a:rPr lang="en-US" dirty="0">
                <a:solidFill>
                  <a:srgbClr val="FF0000"/>
                </a:solidFill>
              </a:rPr>
              <a:t>The Society of Obstetricians and </a:t>
            </a:r>
            <a:r>
              <a:rPr lang="en-US" dirty="0" err="1">
                <a:solidFill>
                  <a:srgbClr val="FF0000"/>
                </a:solidFill>
              </a:rPr>
              <a:t>Gynaecologists</a:t>
            </a:r>
            <a:r>
              <a:rPr lang="en-US" dirty="0">
                <a:solidFill>
                  <a:srgbClr val="FF0000"/>
                </a:solidFill>
              </a:rPr>
              <a:t> of Canada. (n.d.). What is Consent. Retrieved from http://www.sexandu.ca/consent/what-is-consent/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902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Relationships can end for many reasons.  When they end, it’s important to remain respectful.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Kids Health. (2014). How to Break up Respectfully. Retrieved from http://kidshealth.org/en/teens/break-up.html?WT.ac=t-ra#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Pixabay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(n.d.). Broken Heart.  Retrieved from https://pixabay.com/en/broken-heart-fractured-heart-1967751/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5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CA" dirty="0"/>
              <a:t>Middlesex-London Health Unit (2017). Healthy Relationships. Retrieved from https://www.healthunit.com/healthy-relationships</a:t>
            </a:r>
          </a:p>
          <a:p>
            <a:endParaRPr lang="en-CA" dirty="0"/>
          </a:p>
          <a:p>
            <a:r>
              <a:rPr lang="en-CA" dirty="0" err="1"/>
              <a:t>Pixabay</a:t>
            </a:r>
            <a:r>
              <a:rPr lang="en-CA" dirty="0"/>
              <a:t>.</a:t>
            </a:r>
            <a:r>
              <a:rPr lang="en-CA" baseline="0" dirty="0"/>
              <a:t> (n.d.). Softball Girls.  Retrieved from </a:t>
            </a:r>
            <a:r>
              <a:rPr lang="en-CA" dirty="0"/>
              <a:t>https://pixabay.com/en/softball-girls-team-mates-happy-1570671/</a:t>
            </a:r>
          </a:p>
          <a:p>
            <a:endParaRPr lang="en-CA" dirty="0"/>
          </a:p>
          <a:p>
            <a:r>
              <a:rPr lang="en-CA" dirty="0" err="1"/>
              <a:t>Pixabay</a:t>
            </a:r>
            <a:r>
              <a:rPr lang="en-CA" dirty="0"/>
              <a:t>.</a:t>
            </a:r>
            <a:r>
              <a:rPr lang="en-CA" baseline="0" dirty="0"/>
              <a:t> (n.d.). Friends. Retrieved from </a:t>
            </a:r>
            <a:r>
              <a:rPr lang="en-CA" dirty="0"/>
              <a:t>https://pixabay.com/en/friends-together-hugs-back-view-1262152/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3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17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  <a:endParaRPr lang="en-CA" dirty="0"/>
          </a:p>
          <a:p>
            <a:r>
              <a:rPr lang="en-CA" dirty="0"/>
              <a:t>Kids Help Phone. (</a:t>
            </a:r>
            <a:r>
              <a:rPr lang="en-CA" dirty="0">
                <a:solidFill>
                  <a:srgbClr val="FF0000"/>
                </a:solidFill>
              </a:rPr>
              <a:t>n.d.</a:t>
            </a:r>
            <a:r>
              <a:rPr lang="en-CA" dirty="0"/>
              <a:t>). Healthy Relationships</a:t>
            </a:r>
            <a:r>
              <a:rPr lang="en-CA" baseline="0" dirty="0"/>
              <a:t> vs. Unhealthy Relationships. </a:t>
            </a:r>
            <a:r>
              <a:rPr lang="en-CA" dirty="0"/>
              <a:t>Retrieved from</a:t>
            </a:r>
            <a:r>
              <a:rPr lang="en-CA" baseline="0" dirty="0"/>
              <a:t> </a:t>
            </a:r>
            <a:r>
              <a:rPr lang="en-CA" dirty="0"/>
              <a:t>https://kidshelpphone.ca/article/healthy-relationships-vs-unhealthy-relationships</a:t>
            </a:r>
          </a:p>
          <a:p>
            <a:endParaRPr lang="en-CA" dirty="0"/>
          </a:p>
          <a:p>
            <a:r>
              <a:rPr lang="en-CA" dirty="0"/>
              <a:t>Kids Health.</a:t>
            </a:r>
            <a:r>
              <a:rPr lang="en-CA" baseline="0" dirty="0"/>
              <a:t> </a:t>
            </a:r>
            <a:r>
              <a:rPr lang="en-CA" dirty="0"/>
              <a:t>(2017).</a:t>
            </a:r>
            <a:r>
              <a:rPr lang="en-CA" baseline="0" dirty="0"/>
              <a:t> Am I in a Health Relationship.  Retrieved from </a:t>
            </a:r>
            <a:r>
              <a:rPr lang="en-CA" dirty="0"/>
              <a:t>http://kidshealth.org/en/teens/healthy-relationship.html</a:t>
            </a:r>
          </a:p>
          <a:p>
            <a:endParaRPr lang="en-CA" dirty="0"/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8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dirty="0"/>
              <a:t>Kids Help Phone. (n.d.). Healthy Relationships vs. Unhealthy Relationships. Retrieved from https://kidshelpphone.ca/article/healthy-relationships-vs-unhealthy-relationships</a:t>
            </a:r>
          </a:p>
          <a:p>
            <a:endParaRPr lang="en-US" dirty="0"/>
          </a:p>
          <a:p>
            <a:r>
              <a:rPr lang="en-US" dirty="0"/>
              <a:t>Kids Health. (2017). Am I in a Health Relationship.  Retrieved from http://kidshealth.org/en/teens/healthy-relationship.html</a:t>
            </a:r>
          </a:p>
          <a:p>
            <a:endParaRPr lang="en-US" dirty="0"/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75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46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-When someone uses jealousy to try to control what you do or where you go, this is not love it is control</a:t>
            </a:r>
          </a:p>
          <a:p>
            <a:r>
              <a:rPr lang="en-US" b="0" i="0" dirty="0"/>
              <a:t>-The source of jealousy is usually insecurity within the relationship</a:t>
            </a:r>
          </a:p>
          <a:p>
            <a:r>
              <a:rPr lang="en-US" b="0" i="0" dirty="0"/>
              <a:t>-Jealousy is about real or imagined fears (e.g. fear of being alone, fear of being embarrassed)</a:t>
            </a:r>
          </a:p>
          <a:p>
            <a:r>
              <a:rPr lang="en-US" b="0" i="0" dirty="0"/>
              <a:t>-Communicating honestly with your partner is the best way to deal with jealousy</a:t>
            </a:r>
          </a:p>
          <a:p>
            <a:endParaRPr lang="en-CA" b="1" i="0" dirty="0"/>
          </a:p>
          <a:p>
            <a:r>
              <a:rPr lang="en-CA" b="1" i="0" dirty="0"/>
              <a:t>References:</a:t>
            </a:r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  <a:p>
            <a:r>
              <a:rPr lang="en-CA" baseline="0" dirty="0"/>
              <a:t>Question Mark. Retrieved from canva.com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75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References:</a:t>
            </a:r>
          </a:p>
          <a:p>
            <a:r>
              <a:rPr lang="en-US" dirty="0"/>
              <a:t>Middlesex-London Health Unit. (2017). Healthy Relationships. Retrieved from https://www.healthunit.com/healthy-relationships</a:t>
            </a:r>
          </a:p>
          <a:p>
            <a:endParaRPr lang="en-CA" dirty="0"/>
          </a:p>
          <a:p>
            <a:r>
              <a:rPr lang="en-CA" dirty="0" err="1"/>
              <a:t>Pixabay</a:t>
            </a:r>
            <a:r>
              <a:rPr lang="en-CA" dirty="0"/>
              <a:t>. (n.d.).</a:t>
            </a:r>
            <a:r>
              <a:rPr lang="en-CA" baseline="0" dirty="0"/>
              <a:t> Checklist. Retrieved from  </a:t>
            </a:r>
            <a:r>
              <a:rPr lang="en-CA" dirty="0"/>
              <a:t>https://pixabay.com/en/checklist-clipboard-questionnaire-1622517/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73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Fight Fair:</a:t>
            </a:r>
          </a:p>
          <a:p>
            <a:r>
              <a:rPr lang="en-US" dirty="0"/>
              <a:t>-Calmly talk about what is bothering you</a:t>
            </a:r>
          </a:p>
          <a:p>
            <a:r>
              <a:rPr lang="en-US" dirty="0"/>
              <a:t>-Explain how you feel without accusing others</a:t>
            </a:r>
          </a:p>
          <a:p>
            <a:r>
              <a:rPr lang="en-US" dirty="0"/>
              <a:t>-Discuss what you would like to change</a:t>
            </a:r>
          </a:p>
          <a:p>
            <a:r>
              <a:rPr lang="en-US" dirty="0"/>
              <a:t>-Cool off- take a break if you find yourself getting angry</a:t>
            </a:r>
            <a:endParaRPr lang="en-CA" dirty="0"/>
          </a:p>
          <a:p>
            <a:endParaRPr lang="en-CA" dirty="0"/>
          </a:p>
          <a:p>
            <a:r>
              <a:rPr lang="en-CA" b="1" dirty="0"/>
              <a:t>References:</a:t>
            </a:r>
          </a:p>
          <a:p>
            <a:r>
              <a:rPr lang="en-US" dirty="0"/>
              <a:t>Kids Help Phone. (n.d.). Healthy Relationships vs. Unhealthy Relationships. Retrieved from https://kidshelpphone.ca/article/healthy-relationships-vs-unhealthy-relationships</a:t>
            </a:r>
          </a:p>
          <a:p>
            <a:endParaRPr lang="en-CA" dirty="0"/>
          </a:p>
          <a:p>
            <a:r>
              <a:rPr lang="en-CA" dirty="0" err="1"/>
              <a:t>Pixabay</a:t>
            </a:r>
            <a:r>
              <a:rPr lang="en-CA" dirty="0"/>
              <a:t>.</a:t>
            </a:r>
            <a:r>
              <a:rPr lang="en-CA" baseline="0" dirty="0"/>
              <a:t> (n.d.) Character. Retrieved from </a:t>
            </a:r>
            <a:r>
              <a:rPr lang="en-CA" dirty="0"/>
              <a:t>https://pixabay.com/en/character-back-to-back-male-woman-1797362/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11A0-AB1D-47DA-856D-EC17BB65D35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33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CC7EC56-2CC6-41C9-BA01-D335D742237D}"/>
              </a:ext>
            </a:extLst>
          </p:cNvPr>
          <p:cNvSpPr/>
          <p:nvPr/>
        </p:nvSpPr>
        <p:spPr>
          <a:xfrm>
            <a:off x="383" y="2063003"/>
            <a:ext cx="8678356" cy="235883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15" name="Picture 14" descr="A young boy brushing his teeth with a toothbrush in his mouth&#10;&#10;Description automatically generated">
            <a:extLst>
              <a:ext uri="{FF2B5EF4-FFF2-40B4-BE49-F238E27FC236}">
                <a16:creationId xmlns:a16="http://schemas.microsoft.com/office/drawing/2014/main" id="{74DA65F1-CCE4-4B89-8916-1864EB887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83" y="2063003"/>
            <a:ext cx="3145117" cy="2358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131" y="2196353"/>
            <a:ext cx="7783227" cy="1313610"/>
          </a:xfrm>
        </p:spPr>
        <p:txBody>
          <a:bodyPr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131" y="3602038"/>
            <a:ext cx="7783227" cy="760600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b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" y="254561"/>
            <a:ext cx="3563471" cy="15272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90348" y="4499161"/>
            <a:ext cx="158121" cy="235883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5129" y="4608514"/>
            <a:ext cx="7783227" cy="708025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speaker, event, date</a:t>
            </a:r>
            <a:endParaRPr lang="en-CA" dirty="0"/>
          </a:p>
        </p:txBody>
      </p:sp>
      <p:pic>
        <p:nvPicPr>
          <p:cNvPr id="5" name="Picture 4" descr="A picture containing person, indoor, holding, sitting&#10;&#10;Description automatically generated">
            <a:extLst>
              <a:ext uri="{FF2B5EF4-FFF2-40B4-BE49-F238E27FC236}">
                <a16:creationId xmlns:a16="http://schemas.microsoft.com/office/drawing/2014/main" id="{FF03B25A-C4D7-4619-9785-4F05442C3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12545" r="23813" b="3368"/>
          <a:stretch/>
        </p:blipFill>
        <p:spPr>
          <a:xfrm>
            <a:off x="9046882" y="4499163"/>
            <a:ext cx="3145119" cy="2357747"/>
          </a:xfrm>
          <a:prstGeom prst="rect">
            <a:avLst/>
          </a:prstGeom>
        </p:spPr>
      </p:pic>
      <p:pic>
        <p:nvPicPr>
          <p:cNvPr id="18" name="Picture 17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5B76E720-6AED-4DC3-9AE1-708CF40C0A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6" t="18376" r="12685" b="24817"/>
          <a:stretch/>
        </p:blipFill>
        <p:spPr>
          <a:xfrm>
            <a:off x="9046881" y="0"/>
            <a:ext cx="3145120" cy="19856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72FBC-2ECC-42D7-8B57-9AAF29A63F49}"/>
              </a:ext>
            </a:extLst>
          </p:cNvPr>
          <p:cNvSpPr/>
          <p:nvPr/>
        </p:nvSpPr>
        <p:spPr>
          <a:xfrm>
            <a:off x="8790348" y="1"/>
            <a:ext cx="158121" cy="1985682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BEE9F-6EB4-4DAE-AEB7-D8AE50E5E45E}"/>
              </a:ext>
            </a:extLst>
          </p:cNvPr>
          <p:cNvSpPr/>
          <p:nvPr/>
        </p:nvSpPr>
        <p:spPr>
          <a:xfrm>
            <a:off x="8790348" y="2063003"/>
            <a:ext cx="158121" cy="2358838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4811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D028-48DD-4EE8-9BC4-95EE1E61C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66EE3-6F1A-8623-59BE-97F4E8E4A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12BB-E2D2-BD56-3498-E4A04399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5322-79A2-4C85-B491-0D1B372F2DEF}" type="datetimeFigureOut">
              <a:rPr lang="en-CA" smtClean="0"/>
              <a:t>2023-01-17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C5AA6-217E-75C4-283D-35443C63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1C3A-F354-BFF2-14AB-435E5897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74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" y="254561"/>
            <a:ext cx="3563471" cy="1527201"/>
          </a:xfrm>
          <a:prstGeom prst="rect">
            <a:avLst/>
          </a:prstGeom>
        </p:spPr>
      </p:pic>
      <p:pic>
        <p:nvPicPr>
          <p:cNvPr id="11" name="Picture 10" descr="A young boy brushing his teeth with a toothbrush in his mouth&#10;&#10;Description automatically generated">
            <a:extLst>
              <a:ext uri="{FF2B5EF4-FFF2-40B4-BE49-F238E27FC236}">
                <a16:creationId xmlns:a16="http://schemas.microsoft.com/office/drawing/2014/main" id="{176CB1C8-464C-4EBE-89BA-2A2CA9F74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83" y="2063003"/>
            <a:ext cx="3145117" cy="2358838"/>
          </a:xfrm>
          <a:prstGeom prst="rect">
            <a:avLst/>
          </a:prstGeom>
        </p:spPr>
      </p:pic>
      <p:pic>
        <p:nvPicPr>
          <p:cNvPr id="4" name="Picture 3" descr="A picture containing indoor, person, standing, holding&#10;&#10;Description automatically generated">
            <a:extLst>
              <a:ext uri="{FF2B5EF4-FFF2-40B4-BE49-F238E27FC236}">
                <a16:creationId xmlns:a16="http://schemas.microsoft.com/office/drawing/2014/main" id="{99A7586C-52FB-4565-9C7F-6BB90C24C0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6771" r="25308" b="11671"/>
          <a:stretch/>
        </p:blipFill>
        <p:spPr>
          <a:xfrm>
            <a:off x="9046882" y="0"/>
            <a:ext cx="3145119" cy="1985682"/>
          </a:xfrm>
          <a:prstGeom prst="rect">
            <a:avLst/>
          </a:prstGeom>
        </p:spPr>
      </p:pic>
      <p:pic>
        <p:nvPicPr>
          <p:cNvPr id="26" name="Picture 25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AF286A8A-392D-4402-A2AD-4C80C574E4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4141" r="23808"/>
          <a:stretch/>
        </p:blipFill>
        <p:spPr>
          <a:xfrm>
            <a:off x="9046880" y="4499160"/>
            <a:ext cx="3145120" cy="2358840"/>
          </a:xfrm>
          <a:prstGeom prst="rect">
            <a:avLst/>
          </a:prstGeom>
        </p:spPr>
      </p:pic>
      <p:pic>
        <p:nvPicPr>
          <p:cNvPr id="36" name="Picture 35" descr="A person riding a skateboard up the side of a road&#10;&#10;Description automatically generated">
            <a:extLst>
              <a:ext uri="{FF2B5EF4-FFF2-40B4-BE49-F238E27FC236}">
                <a16:creationId xmlns:a16="http://schemas.microsoft.com/office/drawing/2014/main" id="{5258A8FE-553A-4BBD-9596-FF95BEAE97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1161" r="14801" b="1056"/>
          <a:stretch/>
        </p:blipFill>
        <p:spPr>
          <a:xfrm>
            <a:off x="9046881" y="2063002"/>
            <a:ext cx="3145120" cy="235883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238EB-8564-4D93-8A89-41C28BB3AFE5}"/>
              </a:ext>
            </a:extLst>
          </p:cNvPr>
          <p:cNvSpPr/>
          <p:nvPr/>
        </p:nvSpPr>
        <p:spPr>
          <a:xfrm>
            <a:off x="8790348" y="4499161"/>
            <a:ext cx="158121" cy="235883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2BCDC5-B751-47BE-8177-AC1898F4313A}"/>
              </a:ext>
            </a:extLst>
          </p:cNvPr>
          <p:cNvSpPr/>
          <p:nvPr/>
        </p:nvSpPr>
        <p:spPr>
          <a:xfrm>
            <a:off x="8790348" y="1"/>
            <a:ext cx="158121" cy="1985682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AC9FA8-60C1-46E9-8416-37A0BF9AF0F7}"/>
              </a:ext>
            </a:extLst>
          </p:cNvPr>
          <p:cNvSpPr/>
          <p:nvPr/>
        </p:nvSpPr>
        <p:spPr>
          <a:xfrm>
            <a:off x="8790348" y="2063003"/>
            <a:ext cx="158121" cy="2358838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FE731A9-9B61-4257-8851-414D15920F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31" y="2196353"/>
            <a:ext cx="7760221" cy="1313610"/>
          </a:xfrm>
        </p:spPr>
        <p:txBody>
          <a:bodyPr anchor="ctr">
            <a:normAutofit/>
          </a:bodyPr>
          <a:lstStyle>
            <a:lvl1pPr algn="l">
              <a:defRPr sz="3200" b="1" cap="none" baseline="0">
                <a:solidFill>
                  <a:srgbClr val="0E3D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5BBAED26-C1DE-48AD-8745-489BBC6572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31" y="3602038"/>
            <a:ext cx="7760221" cy="760600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b="0" kern="1200" dirty="0">
                <a:solidFill>
                  <a:srgbClr val="066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507" y="365127"/>
            <a:ext cx="11029043" cy="1028245"/>
          </a:xfrm>
        </p:spPr>
        <p:txBody>
          <a:bodyPr>
            <a:noAutofit/>
          </a:bodyPr>
          <a:lstStyle>
            <a:lvl1pPr>
              <a:defRPr sz="3200" b="1" cap="none" baseline="0">
                <a:latin typeface="Arial  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07" y="1584961"/>
            <a:ext cx="11029043" cy="4215204"/>
          </a:xfrm>
        </p:spPr>
        <p:txBody>
          <a:bodyPr/>
          <a:lstStyle>
            <a:lvl1pPr>
              <a:defRPr sz="2400"/>
            </a:lvl1pPr>
            <a:lvl2pPr marL="514350" indent="-228600">
              <a:buClr>
                <a:schemeClr val="bg1">
                  <a:lumMod val="75000"/>
                </a:schemeClr>
              </a:buClr>
              <a:buSzPct val="50000"/>
              <a:buFont typeface="Arial" panose="020B0604020202020204" pitchFamily="34" charset="0"/>
              <a:buChar char="►"/>
              <a:defRPr sz="1800">
                <a:solidFill>
                  <a:srgbClr val="0E3D51"/>
                </a:solidFill>
              </a:defRPr>
            </a:lvl2pPr>
            <a:lvl3pPr marL="739775" indent="-225425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8200" y="6320491"/>
            <a:ext cx="667869" cy="400984"/>
          </a:xfrm>
        </p:spPr>
        <p:txBody>
          <a:bodyPr/>
          <a:lstStyle>
            <a:lvl1pPr>
              <a:defRPr>
                <a:solidFill>
                  <a:srgbClr val="0E3D51"/>
                </a:solidFill>
                <a:latin typeface="Arial  "/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CBC4C-2CE3-4231-B187-DF72B366EA4A}"/>
              </a:ext>
            </a:extLst>
          </p:cNvPr>
          <p:cNvSpPr/>
          <p:nvPr/>
        </p:nvSpPr>
        <p:spPr>
          <a:xfrm rot="5400000">
            <a:off x="9860909" y="4459181"/>
            <a:ext cx="118590" cy="348468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977AD-58EA-4904-A6AB-F07022ED76DB}"/>
              </a:ext>
            </a:extLst>
          </p:cNvPr>
          <p:cNvSpPr/>
          <p:nvPr/>
        </p:nvSpPr>
        <p:spPr>
          <a:xfrm rot="5400000">
            <a:off x="6633449" y="4823217"/>
            <a:ext cx="118590" cy="2756617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E2ACD1-66C0-4A2D-8B42-9CA5EFE49926}"/>
              </a:ext>
            </a:extLst>
          </p:cNvPr>
          <p:cNvSpPr/>
          <p:nvPr/>
        </p:nvSpPr>
        <p:spPr>
          <a:xfrm rot="5400000">
            <a:off x="4073469" y="5126664"/>
            <a:ext cx="118592" cy="2149727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1726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507" y="1497875"/>
            <a:ext cx="5223437" cy="4472620"/>
          </a:xfrm>
        </p:spPr>
        <p:txBody>
          <a:bodyPr/>
          <a:lstStyle>
            <a:lvl1pPr marL="0" indent="0">
              <a:buNone/>
              <a:defRPr/>
            </a:lvl1pPr>
            <a:lvl2pPr marL="461963" indent="-2349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0E3D5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112" y="1497876"/>
            <a:ext cx="5223437" cy="4472619"/>
          </a:xfrm>
        </p:spPr>
        <p:txBody>
          <a:bodyPr/>
          <a:lstStyle>
            <a:lvl1pPr marL="603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 lang="en-US" sz="1800" kern="1200" dirty="0" smtClean="0">
                <a:solidFill>
                  <a:srgbClr val="0E3D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3D51"/>
                </a:solidFill>
                <a:latin typeface="Arial  "/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506" y="365127"/>
            <a:ext cx="11029044" cy="1028245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9440B3-85A9-4304-AE4A-B4198318C27B}"/>
              </a:ext>
            </a:extLst>
          </p:cNvPr>
          <p:cNvSpPr/>
          <p:nvPr/>
        </p:nvSpPr>
        <p:spPr>
          <a:xfrm rot="5400000">
            <a:off x="9860909" y="4459181"/>
            <a:ext cx="118590" cy="348468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1433B-FA8A-4B34-BD4A-A607AED3258D}"/>
              </a:ext>
            </a:extLst>
          </p:cNvPr>
          <p:cNvSpPr/>
          <p:nvPr/>
        </p:nvSpPr>
        <p:spPr>
          <a:xfrm rot="5400000">
            <a:off x="6633449" y="4823217"/>
            <a:ext cx="118590" cy="2756617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94827-3117-42D0-B9D9-FE5D59D9B217}"/>
              </a:ext>
            </a:extLst>
          </p:cNvPr>
          <p:cNvSpPr/>
          <p:nvPr/>
        </p:nvSpPr>
        <p:spPr>
          <a:xfrm rot="5400000">
            <a:off x="4073469" y="5126664"/>
            <a:ext cx="118592" cy="2149727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90840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0DF5D2-0876-46FB-9E31-FF9EC8C0CEFC}"/>
              </a:ext>
            </a:extLst>
          </p:cNvPr>
          <p:cNvSpPr/>
          <p:nvPr/>
        </p:nvSpPr>
        <p:spPr>
          <a:xfrm>
            <a:off x="11174013" y="3874"/>
            <a:ext cx="1017987" cy="685412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07" y="1538800"/>
            <a:ext cx="4781175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  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7" y="2508142"/>
            <a:ext cx="4781175" cy="3471318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0E3D5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8669" y="1538800"/>
            <a:ext cx="481554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rgbClr val="06698A"/>
                </a:solidFill>
                <a:latin typeface="Arial  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8669" y="2508142"/>
            <a:ext cx="4815545" cy="3471319"/>
          </a:xfrm>
        </p:spPr>
        <p:txBody>
          <a:bodyPr>
            <a:normAutofit/>
          </a:bodyPr>
          <a:lstStyle>
            <a:lvl1pPr marL="227013" indent="-227013">
              <a:defRPr lang="en-US" sz="1800" b="0" kern="1200" dirty="0" smtClean="0">
                <a:solidFill>
                  <a:srgbClr val="0E3D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7013" lvl="0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507" y="365127"/>
            <a:ext cx="9980707" cy="1028245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F687EF-F55D-41F7-9E72-965D71D5CECA}"/>
              </a:ext>
            </a:extLst>
          </p:cNvPr>
          <p:cNvSpPr/>
          <p:nvPr/>
        </p:nvSpPr>
        <p:spPr>
          <a:xfrm>
            <a:off x="10919140" y="4499161"/>
            <a:ext cx="158121" cy="235883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63956-5C42-4EAD-B3F9-A8C5E8E341D5}"/>
              </a:ext>
            </a:extLst>
          </p:cNvPr>
          <p:cNvSpPr/>
          <p:nvPr/>
        </p:nvSpPr>
        <p:spPr>
          <a:xfrm>
            <a:off x="10919140" y="1"/>
            <a:ext cx="158121" cy="1985682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CA72E-80ED-4588-823D-8CA34C6B1C73}"/>
              </a:ext>
            </a:extLst>
          </p:cNvPr>
          <p:cNvSpPr/>
          <p:nvPr/>
        </p:nvSpPr>
        <p:spPr>
          <a:xfrm>
            <a:off x="10919140" y="2063003"/>
            <a:ext cx="158121" cy="2358838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7240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5F15F7-15AE-43FD-BF0A-5E08E3749E6E}"/>
              </a:ext>
            </a:extLst>
          </p:cNvPr>
          <p:cNvSpPr/>
          <p:nvPr/>
        </p:nvSpPr>
        <p:spPr>
          <a:xfrm>
            <a:off x="10727592" y="3874"/>
            <a:ext cx="1464409" cy="685412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3507" y="365127"/>
            <a:ext cx="9980707" cy="1028245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2053EC-B194-4626-A3AC-F169412A5F9B}"/>
              </a:ext>
            </a:extLst>
          </p:cNvPr>
          <p:cNvSpPr/>
          <p:nvPr/>
        </p:nvSpPr>
        <p:spPr>
          <a:xfrm rot="5400000">
            <a:off x="8537126" y="-752113"/>
            <a:ext cx="118591" cy="406886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3A4EC-5BA6-4A19-BBCE-955E9C0D0784}"/>
              </a:ext>
            </a:extLst>
          </p:cNvPr>
          <p:cNvSpPr/>
          <p:nvPr/>
        </p:nvSpPr>
        <p:spPr>
          <a:xfrm rot="5400000">
            <a:off x="4842695" y="-264299"/>
            <a:ext cx="118591" cy="3093240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06375-0B62-4451-9A09-7347D6E41AC9}"/>
              </a:ext>
            </a:extLst>
          </p:cNvPr>
          <p:cNvSpPr/>
          <p:nvPr/>
        </p:nvSpPr>
        <p:spPr>
          <a:xfrm rot="5400000">
            <a:off x="1878454" y="-21923"/>
            <a:ext cx="118593" cy="2608487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EE964F-52DD-46A8-AFE4-676858E5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07" y="1584961"/>
            <a:ext cx="9980707" cy="4215204"/>
          </a:xfrm>
        </p:spPr>
        <p:txBody>
          <a:bodyPr/>
          <a:lstStyle>
            <a:lvl1pPr>
              <a:defRPr sz="2400"/>
            </a:lvl1pPr>
            <a:lvl2pPr marL="514350" indent="-228600">
              <a:buClr>
                <a:schemeClr val="bg1">
                  <a:lumMod val="75000"/>
                </a:schemeClr>
              </a:buClr>
              <a:buSzPct val="50000"/>
              <a:buFont typeface="Arial" panose="020B0604020202020204" pitchFamily="34" charset="0"/>
              <a:buChar char="►"/>
              <a:defRPr sz="1800">
                <a:solidFill>
                  <a:srgbClr val="0E3D51"/>
                </a:solidFill>
              </a:defRPr>
            </a:lvl2pPr>
            <a:lvl3pPr marL="739775" indent="-225425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47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5565B6-8B16-461E-8B7F-667B8483BC25}"/>
              </a:ext>
            </a:extLst>
          </p:cNvPr>
          <p:cNvSpPr/>
          <p:nvPr/>
        </p:nvSpPr>
        <p:spPr>
          <a:xfrm>
            <a:off x="11174013" y="3874"/>
            <a:ext cx="1017987" cy="685412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2AB5F-3FEE-441F-B985-DE400BA0DC90}"/>
              </a:ext>
            </a:extLst>
          </p:cNvPr>
          <p:cNvSpPr/>
          <p:nvPr/>
        </p:nvSpPr>
        <p:spPr>
          <a:xfrm>
            <a:off x="10919140" y="4499161"/>
            <a:ext cx="158121" cy="2358839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89E339-67C5-4813-92DF-D317C3A53C26}"/>
              </a:ext>
            </a:extLst>
          </p:cNvPr>
          <p:cNvSpPr/>
          <p:nvPr/>
        </p:nvSpPr>
        <p:spPr>
          <a:xfrm>
            <a:off x="10919140" y="1"/>
            <a:ext cx="158121" cy="1985682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115E03-A7BF-4DB3-B381-C9809FA754AB}"/>
              </a:ext>
            </a:extLst>
          </p:cNvPr>
          <p:cNvSpPr/>
          <p:nvPr/>
        </p:nvSpPr>
        <p:spPr>
          <a:xfrm>
            <a:off x="10919140" y="2063003"/>
            <a:ext cx="158121" cy="2358838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3A1519-2170-4FD8-BE9D-02DFD7099027}"/>
              </a:ext>
            </a:extLst>
          </p:cNvPr>
          <p:cNvSpPr/>
          <p:nvPr/>
        </p:nvSpPr>
        <p:spPr>
          <a:xfrm>
            <a:off x="11174013" y="3874"/>
            <a:ext cx="1017987" cy="685412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509" y="457200"/>
            <a:ext cx="3666324" cy="1600200"/>
          </a:xfrm>
        </p:spPr>
        <p:txBody>
          <a:bodyPr anchor="t">
            <a:normAutofit/>
          </a:bodyPr>
          <a:lstStyle>
            <a:lvl1pPr>
              <a:defRPr sz="2800" b="1" baseline="0">
                <a:latin typeface="Arial  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25" y="681488"/>
            <a:ext cx="5844991" cy="59522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00" b="0" kern="1200" dirty="0" smtClean="0">
                <a:solidFill>
                  <a:srgbClr val="0E3D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09" y="2149563"/>
            <a:ext cx="3666324" cy="356975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592A3D-9AE2-47EB-8D00-61E55EB0625B}"/>
              </a:ext>
            </a:extLst>
          </p:cNvPr>
          <p:cNvSpPr/>
          <p:nvPr/>
        </p:nvSpPr>
        <p:spPr>
          <a:xfrm rot="5400000">
            <a:off x="7632425" y="-2406003"/>
            <a:ext cx="118591" cy="5844993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635D79-2371-4009-B4F5-ADF98065A524}"/>
              </a:ext>
            </a:extLst>
          </p:cNvPr>
          <p:cNvSpPr/>
          <p:nvPr/>
        </p:nvSpPr>
        <p:spPr>
          <a:xfrm rot="10800000">
            <a:off x="488795" y="2149563"/>
            <a:ext cx="144708" cy="3569750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482A9F-DF03-422E-9680-153EA0615FDF}"/>
              </a:ext>
            </a:extLst>
          </p:cNvPr>
          <p:cNvSpPr/>
          <p:nvPr/>
        </p:nvSpPr>
        <p:spPr>
          <a:xfrm rot="10800000">
            <a:off x="488794" y="457199"/>
            <a:ext cx="144709" cy="1600199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8818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0134DA-650C-40C9-9352-29CC861EE9CD}"/>
              </a:ext>
            </a:extLst>
          </p:cNvPr>
          <p:cNvSpPr/>
          <p:nvPr/>
        </p:nvSpPr>
        <p:spPr>
          <a:xfrm>
            <a:off x="11174013" y="3874"/>
            <a:ext cx="1017987" cy="685412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509" y="457200"/>
            <a:ext cx="3666324" cy="1600200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baseline="0" dirty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3129" y="741873"/>
            <a:ext cx="5821085" cy="511917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09" y="2149562"/>
            <a:ext cx="3666324" cy="37194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" y="5800165"/>
            <a:ext cx="2149725" cy="921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185865-349D-45C0-A1D9-6505329A3EB5}"/>
              </a:ext>
            </a:extLst>
          </p:cNvPr>
          <p:cNvSpPr/>
          <p:nvPr/>
        </p:nvSpPr>
        <p:spPr>
          <a:xfrm rot="5400000">
            <a:off x="7632425" y="-2406003"/>
            <a:ext cx="118591" cy="5844993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3E459-6D95-49BA-8C75-B1A456178D78}"/>
              </a:ext>
            </a:extLst>
          </p:cNvPr>
          <p:cNvSpPr/>
          <p:nvPr/>
        </p:nvSpPr>
        <p:spPr>
          <a:xfrm rot="10800000">
            <a:off x="488795" y="2149563"/>
            <a:ext cx="144708" cy="3569750"/>
          </a:xfrm>
          <a:prstGeom prst="rect">
            <a:avLst/>
          </a:prstGeom>
          <a:solidFill>
            <a:srgbClr val="04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42E82-CE19-41BD-B9FE-787DEFCD08F6}"/>
              </a:ext>
            </a:extLst>
          </p:cNvPr>
          <p:cNvSpPr/>
          <p:nvPr/>
        </p:nvSpPr>
        <p:spPr>
          <a:xfrm rot="10800000">
            <a:off x="488794" y="457199"/>
            <a:ext cx="144709" cy="1600199"/>
          </a:xfrm>
          <a:prstGeom prst="rect">
            <a:avLst/>
          </a:prstGeom>
          <a:solidFill>
            <a:srgbClr val="C3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98185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507" y="365127"/>
            <a:ext cx="10720293" cy="93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07" y="1576251"/>
            <a:ext cx="10720293" cy="464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1435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50000"/>
              <a:buFont typeface="Arial" panose="020B0604020202020204" pitchFamily="34" charset="0"/>
              <a:buChar char="►"/>
            </a:pPr>
            <a:r>
              <a:rPr lang="en-US" dirty="0"/>
              <a:t>Second level</a:t>
            </a:r>
          </a:p>
          <a:p>
            <a:pPr marL="739775" marR="0" lvl="2" indent="-225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─"/>
              <a:tabLst/>
              <a:defRPr/>
            </a:pPr>
            <a:r>
              <a:rPr lang="en-US" dirty="0"/>
              <a:t>Third level</a:t>
            </a:r>
          </a:p>
          <a:p>
            <a:pPr marL="858837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8200" y="6356352"/>
            <a:ext cx="66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6698A"/>
                </a:solidFill>
                <a:latin typeface="Avenir LT Std 65 Medium" panose="020B0803020203020204" pitchFamily="34" charset="0"/>
              </a:defRPr>
            </a:lvl1pPr>
          </a:lstStyle>
          <a:p>
            <a:fld id="{D5C79CDC-D525-48C6-83DA-55B1A50EB0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0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3D51"/>
          </a:solidFill>
          <a:latin typeface="Avenir LT Std 65 Medium" panose="020B0803020203020204" pitchFamily="34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lang="en-US" sz="2400" b="1" kern="1200" dirty="0" smtClean="0">
          <a:solidFill>
            <a:srgbClr val="066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57250" indent="-3429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─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8837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1">
            <a:lumMod val="75000"/>
          </a:schemeClr>
        </a:buClr>
        <a:buSzTx/>
        <a:buFont typeface="Arial" panose="020B0604020202020204" pitchFamily="34" charset="0"/>
        <a:buChar char="─"/>
        <a:tabLst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pZwvrxVavn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-JwlKjRaUaw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72DC0B-629B-F0F6-1BBA-6211B12F6039}"/>
              </a:ext>
            </a:extLst>
          </p:cNvPr>
          <p:cNvSpPr/>
          <p:nvPr/>
        </p:nvSpPr>
        <p:spPr>
          <a:xfrm>
            <a:off x="0" y="2063002"/>
            <a:ext cx="9562643" cy="2358837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72CA03-596E-991E-B4CF-A1D5CF026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14998"/>
          <a:stretch/>
        </p:blipFill>
        <p:spPr>
          <a:xfrm>
            <a:off x="9834000" y="2062999"/>
            <a:ext cx="2358000" cy="235936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91DAB7-F4BB-9298-9CC3-96F2666CB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703" y="2431484"/>
            <a:ext cx="7184599" cy="1313610"/>
          </a:xfrm>
        </p:spPr>
        <p:txBody>
          <a:bodyPr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Healthy Relationships &amp; Consent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534D98-8D73-9823-8D13-D41D7BD97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3" y="609434"/>
            <a:ext cx="2035161" cy="11629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114FC9-0013-781F-2398-85D5BAAF8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9834000" y="4499162"/>
            <a:ext cx="2358839" cy="23577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3D2B55-67DA-C83C-5E47-7C797686B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r="10403"/>
          <a:stretch/>
        </p:blipFill>
        <p:spPr>
          <a:xfrm>
            <a:off x="9834000" y="0"/>
            <a:ext cx="2358840" cy="198568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9F4CE8D-7665-AF1C-A1E9-E4779856B507}"/>
              </a:ext>
            </a:extLst>
          </p:cNvPr>
          <p:cNvSpPr/>
          <p:nvPr/>
        </p:nvSpPr>
        <p:spPr>
          <a:xfrm>
            <a:off x="9639026" y="2063000"/>
            <a:ext cx="118591" cy="2358839"/>
          </a:xfrm>
          <a:prstGeom prst="rect">
            <a:avLst/>
          </a:pr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aseline="-25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7D07D0-A4D0-B5D6-6153-E264005D6B0F}"/>
              </a:ext>
            </a:extLst>
          </p:cNvPr>
          <p:cNvSpPr/>
          <p:nvPr/>
        </p:nvSpPr>
        <p:spPr>
          <a:xfrm>
            <a:off x="9641599" y="6800"/>
            <a:ext cx="116017" cy="1985682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6698A"/>
              </a:solidFill>
            </a:endParaRPr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69664399-6C28-B46E-CAFA-3E7F26486B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89" y="1064457"/>
            <a:ext cx="2431864" cy="59084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B4A20F5-389C-6899-A081-AF3607061B5F}"/>
              </a:ext>
            </a:extLst>
          </p:cNvPr>
          <p:cNvSpPr/>
          <p:nvPr/>
        </p:nvSpPr>
        <p:spPr>
          <a:xfrm>
            <a:off x="9639026" y="4499162"/>
            <a:ext cx="118590" cy="2352038"/>
          </a:xfrm>
          <a:prstGeom prst="rect">
            <a:avLst/>
          </a:prstGeom>
          <a:solidFill>
            <a:srgbClr val="06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669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738" y="19008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Dealing with Arguments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EA336-0419-6529-CD3A-6364FACF7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118" y="1944698"/>
            <a:ext cx="4142924" cy="276194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6382-DD03-D3E1-1FC1-415A7039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74" y="882635"/>
            <a:ext cx="8656704" cy="48965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6698A"/>
              </a:buClr>
              <a:defRPr/>
            </a:pPr>
            <a:r>
              <a:rPr lang="en-US" sz="3200" b="0" dirty="0">
                <a:latin typeface="+mn-lt"/>
              </a:rPr>
              <a:t>It’s okay to disagree from time to time, but it is important to fight fair when arguing</a:t>
            </a:r>
          </a:p>
          <a:p>
            <a:pPr marL="0" indent="0">
              <a:spcBef>
                <a:spcPts val="0"/>
              </a:spcBef>
              <a:buClr>
                <a:srgbClr val="06698A"/>
              </a:buClr>
              <a:buNone/>
              <a:defRPr/>
            </a:pPr>
            <a:endParaRPr lang="en-US" sz="1800" b="0" dirty="0">
              <a:latin typeface="+mn-lt"/>
            </a:endParaRPr>
          </a:p>
          <a:p>
            <a:pPr marL="0" indent="0">
              <a:buClr>
                <a:srgbClr val="06698A"/>
              </a:buClr>
              <a:buNone/>
              <a:defRPr/>
            </a:pPr>
            <a:r>
              <a:rPr lang="en-CA" altLang="en-US" sz="3200" dirty="0">
                <a:latin typeface="+mn-lt"/>
              </a:rPr>
              <a:t>How to Fight Fair:</a:t>
            </a:r>
          </a:p>
          <a:p>
            <a:pPr>
              <a:buClr>
                <a:srgbClr val="06698A"/>
              </a:buClr>
              <a:defRPr/>
            </a:pPr>
            <a:r>
              <a:rPr lang="en-CA" altLang="en-US" sz="3200" b="0" dirty="0">
                <a:latin typeface="+mn-lt"/>
              </a:rPr>
              <a:t>Talk Calmly </a:t>
            </a:r>
          </a:p>
          <a:p>
            <a:pPr>
              <a:buClr>
                <a:srgbClr val="06698A"/>
              </a:buClr>
              <a:defRPr/>
            </a:pPr>
            <a:r>
              <a:rPr lang="en-CA" altLang="en-US" sz="3200" b="0" dirty="0">
                <a:latin typeface="+mn-lt"/>
              </a:rPr>
              <a:t>Explain your feelings </a:t>
            </a:r>
          </a:p>
          <a:p>
            <a:pPr>
              <a:buClr>
                <a:srgbClr val="06698A"/>
              </a:buClr>
              <a:defRPr/>
            </a:pPr>
            <a:r>
              <a:rPr lang="en-CA" altLang="en-US" sz="3200" b="0" dirty="0">
                <a:latin typeface="+mn-lt"/>
              </a:rPr>
              <a:t>Discuss what you would like to change</a:t>
            </a:r>
          </a:p>
          <a:p>
            <a:pPr>
              <a:buClr>
                <a:srgbClr val="06698A"/>
              </a:buClr>
              <a:defRPr/>
            </a:pPr>
            <a:r>
              <a:rPr lang="en-CA" altLang="en-US" sz="3200" b="0" dirty="0">
                <a:latin typeface="+mn-lt"/>
              </a:rPr>
              <a:t>Cool off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sz="2800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8106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Dating Violence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C40F27-6CED-37CB-9A76-F3AD0ECC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63" y="1235020"/>
            <a:ext cx="7681728" cy="48336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Violence is NOT a normal part of a relationship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Physical fighting is never OK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Types of Violence/Abuse:</a:t>
            </a:r>
          </a:p>
          <a:p>
            <a:pPr marL="719138" lvl="1" indent="-266700">
              <a:spcBef>
                <a:spcPts val="600"/>
              </a:spcBef>
              <a:spcAft>
                <a:spcPts val="600"/>
              </a:spcAft>
              <a:buClr>
                <a:srgbClr val="06698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98A"/>
                </a:solidFill>
                <a:latin typeface="+mn-lt"/>
              </a:rPr>
              <a:t>Emotional</a:t>
            </a:r>
          </a:p>
          <a:p>
            <a:pPr marL="719138" lvl="1" indent="-266700">
              <a:spcBef>
                <a:spcPts val="600"/>
              </a:spcBef>
              <a:spcAft>
                <a:spcPts val="600"/>
              </a:spcAft>
              <a:buClr>
                <a:srgbClr val="06698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98A"/>
                </a:solidFill>
                <a:latin typeface="+mn-lt"/>
              </a:rPr>
              <a:t>Physical</a:t>
            </a:r>
          </a:p>
          <a:p>
            <a:pPr marL="719138" lvl="1" indent="-266700">
              <a:spcBef>
                <a:spcPts val="600"/>
              </a:spcBef>
              <a:spcAft>
                <a:spcPts val="600"/>
              </a:spcAft>
              <a:buClr>
                <a:srgbClr val="06698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98A"/>
                </a:solidFill>
                <a:latin typeface="+mn-lt"/>
              </a:rPr>
              <a:t>Sexual</a:t>
            </a:r>
          </a:p>
          <a:p>
            <a:endParaRPr lang="en-US" sz="3200" dirty="0">
              <a:latin typeface="+mn-lt"/>
            </a:endParaRPr>
          </a:p>
          <a:p>
            <a:endParaRPr lang="en-US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6E81-CE04-D110-27F7-FD8938E80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375">
            <a:off x="8135349" y="2627116"/>
            <a:ext cx="2558784" cy="180980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45036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What is Consent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527469D-B581-67A3-1149-912795DFF5A9}"/>
              </a:ext>
            </a:extLst>
          </p:cNvPr>
          <p:cNvSpPr txBox="1">
            <a:spLocks noChangeArrowheads="1"/>
          </p:cNvSpPr>
          <p:nvPr/>
        </p:nvSpPr>
        <p:spPr>
          <a:xfrm>
            <a:off x="915246" y="1043876"/>
            <a:ext cx="103615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400" b="1" kern="1200">
                <a:solidFill>
                  <a:srgbClr val="0669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50000"/>
              <a:buFont typeface="Arial" panose="020B0604020202020204" pitchFamily="34" charset="0"/>
              <a:buChar char="►"/>
              <a:defRPr lang="en-US" sz="1800" kern="1200">
                <a:solidFill>
                  <a:srgbClr val="0E3D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75" marR="0" indent="-225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─"/>
              <a:tabLst/>
              <a:defRPr lang="en-US"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06698A"/>
              </a:buClr>
            </a:pPr>
            <a:r>
              <a:rPr lang="en-US" altLang="en-US" sz="2800" b="0" dirty="0">
                <a:latin typeface="+mn-lt"/>
              </a:rPr>
              <a:t>Willingly giving permission, through words or actions, for something to happen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6698A"/>
              </a:buClr>
            </a:pPr>
            <a:r>
              <a:rPr lang="en-US" altLang="en-US" sz="2800" b="0" dirty="0">
                <a:latin typeface="+mn-lt"/>
              </a:rPr>
              <a:t>Consent must be informed and explicitly stated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6698A"/>
              </a:buClr>
            </a:pPr>
            <a:r>
              <a:rPr lang="en-US" altLang="en-US" sz="2800" b="0" dirty="0">
                <a:latin typeface="+mn-lt"/>
              </a:rPr>
              <a:t>Silence is not consent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6698A"/>
              </a:buClr>
            </a:pPr>
            <a:r>
              <a:rPr lang="en-US" altLang="en-US" sz="2800" b="0" dirty="0">
                <a:latin typeface="+mn-lt"/>
              </a:rPr>
              <a:t>If an individual does not say “</a:t>
            </a:r>
            <a:r>
              <a:rPr lang="en-US" altLang="en-US" sz="2800" b="0" dirty="0">
                <a:solidFill>
                  <a:schemeClr val="accent3"/>
                </a:solidFill>
                <a:latin typeface="+mn-lt"/>
              </a:rPr>
              <a:t>YES</a:t>
            </a:r>
            <a:r>
              <a:rPr lang="en-US" altLang="en-US" sz="2800" b="0" dirty="0">
                <a:latin typeface="+mn-lt"/>
              </a:rPr>
              <a:t>”, it must be assumed that she/he is saying “</a:t>
            </a:r>
            <a:r>
              <a:rPr lang="en-US" altLang="en-US" sz="2800" b="0" dirty="0">
                <a:solidFill>
                  <a:schemeClr val="accent2"/>
                </a:solidFill>
                <a:latin typeface="+mn-lt"/>
              </a:rPr>
              <a:t>NO</a:t>
            </a:r>
            <a:r>
              <a:rPr lang="en-US" altLang="en-US" sz="2800" b="0" dirty="0">
                <a:latin typeface="+mn-lt"/>
              </a:rPr>
              <a:t>”</a:t>
            </a:r>
          </a:p>
          <a:p>
            <a:endParaRPr lang="en-US" altLang="en-US" sz="2800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CBC7A445-304F-9528-BDD7-1B0AF030DB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2394" y="3976099"/>
            <a:ext cx="1393216" cy="1411418"/>
          </a:xfrm>
          <a:prstGeom prst="rect">
            <a:avLst/>
          </a:prstGeom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2ACA14DD-61C5-A485-FBFD-6E396309A0B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6392" y="3988274"/>
            <a:ext cx="1458546" cy="14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Consent is SIMPLE!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It’s as easy as…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85D2AF-8A34-50AB-5AAB-EBA29894440C}"/>
              </a:ext>
            </a:extLst>
          </p:cNvPr>
          <p:cNvSpPr txBox="1">
            <a:spLocks/>
          </p:cNvSpPr>
          <p:nvPr/>
        </p:nvSpPr>
        <p:spPr bwMode="auto">
          <a:xfrm>
            <a:off x="1882052" y="1041115"/>
            <a:ext cx="2515343" cy="64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kern="0" dirty="0">
                <a:solidFill>
                  <a:schemeClr val="accent1"/>
                </a:solidFill>
              </a:rPr>
              <a:t>Riding a bike</a:t>
            </a:r>
          </a:p>
          <a:p>
            <a:pPr marL="0" indent="0" algn="ctr">
              <a:buNone/>
            </a:pPr>
            <a:endParaRPr lang="en-CA" kern="0" dirty="0"/>
          </a:p>
          <a:p>
            <a:pPr marL="0" indent="0" algn="ctr">
              <a:buNone/>
            </a:pPr>
            <a:endParaRPr lang="en-CA" kern="0" dirty="0"/>
          </a:p>
          <a:p>
            <a:pPr marL="0" indent="0" algn="ctr">
              <a:buNone/>
            </a:pPr>
            <a:endParaRPr lang="en-CA" kern="0" dirty="0"/>
          </a:p>
          <a:p>
            <a:endParaRPr lang="en-CA" kern="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F1C09C-DB44-AB4A-A920-7245161E2713}"/>
              </a:ext>
            </a:extLst>
          </p:cNvPr>
          <p:cNvSpPr txBox="1">
            <a:spLocks/>
          </p:cNvSpPr>
          <p:nvPr/>
        </p:nvSpPr>
        <p:spPr>
          <a:xfrm>
            <a:off x="8733032" y="1165338"/>
            <a:ext cx="833109" cy="524728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669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72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─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7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─"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3200" b="0" dirty="0">
                <a:latin typeface="+mn-lt"/>
              </a:rPr>
              <a:t>Tea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D78543F8-58E2-861D-ED6F-9D9E42179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3" y="2229982"/>
            <a:ext cx="4077987" cy="2502015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69236884-57AE-581B-DA27-11ACE6C29B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41" y="2229982"/>
            <a:ext cx="2967918" cy="25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Sexual Assault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654783-7C09-3E14-4046-D65C7180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580" y="1440950"/>
            <a:ext cx="7922840" cy="349064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Sexual assault is any type of sexual activity in which one person does not consent</a:t>
            </a:r>
          </a:p>
          <a:p>
            <a:pPr>
              <a:spcAft>
                <a:spcPts val="24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Sexual assault can range from unwanted touching, to kissing, to intercourse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274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Test Your Knowledge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D14CC-E1EC-7D97-80A2-27639AFF7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15" y="1287671"/>
            <a:ext cx="3756941" cy="37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95E853B-B773-377C-B353-8D23063CACBC}"/>
              </a:ext>
            </a:extLst>
          </p:cNvPr>
          <p:cNvSpPr txBox="1">
            <a:spLocks/>
          </p:cNvSpPr>
          <p:nvPr/>
        </p:nvSpPr>
        <p:spPr bwMode="auto">
          <a:xfrm>
            <a:off x="2554097" y="2164123"/>
            <a:ext cx="7770440" cy="1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sz="4400" dirty="0">
                <a:solidFill>
                  <a:schemeClr val="tx2"/>
                </a:solidFill>
                <a:ea typeface="+mj-ea"/>
                <a:cs typeface="+mj-cs"/>
              </a:rPr>
              <a:t>Is it okay to have sex with someone if they are drunk?</a:t>
            </a:r>
          </a:p>
        </p:txBody>
      </p:sp>
    </p:spTree>
    <p:extLst>
      <p:ext uri="{BB962C8B-B14F-4D97-AF65-F5344CB8AC3E}">
        <p14:creationId xmlns:p14="http://schemas.microsoft.com/office/powerpoint/2010/main" val="379704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9CB32-D344-1ADE-9282-5FC5798AA84F}"/>
              </a:ext>
            </a:extLst>
          </p:cNvPr>
          <p:cNvSpPr txBox="1">
            <a:spLocks/>
          </p:cNvSpPr>
          <p:nvPr/>
        </p:nvSpPr>
        <p:spPr>
          <a:xfrm>
            <a:off x="5316876" y="554804"/>
            <a:ext cx="15582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A0D1431-0436-148F-15F8-1A661A8AB9DF}"/>
              </a:ext>
            </a:extLst>
          </p:cNvPr>
          <p:cNvSpPr txBox="1">
            <a:spLocks/>
          </p:cNvSpPr>
          <p:nvPr/>
        </p:nvSpPr>
        <p:spPr>
          <a:xfrm>
            <a:off x="1850416" y="1842657"/>
            <a:ext cx="9539130" cy="1473195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669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72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─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7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─"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400" b="0" dirty="0">
                <a:latin typeface="+mn-lt"/>
              </a:rPr>
              <a:t>A person cannot consent if she/he is </a:t>
            </a:r>
            <a:r>
              <a:rPr lang="en-US" altLang="en-US" sz="4400" b="0" i="1" dirty="0">
                <a:solidFill>
                  <a:schemeClr val="accent4"/>
                </a:solidFill>
                <a:latin typeface="+mn-lt"/>
              </a:rPr>
              <a:t>drunk</a:t>
            </a:r>
            <a:r>
              <a:rPr lang="en-US" altLang="en-US" sz="4400" b="0" dirty="0">
                <a:latin typeface="+mn-lt"/>
              </a:rPr>
              <a:t> or high, threatened, or coerced, has certain disabilities, or is in a relationship of trust with the offender.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AF847-8B3B-5A77-9289-4F325047D87A}"/>
              </a:ext>
            </a:extLst>
          </p:cNvPr>
          <p:cNvSpPr txBox="1">
            <a:spLocks/>
          </p:cNvSpPr>
          <p:nvPr/>
        </p:nvSpPr>
        <p:spPr>
          <a:xfrm>
            <a:off x="2082856" y="1526287"/>
            <a:ext cx="8026287" cy="2720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CA" sz="4400" b="0" dirty="0">
                <a:solidFill>
                  <a:schemeClr val="accent4"/>
                </a:solidFill>
                <a:latin typeface="+mn-lt"/>
              </a:rPr>
              <a:t>Does someone’s body language or actions (i.e. removing clothing, initiating intimate touch) imply consent?</a:t>
            </a:r>
          </a:p>
        </p:txBody>
      </p:sp>
    </p:spTree>
    <p:extLst>
      <p:ext uri="{BB962C8B-B14F-4D97-AF65-F5344CB8AC3E}">
        <p14:creationId xmlns:p14="http://schemas.microsoft.com/office/powerpoint/2010/main" val="236944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6D69B-4DE2-977C-35CD-AD08E5DE9D66}"/>
              </a:ext>
            </a:extLst>
          </p:cNvPr>
          <p:cNvSpPr txBox="1">
            <a:spLocks/>
          </p:cNvSpPr>
          <p:nvPr/>
        </p:nvSpPr>
        <p:spPr>
          <a:xfrm>
            <a:off x="5316876" y="554804"/>
            <a:ext cx="15582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0E3D51"/>
                </a:solidFill>
                <a:latin typeface="Arial  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CDD3C79-C03E-11F5-0E30-635C731D7F04}"/>
              </a:ext>
            </a:extLst>
          </p:cNvPr>
          <p:cNvSpPr txBox="1">
            <a:spLocks/>
          </p:cNvSpPr>
          <p:nvPr/>
        </p:nvSpPr>
        <p:spPr>
          <a:xfrm>
            <a:off x="1773316" y="1564580"/>
            <a:ext cx="8645367" cy="3182081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669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72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─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7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─"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0" dirty="0">
                <a:latin typeface="+mn-lt"/>
              </a:rPr>
              <a:t>Consent must be expressed </a:t>
            </a:r>
            <a:r>
              <a:rPr lang="en-US" altLang="en-US" sz="4400" b="0" dirty="0">
                <a:latin typeface="+mn-lt"/>
              </a:rPr>
              <a:t>willingly through words or actions </a:t>
            </a:r>
            <a:r>
              <a:rPr lang="en-US" altLang="en-US" sz="4400" b="0" u="sng" dirty="0">
                <a:latin typeface="+mn-lt"/>
              </a:rPr>
              <a:t>BUT</a:t>
            </a:r>
            <a:r>
              <a:rPr lang="en-US" altLang="en-US" sz="4400" b="0" dirty="0">
                <a:latin typeface="+mn-lt"/>
              </a:rPr>
              <a:t> can be revoked at any time!  At any time during intimacy one or both partners can change their mind!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2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584" y="1398991"/>
            <a:ext cx="4888832" cy="239485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What is a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Healthy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Relationship?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807E8F-C3E0-0D2D-503B-F56B4E5D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416" y="387456"/>
            <a:ext cx="2450556" cy="3267408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1DDFB-BB36-4EFA-AA65-B4E5460E7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83" y="3162812"/>
            <a:ext cx="3326518" cy="2217679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9510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6698A"/>
                </a:solidFill>
              </a:rPr>
              <a:t>When Relationships End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C71710-B214-EB51-D103-5CAD1FFE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28" y="1235020"/>
            <a:ext cx="6203348" cy="392664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sz="3200" b="0" dirty="0">
                <a:latin typeface="+mn-lt"/>
              </a:rPr>
              <a:t>Remain respectful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sz="3200" b="0" dirty="0">
                <a:latin typeface="+mn-lt"/>
              </a:rPr>
              <a:t>Be Truthful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sz="3200" b="0" dirty="0">
                <a:latin typeface="+mn-lt"/>
              </a:rPr>
              <a:t>Talk to your partner face-to-face (avoid breaking-up over texting or social media)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sz="3200" b="0" dirty="0">
                <a:latin typeface="+mn-lt"/>
              </a:rPr>
              <a:t>Explain your feelings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CD5DA-6D6A-BB18-6E02-A9CF2CBD1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07">
            <a:off x="6905817" y="1155071"/>
            <a:ext cx="4285480" cy="42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201" y="2001433"/>
            <a:ext cx="4187598" cy="759747"/>
          </a:xfrm>
        </p:spPr>
        <p:txBody>
          <a:bodyPr>
            <a:no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3"/>
                </a:solidFill>
              </a:rPr>
              <a:t>Questions?</a:t>
            </a:r>
            <a:endParaRPr lang="en-US" sz="4800"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82B2B13A-883F-3325-F318-D70E6A4555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68105">
            <a:off x="2772800" y="25039"/>
            <a:ext cx="1383771" cy="2248769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A3858326-4872-3744-87D3-3CBECEB549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8782">
            <a:off x="1016197" y="1798309"/>
            <a:ext cx="2186209" cy="3552813"/>
          </a:xfrm>
          <a:prstGeom prst="rect">
            <a:avLst/>
          </a:prstGeom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8DAAF0E6-88DC-7DEB-8EC3-A6C0396BAC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5052" y="3106964"/>
            <a:ext cx="1383771" cy="2248769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4DEDA07B-6D84-1787-92D6-9B785D23CC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62566">
            <a:off x="9319919" y="199446"/>
            <a:ext cx="2158479" cy="3507750"/>
          </a:xfrm>
          <a:prstGeom prst="rect">
            <a:avLst/>
          </a:prstGeom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F20EA283-AE32-1C0B-5194-301F55DD01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0932">
            <a:off x="9016574" y="3502079"/>
            <a:ext cx="1216233" cy="1976503"/>
          </a:xfrm>
          <a:prstGeom prst="rect">
            <a:avLst/>
          </a:prstGeom>
        </p:spPr>
      </p:pic>
      <p:pic>
        <p:nvPicPr>
          <p:cNvPr id="11" name="image1.png">
            <a:extLst>
              <a:ext uri="{FF2B5EF4-FFF2-40B4-BE49-F238E27FC236}">
                <a16:creationId xmlns:a16="http://schemas.microsoft.com/office/drawing/2014/main" id="{608D4629-E760-EFFD-2E1D-76DBF96453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8785">
            <a:off x="6328639" y="432882"/>
            <a:ext cx="964788" cy="15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Healthy </a:t>
            </a:r>
            <a:r>
              <a:rPr lang="en-US" dirty="0">
                <a:solidFill>
                  <a:srgbClr val="06698A"/>
                </a:solidFill>
              </a:rPr>
              <a:t>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B92E3-0966-5F31-7B7C-4769BF0AB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6" r="11413"/>
          <a:stretch/>
        </p:blipFill>
        <p:spPr>
          <a:xfrm rot="20936447">
            <a:off x="758310" y="1399767"/>
            <a:ext cx="1999322" cy="1758816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B461D6-F6D6-964F-2FCF-4A37EA2DC2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25" t="15744" r="9838"/>
          <a:stretch/>
        </p:blipFill>
        <p:spPr>
          <a:xfrm rot="550139">
            <a:off x="595704" y="3363057"/>
            <a:ext cx="2357274" cy="1664764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8D49F89-83F7-0EEA-39A7-B3F27AC8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011" y="1391082"/>
            <a:ext cx="8052863" cy="358959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0" dirty="0">
                <a:latin typeface="+mn-lt"/>
              </a:rPr>
              <a:t>Throughout our lives, we are involved in many different kinds of relationships.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b="0" dirty="0">
                <a:latin typeface="+mn-lt"/>
              </a:rPr>
              <a:t>We have relationships with parents, siblings, friends, teachers, classmates and romantic relationships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b="0" dirty="0">
                <a:latin typeface="+mn-lt"/>
              </a:rPr>
              <a:t>Relationships have the potential to make us happier people and add to our feelings of self-worth.  These are healthy relationships.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330420"/>
            <a:ext cx="2913603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Healthy </a:t>
            </a:r>
            <a:r>
              <a:rPr lang="en-US" dirty="0">
                <a:solidFill>
                  <a:srgbClr val="06698A"/>
                </a:solidFill>
              </a:rPr>
              <a:t>Relationships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467FAB-8636-6FEA-0EAB-FC6246FD3B2C}"/>
              </a:ext>
            </a:extLst>
          </p:cNvPr>
          <p:cNvSpPr txBox="1">
            <a:spLocks/>
          </p:cNvSpPr>
          <p:nvPr/>
        </p:nvSpPr>
        <p:spPr>
          <a:xfrm>
            <a:off x="7615696" y="330420"/>
            <a:ext cx="2913603" cy="75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solidFill>
                  <a:schemeClr val="accent2"/>
                </a:solidFill>
              </a:rPr>
              <a:t>Unhealthy</a:t>
            </a:r>
            <a:r>
              <a:rPr lang="en-CA" dirty="0">
                <a:solidFill>
                  <a:schemeClr val="accent3"/>
                </a:solidFill>
              </a:rPr>
              <a:t> </a:t>
            </a:r>
            <a:r>
              <a:rPr lang="en-CA" dirty="0"/>
              <a:t>Relationships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D33B2-AB49-5A9F-D7A9-ED25E8D7D00F}"/>
              </a:ext>
            </a:extLst>
          </p:cNvPr>
          <p:cNvSpPr txBox="1"/>
          <p:nvPr/>
        </p:nvSpPr>
        <p:spPr>
          <a:xfrm>
            <a:off x="5818597" y="417905"/>
            <a:ext cx="55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3D51"/>
                </a:solidFill>
              </a:rPr>
              <a:t>vs</a:t>
            </a:r>
            <a:endParaRPr lang="en-CA" sz="3200" b="1" dirty="0">
              <a:solidFill>
                <a:srgbClr val="0E3D5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870246-F6CC-28FF-E0A1-67E9BDDA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992" y="1691526"/>
            <a:ext cx="7772400" cy="504056"/>
          </a:xfrm>
          <a:ln w="38100"/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CA" sz="2800" b="0" dirty="0">
                <a:latin typeface="+mn-lt"/>
              </a:rPr>
              <a:t>Your partner acts controlling or possessive </a:t>
            </a:r>
            <a:br>
              <a:rPr lang="en-CA" sz="2800" b="0" dirty="0">
                <a:latin typeface="+mn-lt"/>
              </a:rPr>
            </a:br>
            <a:endParaRPr lang="en-CA" sz="2800" b="0" dirty="0">
              <a:latin typeface="+mn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B7A9A7-853F-5467-C83D-437F945B708C}"/>
              </a:ext>
            </a:extLst>
          </p:cNvPr>
          <p:cNvSpPr txBox="1">
            <a:spLocks/>
          </p:cNvSpPr>
          <p:nvPr/>
        </p:nvSpPr>
        <p:spPr bwMode="auto">
          <a:xfrm>
            <a:off x="4286992" y="3693166"/>
            <a:ext cx="7772400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CA" sz="2800" kern="0" dirty="0">
                <a:solidFill>
                  <a:srgbClr val="06698A"/>
                </a:solidFill>
              </a:rPr>
              <a:t>Your partner tells you how to dress</a:t>
            </a:r>
            <a:br>
              <a:rPr lang="en-CA" sz="2800" kern="0" dirty="0">
                <a:solidFill>
                  <a:srgbClr val="000000"/>
                </a:solidFill>
              </a:rPr>
            </a:br>
            <a:endParaRPr lang="en-CA" sz="2800" kern="0" dirty="0">
              <a:solidFill>
                <a:srgbClr val="0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2AE1D7-C3FF-08CC-3063-E56E83CC4AD1}"/>
              </a:ext>
            </a:extLst>
          </p:cNvPr>
          <p:cNvSpPr txBox="1">
            <a:spLocks/>
          </p:cNvSpPr>
          <p:nvPr/>
        </p:nvSpPr>
        <p:spPr bwMode="auto">
          <a:xfrm>
            <a:off x="-112182" y="2743262"/>
            <a:ext cx="7772400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CA" sz="2800" kern="0" dirty="0">
                <a:solidFill>
                  <a:srgbClr val="06698A"/>
                </a:solidFill>
              </a:rPr>
              <a:t>Solves conflict without putting each other down</a:t>
            </a:r>
            <a:br>
              <a:rPr lang="en-CA" sz="2800" kern="0" dirty="0">
                <a:solidFill>
                  <a:srgbClr val="000000"/>
                </a:solidFill>
              </a:rPr>
            </a:br>
            <a:endParaRPr lang="en-CA" sz="2800" kern="0" dirty="0">
              <a:solidFill>
                <a:srgbClr val="0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B347CF-F99B-284D-BFE9-44E1440540B3}"/>
              </a:ext>
            </a:extLst>
          </p:cNvPr>
          <p:cNvSpPr txBox="1">
            <a:spLocks/>
          </p:cNvSpPr>
          <p:nvPr/>
        </p:nvSpPr>
        <p:spPr bwMode="auto">
          <a:xfrm>
            <a:off x="49585" y="4612445"/>
            <a:ext cx="5758738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CA" sz="2800" kern="0" dirty="0">
                <a:solidFill>
                  <a:srgbClr val="06698A"/>
                </a:solidFill>
              </a:rPr>
              <a:t>Have different opinions and interests</a:t>
            </a:r>
            <a:br>
              <a:rPr lang="en-CA" sz="2800" kern="0" dirty="0">
                <a:solidFill>
                  <a:srgbClr val="000000"/>
                </a:solidFill>
              </a:rPr>
            </a:br>
            <a:endParaRPr lang="en-CA" sz="2800" kern="0" dirty="0">
              <a:solidFill>
                <a:srgbClr val="00000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314132-7DC1-46D1-9852-14A9C80BE31B}"/>
              </a:ext>
            </a:extLst>
          </p:cNvPr>
          <p:cNvSpPr txBox="1">
            <a:spLocks/>
          </p:cNvSpPr>
          <p:nvPr/>
        </p:nvSpPr>
        <p:spPr bwMode="auto">
          <a:xfrm>
            <a:off x="9417453" y="2136791"/>
            <a:ext cx="2203143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CA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Unhealthy</a:t>
            </a:r>
            <a:br>
              <a:rPr lang="en-CA" sz="2800" kern="0" dirty="0">
                <a:solidFill>
                  <a:schemeClr val="accent2"/>
                </a:solidFill>
              </a:rPr>
            </a:br>
            <a:endParaRPr lang="en-CA" sz="2800" kern="0" dirty="0">
              <a:solidFill>
                <a:schemeClr val="accent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07B199-2E53-C15A-636F-2CC8190809D0}"/>
              </a:ext>
            </a:extLst>
          </p:cNvPr>
          <p:cNvSpPr txBox="1">
            <a:spLocks/>
          </p:cNvSpPr>
          <p:nvPr/>
        </p:nvSpPr>
        <p:spPr bwMode="auto">
          <a:xfrm>
            <a:off x="9518528" y="4197222"/>
            <a:ext cx="2000992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CA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Unhealthy</a:t>
            </a:r>
            <a:br>
              <a:rPr lang="en-CA" sz="2800" kern="0" dirty="0">
                <a:solidFill>
                  <a:srgbClr val="000000"/>
                </a:solidFill>
              </a:rPr>
            </a:br>
            <a:endParaRPr lang="en-CA" sz="2800" kern="0" dirty="0">
              <a:solidFill>
                <a:srgbClr val="0000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BB70DD-5E78-1E6E-162C-6D5E01343F0E}"/>
              </a:ext>
            </a:extLst>
          </p:cNvPr>
          <p:cNvSpPr txBox="1">
            <a:spLocks/>
          </p:cNvSpPr>
          <p:nvPr/>
        </p:nvSpPr>
        <p:spPr bwMode="auto">
          <a:xfrm>
            <a:off x="559483" y="5037425"/>
            <a:ext cx="1398353" cy="50405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A" sz="280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E3D51">
                      <a:alpha val="43000"/>
                    </a:srgbClr>
                  </a:outerShdw>
                </a:effectLst>
              </a:rPr>
              <a:t>Healthy</a:t>
            </a:r>
            <a:br>
              <a:rPr lang="en-CA" sz="2800" kern="0" dirty="0">
                <a:solidFill>
                  <a:srgbClr val="000000"/>
                </a:solidFill>
              </a:rPr>
            </a:br>
            <a:endParaRPr lang="en-CA" sz="2800" kern="0" dirty="0">
              <a:solidFill>
                <a:srgbClr val="00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ADECEA-F731-9BF0-877A-86AD92EF1941}"/>
              </a:ext>
            </a:extLst>
          </p:cNvPr>
          <p:cNvSpPr txBox="1">
            <a:spLocks/>
          </p:cNvSpPr>
          <p:nvPr/>
        </p:nvSpPr>
        <p:spPr bwMode="auto">
          <a:xfrm>
            <a:off x="559483" y="3216321"/>
            <a:ext cx="1393382" cy="657028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A" sz="280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  <a:br>
              <a:rPr lang="en-CA" sz="2800" kern="0" dirty="0">
                <a:solidFill>
                  <a:schemeClr val="accent3"/>
                </a:solidFill>
                <a:effectLst>
                  <a:outerShdw blurRad="50800" dist="50800" dir="5400000" algn="ctr" rotWithShape="0">
                    <a:srgbClr val="0E3D51"/>
                  </a:outerShdw>
                </a:effectLst>
              </a:rPr>
            </a:br>
            <a:endParaRPr lang="en-CA" sz="2800" kern="0" dirty="0">
              <a:solidFill>
                <a:schemeClr val="accent3"/>
              </a:solidFill>
              <a:effectLst>
                <a:outerShdw blurRad="50800" dist="50800" dir="5400000" algn="ctr" rotWithShape="0">
                  <a:srgbClr val="0E3D51"/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4402AC-CB09-0DAC-8870-F9162A280442}"/>
              </a:ext>
            </a:extLst>
          </p:cNvPr>
          <p:cNvSpPr/>
          <p:nvPr/>
        </p:nvSpPr>
        <p:spPr>
          <a:xfrm>
            <a:off x="0" y="82193"/>
            <a:ext cx="12192000" cy="233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76A8ED-BD5E-6EB2-6A21-8C505F76EAB6}"/>
              </a:ext>
            </a:extLst>
          </p:cNvPr>
          <p:cNvSpPr/>
          <p:nvPr/>
        </p:nvSpPr>
        <p:spPr>
          <a:xfrm>
            <a:off x="0" y="1159973"/>
            <a:ext cx="12192000" cy="233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5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6698A"/>
                </a:solidFill>
              </a:rPr>
              <a:t>Important Characteristics of a </a:t>
            </a:r>
            <a:r>
              <a:rPr lang="en-US" dirty="0">
                <a:solidFill>
                  <a:schemeClr val="accent3"/>
                </a:solidFill>
              </a:rPr>
              <a:t>Healthy</a:t>
            </a:r>
            <a:r>
              <a:rPr lang="en-US" dirty="0">
                <a:solidFill>
                  <a:srgbClr val="06698A"/>
                </a:solidFill>
              </a:rPr>
              <a:t> Relationship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F3EFCE1-6ACB-A819-CA39-3B4ECF055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84845"/>
              </p:ext>
            </p:extLst>
          </p:nvPr>
        </p:nvGraphicFramePr>
        <p:xfrm>
          <a:off x="1385299" y="1448656"/>
          <a:ext cx="9421402" cy="389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  <a:latin typeface="+mn-lt"/>
                        </a:rPr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802">
                <a:tc>
                  <a:txBody>
                    <a:bodyPr/>
                    <a:lstStyle/>
                    <a:p>
                      <a:r>
                        <a:rPr lang="en-CA" sz="2400" b="1" kern="1200" dirty="0">
                          <a:solidFill>
                            <a:srgbClr val="0E3D51"/>
                          </a:solidFill>
                          <a:latin typeface="+mn-lt"/>
                          <a:ea typeface="+mn-ea"/>
                          <a:cs typeface="Arial" charset="0"/>
                        </a:rPr>
                        <a:t>Self-Awareness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Know, accept and trust yourself.</a:t>
                      </a:r>
                      <a:r>
                        <a:rPr lang="en-US" sz="2400" baseline="0" dirty="0">
                          <a:latin typeface="+mn-lt"/>
                        </a:rPr>
                        <a:t>  In a healthy relationship </a:t>
                      </a:r>
                      <a:r>
                        <a:rPr lang="en-US" sz="2400" dirty="0">
                          <a:latin typeface="+mn-lt"/>
                        </a:rPr>
                        <a:t>you feel comfortable</a:t>
                      </a:r>
                      <a:r>
                        <a:rPr lang="en-US" sz="2400" baseline="0" dirty="0">
                          <a:latin typeface="+mn-lt"/>
                        </a:rPr>
                        <a:t> being yourself.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20">
                <a:tc>
                  <a:txBody>
                    <a:bodyPr/>
                    <a:lstStyle/>
                    <a:p>
                      <a:r>
                        <a:rPr lang="en-US" altLang="en-US" sz="2400" b="1" dirty="0">
                          <a:solidFill>
                            <a:srgbClr val="0E3D51"/>
                          </a:solidFill>
                          <a:latin typeface="+mn-lt"/>
                          <a:cs typeface="Arial" charset="0"/>
                        </a:rPr>
                        <a:t>Honest Communication</a:t>
                      </a:r>
                    </a:p>
                    <a:p>
                      <a:endParaRPr lang="en-US" sz="2400" dirty="0">
                        <a:solidFill>
                          <a:srgbClr val="0E3D51"/>
                        </a:solidFill>
                        <a:latin typeface="+mn-lt"/>
                        <a:cs typeface="Arial" charset="0"/>
                      </a:endParaRPr>
                    </a:p>
                    <a:p>
                      <a:endParaRPr lang="en-US" sz="2400" dirty="0">
                        <a:solidFill>
                          <a:srgbClr val="0E3D51"/>
                        </a:solidFill>
                        <a:latin typeface="+mn-lt"/>
                        <a:cs typeface="Arial" charset="0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Discuss the things that are important to you.</a:t>
                      </a:r>
                      <a:r>
                        <a:rPr lang="en-US" altLang="en-US" sz="2400" baseline="0" dirty="0">
                          <a:latin typeface="+mn-lt"/>
                          <a:cs typeface="Arial" charset="0"/>
                        </a:rPr>
                        <a:t>  </a:t>
                      </a:r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Listening to your partner is also a part of</a:t>
                      </a:r>
                      <a:r>
                        <a:rPr lang="en-US" altLang="en-US" sz="2400" baseline="0" dirty="0">
                          <a:latin typeface="+mn-lt"/>
                          <a:cs typeface="Arial" charset="0"/>
                        </a:rPr>
                        <a:t> good communication.</a:t>
                      </a:r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265">
                <a:tc>
                  <a:txBody>
                    <a:bodyPr/>
                    <a:lstStyle/>
                    <a:p>
                      <a:r>
                        <a:rPr lang="en-CA" sz="2400" b="1" kern="1200" dirty="0">
                          <a:solidFill>
                            <a:srgbClr val="0E3D51"/>
                          </a:solidFill>
                          <a:latin typeface="+mn-lt"/>
                          <a:ea typeface="+mn-ea"/>
                          <a:cs typeface="Arial" charset="0"/>
                        </a:rPr>
                        <a:t>Equality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aseline="0" dirty="0">
                          <a:latin typeface="+mn-lt"/>
                        </a:rPr>
                        <a:t>Having shared power within the relationship helps to  keep the relationships safe and fair.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8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C66D0-0061-FEF8-CD11-907B85B0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82356"/>
              </p:ext>
            </p:extLst>
          </p:nvPr>
        </p:nvGraphicFramePr>
        <p:xfrm>
          <a:off x="1385298" y="1438533"/>
          <a:ext cx="9421403" cy="407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677">
                <a:tc>
                  <a:txBody>
                    <a:bodyPr/>
                    <a:lstStyle/>
                    <a:p>
                      <a:r>
                        <a:rPr lang="en-C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26">
                <a:tc>
                  <a:txBody>
                    <a:bodyPr/>
                    <a:lstStyle/>
                    <a:p>
                      <a:r>
                        <a:rPr lang="en-US" altLang="en-US" sz="2400" b="1" kern="1200" dirty="0">
                          <a:solidFill>
                            <a:srgbClr val="0E3D51"/>
                          </a:solidFill>
                          <a:latin typeface="+mn-lt"/>
                          <a:ea typeface="+mn-ea"/>
                          <a:cs typeface="Arial" charset="0"/>
                        </a:rPr>
                        <a:t>Respect</a:t>
                      </a:r>
                      <a:endParaRPr lang="en-CA" sz="2400" b="1" kern="1200" dirty="0">
                        <a:solidFill>
                          <a:srgbClr val="0E3D5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Each person</a:t>
                      </a:r>
                      <a:r>
                        <a:rPr lang="en-US" altLang="en-US" sz="2400" baseline="0" dirty="0">
                          <a:latin typeface="+mn-lt"/>
                          <a:cs typeface="Arial" charset="0"/>
                        </a:rPr>
                        <a:t> values the other, </a:t>
                      </a:r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accepts differences &amp; understands</a:t>
                      </a:r>
                      <a:r>
                        <a:rPr lang="en-US" altLang="en-US" sz="2400" baseline="0" dirty="0">
                          <a:latin typeface="+mn-lt"/>
                          <a:cs typeface="Arial" charset="0"/>
                        </a:rPr>
                        <a:t> the other person’s boundaries.</a:t>
                      </a:r>
                      <a:endParaRPr lang="en-CA" sz="2400" b="1" dirty="0">
                        <a:latin typeface="+mn-lt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561">
                <a:tc>
                  <a:txBody>
                    <a:bodyPr/>
                    <a:lstStyle/>
                    <a:p>
                      <a:r>
                        <a:rPr lang="en-US" altLang="en-US" sz="2400" b="1" kern="1200" dirty="0">
                          <a:solidFill>
                            <a:srgbClr val="0E3D51"/>
                          </a:solidFill>
                          <a:latin typeface="+mn-lt"/>
                          <a:ea typeface="+mn-ea"/>
                          <a:cs typeface="Arial" charset="0"/>
                        </a:rPr>
                        <a:t>Support</a:t>
                      </a:r>
                      <a:endParaRPr lang="en-CA" sz="2400" b="1" kern="1200" dirty="0">
                        <a:solidFill>
                          <a:srgbClr val="0E3D5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400" dirty="0">
                          <a:latin typeface="+mn-lt"/>
                          <a:cs typeface="Arial" charset="0"/>
                        </a:rPr>
                        <a:t>Being there for your partner to listen during times of need and celebrate when</a:t>
                      </a:r>
                      <a:r>
                        <a:rPr lang="en-US" altLang="en-US" sz="2400" baseline="0" dirty="0">
                          <a:latin typeface="+mn-lt"/>
                          <a:cs typeface="Arial" charset="0"/>
                        </a:rPr>
                        <a:t> good things happen in life.</a:t>
                      </a:r>
                      <a:endParaRPr lang="en-CA" sz="2400" dirty="0">
                        <a:latin typeface="+mn-lt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77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E3D51"/>
                          </a:solidFill>
                          <a:latin typeface="+mn-lt"/>
                          <a:ea typeface="+mn-ea"/>
                          <a:cs typeface="Arial" charset="0"/>
                        </a:rPr>
                        <a:t>Trust</a:t>
                      </a: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aseline="0" dirty="0">
                          <a:latin typeface="+mn-lt"/>
                        </a:rPr>
                        <a:t>Being able to count on your partner and believe that they will be honest and follow through on promises.</a:t>
                      </a:r>
                      <a:endParaRPr lang="en-CA" sz="2400" dirty="0">
                        <a:latin typeface="+mn-lt"/>
                      </a:endParaRPr>
                    </a:p>
                  </a:txBody>
                  <a:tcPr>
                    <a:solidFill>
                      <a:srgbClr val="06698A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57AB8AF-116C-381F-1AFB-FC54EF85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6698A"/>
                </a:solidFill>
              </a:rPr>
              <a:t>Important Characteristics of a </a:t>
            </a:r>
            <a:r>
              <a:rPr lang="en-US" dirty="0">
                <a:solidFill>
                  <a:schemeClr val="accent3"/>
                </a:solidFill>
              </a:rPr>
              <a:t>Healthy</a:t>
            </a:r>
            <a:r>
              <a:rPr lang="en-US" dirty="0">
                <a:solidFill>
                  <a:srgbClr val="06698A"/>
                </a:solidFill>
              </a:rPr>
              <a:t> Relationship</a:t>
            </a:r>
          </a:p>
        </p:txBody>
      </p:sp>
    </p:spTree>
    <p:extLst>
      <p:ext uri="{BB962C8B-B14F-4D97-AF65-F5344CB8AC3E}">
        <p14:creationId xmlns:p14="http://schemas.microsoft.com/office/powerpoint/2010/main" val="64683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11" y="330420"/>
            <a:ext cx="4888832" cy="759747"/>
          </a:xfrm>
        </p:spPr>
        <p:txBody>
          <a:bodyPr>
            <a:normAutofit fontScale="90000"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6698A"/>
                </a:solidFill>
              </a:rPr>
              <a:t>Signs of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Unhealthy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rgbClr val="06698A"/>
                </a:solidFill>
              </a:rPr>
              <a:t>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2C870-0AD4-F65A-3882-4605CB6957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18" r="6418"/>
          <a:stretch/>
        </p:blipFill>
        <p:spPr>
          <a:xfrm>
            <a:off x="6732857" y="1823653"/>
            <a:ext cx="5252579" cy="28202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C6A8-FC79-5621-0A6C-23A4F53A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86" y="1340768"/>
            <a:ext cx="7489144" cy="4176464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altLang="en-US" sz="3200" b="0" dirty="0">
                <a:latin typeface="+mn-lt"/>
              </a:rPr>
              <a:t>Trying to control your partner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altLang="en-US" sz="3200" b="0" dirty="0">
                <a:latin typeface="+mn-lt"/>
              </a:rPr>
              <a:t>Afraid of disagreeing with each other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altLang="en-US" sz="3200" b="0" dirty="0">
                <a:latin typeface="+mn-lt"/>
              </a:rPr>
              <a:t>Criticize one another in front of others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altLang="en-US" sz="3200" b="0" dirty="0">
                <a:latin typeface="+mn-lt"/>
              </a:rPr>
              <a:t>Push, shove, grab, hit or throw objects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CA" altLang="en-US" sz="3200" b="0" dirty="0">
                <a:latin typeface="+mn-lt"/>
              </a:rPr>
              <a:t>Ridicule or call names</a:t>
            </a:r>
          </a:p>
          <a:p>
            <a:pPr eaLnBrk="1" hangingPunct="1"/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451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737" y="309872"/>
            <a:ext cx="4888832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Does Jealousy = Love?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7CBE060-9914-836F-A8A1-C3E8DD3FD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717" y="1139820"/>
            <a:ext cx="7120435" cy="4800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u="sng" dirty="0">
                <a:latin typeface="+mn-lt"/>
              </a:rPr>
              <a:t>No</a:t>
            </a:r>
            <a:r>
              <a:rPr lang="en-US" sz="3200" b="0" dirty="0">
                <a:latin typeface="+mn-lt"/>
              </a:rPr>
              <a:t>!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The source of jealousy is usually insecurity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Jealousy is about real or imagined fears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The best way to deal with jealousy is to communicate honestly with your partner</a:t>
            </a:r>
            <a:endParaRPr lang="en-CA" sz="3200" b="0" dirty="0">
              <a:latin typeface="+mn-lt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1CCEC4D9-C251-624A-9C7F-BCED1571C3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6454" y="1294543"/>
            <a:ext cx="2414283" cy="39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F41B2-18EC-2492-E267-F6E2791E4A9F}"/>
              </a:ext>
            </a:extLst>
          </p:cNvPr>
          <p:cNvSpPr/>
          <p:nvPr/>
        </p:nvSpPr>
        <p:spPr>
          <a:xfrm>
            <a:off x="0" y="5701518"/>
            <a:ext cx="12192000" cy="1156482"/>
          </a:xfrm>
          <a:prstGeom prst="rect">
            <a:avLst/>
          </a:prstGeom>
          <a:solidFill>
            <a:srgbClr val="0E3D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A9A7-1B72-DC5C-6B59-4DC23EC82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328" y="5846371"/>
            <a:ext cx="1590769" cy="90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F73D2-97EE-686C-8D9A-5C52FC09F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759" y="6179322"/>
            <a:ext cx="2007071" cy="3482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672562-43E4-CD85-2305-EE9A99FC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331" y="155759"/>
            <a:ext cx="6277338" cy="759747"/>
          </a:xfrm>
        </p:spPr>
        <p:txBody>
          <a:bodyPr>
            <a:normAutofit/>
          </a:bodyPr>
          <a:lstStyle>
            <a:lvl1pPr>
              <a:defRPr lang="en-US" sz="3200" b="1" kern="1200" cap="none" baseline="0" dirty="0">
                <a:solidFill>
                  <a:srgbClr val="6ABF4B"/>
                </a:solidFill>
                <a:latin typeface="Arial  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Know your Relationship Rights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32EC4-E8BE-DB51-F9FC-5F4708DF5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859" y="310978"/>
            <a:ext cx="1807029" cy="1807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7A9E-CBD4-ACBC-C82C-CD410A07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970" y="1132400"/>
            <a:ext cx="9346059" cy="4383551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Healthy relationships are honest, respectful, and responsible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Partners don’t pressure each other to go against their personal values 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Both people involved feel good about themselves. </a:t>
            </a:r>
          </a:p>
          <a:p>
            <a:pPr>
              <a:spcAft>
                <a:spcPts val="1800"/>
              </a:spcAft>
              <a:buClr>
                <a:srgbClr val="06698A"/>
              </a:buClr>
            </a:pPr>
            <a:r>
              <a:rPr lang="en-US" sz="3200" b="0" dirty="0">
                <a:latin typeface="+mn-lt"/>
              </a:rPr>
              <a:t>By believing in your right to be treated well, you are taking important steps to developing healthy relationships.</a:t>
            </a:r>
            <a:endParaRPr lang="en-CA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8346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PH">
      <a:dk1>
        <a:srgbClr val="0E3D51"/>
      </a:dk1>
      <a:lt1>
        <a:srgbClr val="FFFFFF"/>
      </a:lt1>
      <a:dk2>
        <a:srgbClr val="048E9B"/>
      </a:dk2>
      <a:lt2>
        <a:srgbClr val="0E3D51"/>
      </a:lt2>
      <a:accent1>
        <a:srgbClr val="00698F"/>
      </a:accent1>
      <a:accent2>
        <a:srgbClr val="C31C4A"/>
      </a:accent2>
      <a:accent3>
        <a:srgbClr val="6ABF4B"/>
      </a:accent3>
      <a:accent4>
        <a:srgbClr val="048E9B"/>
      </a:accent4>
      <a:accent5>
        <a:srgbClr val="0E3D51"/>
      </a:accent5>
      <a:accent6>
        <a:srgbClr val="D2FAFE"/>
      </a:accent6>
      <a:hlink>
        <a:srgbClr val="6ABF4B"/>
      </a:hlink>
      <a:folHlink>
        <a:srgbClr val="00698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187B646-4EB0-47C4-9316-2052C649EB25}" vid="{D4F8F87D-DB38-4A8B-B91A-9A20243DA8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86238-da63-4f55-a3cc-adc0b13f0902" xsi:nil="true"/>
    <lcf76f155ced4ddcb4097134ff3c332f xmlns="380d94ef-a09f-4694-9f3e-20ef19df6f20">
      <Terms xmlns="http://schemas.microsoft.com/office/infopath/2007/PartnerControls"/>
    </lcf76f155ced4ddcb4097134ff3c332f>
    <_Flow_SignoffStatus xmlns="380d94ef-a09f-4694-9f3e-20ef19df6f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F96BF1EF17B4F82C14EAE901D5873" ma:contentTypeVersion="18" ma:contentTypeDescription="Create a new document." ma:contentTypeScope="" ma:versionID="0b95f0e5ccd02d08efadd0b3ca69e809">
  <xsd:schema xmlns:xsd="http://www.w3.org/2001/XMLSchema" xmlns:xs="http://www.w3.org/2001/XMLSchema" xmlns:p="http://schemas.microsoft.com/office/2006/metadata/properties" xmlns:ns2="380d94ef-a09f-4694-9f3e-20ef19df6f20" xmlns:ns3="c2086238-da63-4f55-a3cc-adc0b13f0902" targetNamespace="http://schemas.microsoft.com/office/2006/metadata/properties" ma:root="true" ma:fieldsID="3cf76d3ce124090d0cf7d9b386aeb8ce" ns2:_="" ns3:_="">
    <xsd:import namespace="380d94ef-a09f-4694-9f3e-20ef19df6f20"/>
    <xsd:import namespace="c2086238-da63-4f55-a3cc-adc0b13f090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d94ef-a09f-4694-9f3e-20ef19df6f20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ef3506-ac66-42b7-b4fb-1569aaa604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86238-da63-4f55-a3cc-adc0b13f09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34ced7d9-34a9-4ded-bf1d-bab14803e787}" ma:internalName="TaxCatchAll" ma:readOnly="false" ma:showField="CatchAllData" ma:web="c2086238-da63-4f55-a3cc-adc0b13f0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4155CD-CD18-4BEB-916B-6AD43A1C41C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6d948ac3-16a8-4e81-9df7-1b6280e77e92"/>
    <ds:schemaRef ds:uri="http://purl.org/dc/elements/1.1/"/>
    <ds:schemaRef ds:uri="http://purl.org/dc/dcmitype/"/>
    <ds:schemaRef ds:uri="309ffcbd-8494-408f-9c25-3be15119e86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DE85C3-0475-42A3-9DBE-343C23F481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A0718-3089-4C22-A8A8-86716FA918D2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4188</TotalTime>
  <Words>1850</Words>
  <Application>Microsoft Office PowerPoint</Application>
  <PresentationFormat>Widescreen</PresentationFormat>
  <Paragraphs>225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 </vt:lpstr>
      <vt:lpstr>Avenir LT Std 55 Roman</vt:lpstr>
      <vt:lpstr>Avenir LT Std 65 Medium</vt:lpstr>
      <vt:lpstr>Calibri</vt:lpstr>
      <vt:lpstr>Theme1</vt:lpstr>
      <vt:lpstr>Healthy Relationships &amp; Consent</vt:lpstr>
      <vt:lpstr>What is a   Healthy  Relationship?</vt:lpstr>
      <vt:lpstr>Healthy Relationships</vt:lpstr>
      <vt:lpstr>Healthy Relationships</vt:lpstr>
      <vt:lpstr>Important Characteristics of a Healthy Relationship</vt:lpstr>
      <vt:lpstr>Important Characteristics of a Healthy Relationship</vt:lpstr>
      <vt:lpstr>Signs of Unhealthy Relationships</vt:lpstr>
      <vt:lpstr>Does Jealousy = Love?</vt:lpstr>
      <vt:lpstr>Know your Relationship Rights</vt:lpstr>
      <vt:lpstr>Dealing with Arguments</vt:lpstr>
      <vt:lpstr>Dating Violence</vt:lpstr>
      <vt:lpstr>What is Consent</vt:lpstr>
      <vt:lpstr>Consent is SIMPLE! It’s as easy as…</vt:lpstr>
      <vt:lpstr>Sexual Assault</vt:lpstr>
      <vt:lpstr>Test Your Knowledge</vt:lpstr>
      <vt:lpstr>PowerPoint Presentation</vt:lpstr>
      <vt:lpstr>PowerPoint Presentation</vt:lpstr>
      <vt:lpstr>PowerPoint Presentation</vt:lpstr>
      <vt:lpstr>PowerPoint Presentation</vt:lpstr>
      <vt:lpstr>When Relationships End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Nicole Anderson</dc:creator>
  <cp:lastModifiedBy>Laura Durham</cp:lastModifiedBy>
  <cp:revision>4</cp:revision>
  <dcterms:created xsi:type="dcterms:W3CDTF">2022-09-09T17:44:24Z</dcterms:created>
  <dcterms:modified xsi:type="dcterms:W3CDTF">2023-01-17T16:16:48Z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0x010100F95F96BF1EF17B4F82C14EAE901D5873</vt:lpwstr>
  </property>
  <property fmtid="{D5CDD505-2E9C-101B-9397-08002B2CF9AE}" pid="3" name="Order">
    <vt:r8>845000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