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9" r:id="rId2"/>
    <p:sldId id="298" r:id="rId3"/>
    <p:sldId id="348" r:id="rId4"/>
    <p:sldId id="259" r:id="rId5"/>
    <p:sldId id="331" r:id="rId6"/>
    <p:sldId id="280" r:id="rId7"/>
    <p:sldId id="262" r:id="rId8"/>
    <p:sldId id="263" r:id="rId9"/>
    <p:sldId id="354" r:id="rId10"/>
    <p:sldId id="264" r:id="rId11"/>
    <p:sldId id="267" r:id="rId12"/>
    <p:sldId id="268" r:id="rId13"/>
    <p:sldId id="345" r:id="rId14"/>
    <p:sldId id="343" r:id="rId15"/>
    <p:sldId id="265" r:id="rId16"/>
    <p:sldId id="341" r:id="rId17"/>
    <p:sldId id="266" r:id="rId18"/>
    <p:sldId id="344" r:id="rId19"/>
    <p:sldId id="351" r:id="rId20"/>
    <p:sldId id="349" r:id="rId21"/>
    <p:sldId id="350" r:id="rId22"/>
    <p:sldId id="346" r:id="rId23"/>
    <p:sldId id="332" r:id="rId24"/>
    <p:sldId id="271" r:id="rId25"/>
    <p:sldId id="356" r:id="rId26"/>
    <p:sldId id="5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D51"/>
    <a:srgbClr val="066C90"/>
    <a:srgbClr val="066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74148" autoAdjust="0"/>
  </p:normalViewPr>
  <p:slideViewPr>
    <p:cSldViewPr snapToGrid="0">
      <p:cViewPr varScale="1">
        <p:scale>
          <a:sx n="81" d="100"/>
          <a:sy n="81" d="100"/>
        </p:scale>
        <p:origin x="2466" y="96"/>
      </p:cViewPr>
      <p:guideLst/>
    </p:cSldViewPr>
  </p:slideViewPr>
  <p:notesTextViewPr>
    <p:cViewPr>
      <p:scale>
        <a:sx n="1" d="1"/>
        <a:sy n="1" d="1"/>
      </p:scale>
      <p:origin x="0" y="-3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15E01-5389-4CD5-B4F9-41EE79588A13}" type="doc">
      <dgm:prSet loTypeId="urn:microsoft.com/office/officeart/2005/8/layout/chevron1" loCatId="process" qsTypeId="urn:microsoft.com/office/officeart/2005/8/quickstyle/simple1" qsCatId="simple" csTypeId="urn:microsoft.com/office/officeart/2005/8/colors/colorful2" csCatId="colorful" phldr="1"/>
      <dgm:spPr/>
    </dgm:pt>
    <dgm:pt modelId="{F5AADFF6-B313-4AA3-85B6-541EA9595C06}">
      <dgm:prSet phldrT="[Text]"/>
      <dgm:spPr>
        <a:solidFill>
          <a:srgbClr val="0E3D51"/>
        </a:solidFill>
      </dgm:spPr>
      <dgm:t>
        <a:bodyPr/>
        <a:lstStyle/>
        <a:p>
          <a:r>
            <a:rPr lang="en-US" dirty="0"/>
            <a:t>No Problems</a:t>
          </a:r>
          <a:endParaRPr lang="en-CA" dirty="0"/>
        </a:p>
      </dgm:t>
    </dgm:pt>
    <dgm:pt modelId="{C2C0060B-3068-4435-B571-93D5C9278105}" type="parTrans" cxnId="{F91A9B50-AEEA-45C0-9F45-469628EBBC49}">
      <dgm:prSet/>
      <dgm:spPr/>
      <dgm:t>
        <a:bodyPr/>
        <a:lstStyle/>
        <a:p>
          <a:endParaRPr lang="en-CA"/>
        </a:p>
      </dgm:t>
    </dgm:pt>
    <dgm:pt modelId="{CA05927A-61D9-4437-AFEF-3BBD47908FCE}" type="sibTrans" cxnId="{F91A9B50-AEEA-45C0-9F45-469628EBBC49}">
      <dgm:prSet/>
      <dgm:spPr/>
      <dgm:t>
        <a:bodyPr/>
        <a:lstStyle/>
        <a:p>
          <a:endParaRPr lang="en-CA"/>
        </a:p>
      </dgm:t>
    </dgm:pt>
    <dgm:pt modelId="{9426B4BC-27F3-4DCC-993B-1671239F89AB}">
      <dgm:prSet phldrT="[Text]"/>
      <dgm:spPr>
        <a:solidFill>
          <a:srgbClr val="06698A"/>
        </a:solidFill>
      </dgm:spPr>
      <dgm:t>
        <a:bodyPr/>
        <a:lstStyle/>
        <a:p>
          <a:r>
            <a:rPr lang="en-US" dirty="0"/>
            <a:t>Minimal Problems</a:t>
          </a:r>
          <a:endParaRPr lang="en-CA" dirty="0"/>
        </a:p>
      </dgm:t>
    </dgm:pt>
    <dgm:pt modelId="{4CD3C8A3-0344-491D-BE34-4E378FAD1417}" type="parTrans" cxnId="{949C98BE-2405-4A1B-8E55-89AA3E885B99}">
      <dgm:prSet/>
      <dgm:spPr/>
      <dgm:t>
        <a:bodyPr/>
        <a:lstStyle/>
        <a:p>
          <a:endParaRPr lang="en-CA"/>
        </a:p>
      </dgm:t>
    </dgm:pt>
    <dgm:pt modelId="{9A935BD6-6F8B-42DC-8E70-7065A7138EA7}" type="sibTrans" cxnId="{949C98BE-2405-4A1B-8E55-89AA3E885B99}">
      <dgm:prSet/>
      <dgm:spPr/>
      <dgm:t>
        <a:bodyPr/>
        <a:lstStyle/>
        <a:p>
          <a:endParaRPr lang="en-CA"/>
        </a:p>
      </dgm:t>
    </dgm:pt>
    <dgm:pt modelId="{1158A20C-6D0D-49E4-8C54-56FE53F58E57}">
      <dgm:prSet phldrT="[Text]"/>
      <dgm:spPr>
        <a:solidFill>
          <a:srgbClr val="FFC000"/>
        </a:solidFill>
      </dgm:spPr>
      <dgm:t>
        <a:bodyPr/>
        <a:lstStyle/>
        <a:p>
          <a:r>
            <a:rPr lang="en-US" dirty="0"/>
            <a:t>Serious Problems</a:t>
          </a:r>
          <a:endParaRPr lang="en-CA" dirty="0"/>
        </a:p>
      </dgm:t>
    </dgm:pt>
    <dgm:pt modelId="{234D5F51-4DE4-433C-A840-5F84074C4D22}" type="parTrans" cxnId="{CD41553E-ABB1-4EE3-81AF-0216DFD0DC98}">
      <dgm:prSet/>
      <dgm:spPr/>
      <dgm:t>
        <a:bodyPr/>
        <a:lstStyle/>
        <a:p>
          <a:endParaRPr lang="en-CA"/>
        </a:p>
      </dgm:t>
    </dgm:pt>
    <dgm:pt modelId="{3BD2FB81-B3B8-4D4F-A1C0-E059C804976B}" type="sibTrans" cxnId="{CD41553E-ABB1-4EE3-81AF-0216DFD0DC98}">
      <dgm:prSet/>
      <dgm:spPr/>
      <dgm:t>
        <a:bodyPr/>
        <a:lstStyle/>
        <a:p>
          <a:endParaRPr lang="en-CA"/>
        </a:p>
      </dgm:t>
    </dgm:pt>
    <dgm:pt modelId="{8D870DC8-65D8-4ECE-AFB1-1F62F6EE6958}">
      <dgm:prSet phldrT="[Text]"/>
      <dgm:spPr>
        <a:solidFill>
          <a:srgbClr val="00B050"/>
        </a:solidFill>
      </dgm:spPr>
      <dgm:t>
        <a:bodyPr/>
        <a:lstStyle/>
        <a:p>
          <a:r>
            <a:rPr lang="en-US" dirty="0"/>
            <a:t>Many Problems</a:t>
          </a:r>
          <a:endParaRPr lang="en-CA" dirty="0"/>
        </a:p>
      </dgm:t>
    </dgm:pt>
    <dgm:pt modelId="{12D5E192-A7B3-4624-89E4-3F16F941A046}" type="parTrans" cxnId="{5117ADF3-4058-4593-9927-8B0C22782AB9}">
      <dgm:prSet/>
      <dgm:spPr/>
      <dgm:t>
        <a:bodyPr/>
        <a:lstStyle/>
        <a:p>
          <a:endParaRPr lang="en-CA"/>
        </a:p>
      </dgm:t>
    </dgm:pt>
    <dgm:pt modelId="{015342A2-6D79-445C-9D43-BDEAFA668E44}" type="sibTrans" cxnId="{5117ADF3-4058-4593-9927-8B0C22782AB9}">
      <dgm:prSet/>
      <dgm:spPr/>
      <dgm:t>
        <a:bodyPr/>
        <a:lstStyle/>
        <a:p>
          <a:endParaRPr lang="en-CA"/>
        </a:p>
      </dgm:t>
    </dgm:pt>
    <dgm:pt modelId="{76964BB6-88F8-42EB-99D5-16D751C039A7}" type="pres">
      <dgm:prSet presAssocID="{7D315E01-5389-4CD5-B4F9-41EE79588A13}" presName="Name0" presStyleCnt="0">
        <dgm:presLayoutVars>
          <dgm:dir/>
          <dgm:animLvl val="lvl"/>
          <dgm:resizeHandles val="exact"/>
        </dgm:presLayoutVars>
      </dgm:prSet>
      <dgm:spPr/>
    </dgm:pt>
    <dgm:pt modelId="{9C664D2A-5D1A-4E6C-9B6F-058E1FF13664}" type="pres">
      <dgm:prSet presAssocID="{F5AADFF6-B313-4AA3-85B6-541EA9595C06}" presName="parTxOnly" presStyleLbl="node1" presStyleIdx="0" presStyleCnt="4">
        <dgm:presLayoutVars>
          <dgm:chMax val="0"/>
          <dgm:chPref val="0"/>
          <dgm:bulletEnabled val="1"/>
        </dgm:presLayoutVars>
      </dgm:prSet>
      <dgm:spPr/>
    </dgm:pt>
    <dgm:pt modelId="{57FC9E3A-672B-4074-A589-62480B84FAEA}" type="pres">
      <dgm:prSet presAssocID="{CA05927A-61D9-4437-AFEF-3BBD47908FCE}" presName="parTxOnlySpace" presStyleCnt="0"/>
      <dgm:spPr/>
    </dgm:pt>
    <dgm:pt modelId="{FFCE7D4C-54F6-42B5-97DD-C23E7B8F7806}" type="pres">
      <dgm:prSet presAssocID="{9426B4BC-27F3-4DCC-993B-1671239F89AB}" presName="parTxOnly" presStyleLbl="node1" presStyleIdx="1" presStyleCnt="4">
        <dgm:presLayoutVars>
          <dgm:chMax val="0"/>
          <dgm:chPref val="0"/>
          <dgm:bulletEnabled val="1"/>
        </dgm:presLayoutVars>
      </dgm:prSet>
      <dgm:spPr/>
    </dgm:pt>
    <dgm:pt modelId="{5B3CDDDB-EA12-44C3-BBFF-C491F44AEDE7}" type="pres">
      <dgm:prSet presAssocID="{9A935BD6-6F8B-42DC-8E70-7065A7138EA7}" presName="parTxOnlySpace" presStyleCnt="0"/>
      <dgm:spPr/>
    </dgm:pt>
    <dgm:pt modelId="{59C6F121-1288-4D5D-A329-60D901F23D3E}" type="pres">
      <dgm:prSet presAssocID="{8D870DC8-65D8-4ECE-AFB1-1F62F6EE6958}" presName="parTxOnly" presStyleLbl="node1" presStyleIdx="2" presStyleCnt="4">
        <dgm:presLayoutVars>
          <dgm:chMax val="0"/>
          <dgm:chPref val="0"/>
          <dgm:bulletEnabled val="1"/>
        </dgm:presLayoutVars>
      </dgm:prSet>
      <dgm:spPr/>
    </dgm:pt>
    <dgm:pt modelId="{A1E031E9-66FA-4278-BF02-1154955C73F7}" type="pres">
      <dgm:prSet presAssocID="{015342A2-6D79-445C-9D43-BDEAFA668E44}" presName="parTxOnlySpace" presStyleCnt="0"/>
      <dgm:spPr/>
    </dgm:pt>
    <dgm:pt modelId="{922F9B53-9A09-436E-AB64-6624A3337AC3}" type="pres">
      <dgm:prSet presAssocID="{1158A20C-6D0D-49E4-8C54-56FE53F58E57}" presName="parTxOnly" presStyleLbl="node1" presStyleIdx="3" presStyleCnt="4">
        <dgm:presLayoutVars>
          <dgm:chMax val="0"/>
          <dgm:chPref val="0"/>
          <dgm:bulletEnabled val="1"/>
        </dgm:presLayoutVars>
      </dgm:prSet>
      <dgm:spPr/>
    </dgm:pt>
  </dgm:ptLst>
  <dgm:cxnLst>
    <dgm:cxn modelId="{CD41553E-ABB1-4EE3-81AF-0216DFD0DC98}" srcId="{7D315E01-5389-4CD5-B4F9-41EE79588A13}" destId="{1158A20C-6D0D-49E4-8C54-56FE53F58E57}" srcOrd="3" destOrd="0" parTransId="{234D5F51-4DE4-433C-A840-5F84074C4D22}" sibTransId="{3BD2FB81-B3B8-4D4F-A1C0-E059C804976B}"/>
    <dgm:cxn modelId="{74027261-3F97-46F0-9484-9D28346B8EDD}" type="presOf" srcId="{F5AADFF6-B313-4AA3-85B6-541EA9595C06}" destId="{9C664D2A-5D1A-4E6C-9B6F-058E1FF13664}" srcOrd="0" destOrd="0" presId="urn:microsoft.com/office/officeart/2005/8/layout/chevron1"/>
    <dgm:cxn modelId="{F91A9B50-AEEA-45C0-9F45-469628EBBC49}" srcId="{7D315E01-5389-4CD5-B4F9-41EE79588A13}" destId="{F5AADFF6-B313-4AA3-85B6-541EA9595C06}" srcOrd="0" destOrd="0" parTransId="{C2C0060B-3068-4435-B571-93D5C9278105}" sibTransId="{CA05927A-61D9-4437-AFEF-3BBD47908FCE}"/>
    <dgm:cxn modelId="{72F08654-536F-4988-BB99-2C6E1E9C7852}" type="presOf" srcId="{7D315E01-5389-4CD5-B4F9-41EE79588A13}" destId="{76964BB6-88F8-42EB-99D5-16D751C039A7}" srcOrd="0" destOrd="0" presId="urn:microsoft.com/office/officeart/2005/8/layout/chevron1"/>
    <dgm:cxn modelId="{949C98BE-2405-4A1B-8E55-89AA3E885B99}" srcId="{7D315E01-5389-4CD5-B4F9-41EE79588A13}" destId="{9426B4BC-27F3-4DCC-993B-1671239F89AB}" srcOrd="1" destOrd="0" parTransId="{4CD3C8A3-0344-491D-BE34-4E378FAD1417}" sibTransId="{9A935BD6-6F8B-42DC-8E70-7065A7138EA7}"/>
    <dgm:cxn modelId="{327940CB-B4A4-4079-B3CF-2646D8527F7F}" type="presOf" srcId="{1158A20C-6D0D-49E4-8C54-56FE53F58E57}" destId="{922F9B53-9A09-436E-AB64-6624A3337AC3}" srcOrd="0" destOrd="0" presId="urn:microsoft.com/office/officeart/2005/8/layout/chevron1"/>
    <dgm:cxn modelId="{DF55D6DD-A5DF-45D0-B3A0-23B6A99001CD}" type="presOf" srcId="{9426B4BC-27F3-4DCC-993B-1671239F89AB}" destId="{FFCE7D4C-54F6-42B5-97DD-C23E7B8F7806}" srcOrd="0" destOrd="0" presId="urn:microsoft.com/office/officeart/2005/8/layout/chevron1"/>
    <dgm:cxn modelId="{85EA49DF-3D60-47F9-B887-48B9A68D2B9F}" type="presOf" srcId="{8D870DC8-65D8-4ECE-AFB1-1F62F6EE6958}" destId="{59C6F121-1288-4D5D-A329-60D901F23D3E}" srcOrd="0" destOrd="0" presId="urn:microsoft.com/office/officeart/2005/8/layout/chevron1"/>
    <dgm:cxn modelId="{5117ADF3-4058-4593-9927-8B0C22782AB9}" srcId="{7D315E01-5389-4CD5-B4F9-41EE79588A13}" destId="{8D870DC8-65D8-4ECE-AFB1-1F62F6EE6958}" srcOrd="2" destOrd="0" parTransId="{12D5E192-A7B3-4624-89E4-3F16F941A046}" sibTransId="{015342A2-6D79-445C-9D43-BDEAFA668E44}"/>
    <dgm:cxn modelId="{AA184A3E-9C27-4064-9FDA-4BA932A36DE6}" type="presParOf" srcId="{76964BB6-88F8-42EB-99D5-16D751C039A7}" destId="{9C664D2A-5D1A-4E6C-9B6F-058E1FF13664}" srcOrd="0" destOrd="0" presId="urn:microsoft.com/office/officeart/2005/8/layout/chevron1"/>
    <dgm:cxn modelId="{06B6B43C-59A6-46B7-AE92-B923CFB552F0}" type="presParOf" srcId="{76964BB6-88F8-42EB-99D5-16D751C039A7}" destId="{57FC9E3A-672B-4074-A589-62480B84FAEA}" srcOrd="1" destOrd="0" presId="urn:microsoft.com/office/officeart/2005/8/layout/chevron1"/>
    <dgm:cxn modelId="{E2816C70-D2A8-4B9D-8A21-5DF155B0DB17}" type="presParOf" srcId="{76964BB6-88F8-42EB-99D5-16D751C039A7}" destId="{FFCE7D4C-54F6-42B5-97DD-C23E7B8F7806}" srcOrd="2" destOrd="0" presId="urn:microsoft.com/office/officeart/2005/8/layout/chevron1"/>
    <dgm:cxn modelId="{4985AE96-6262-4978-8B36-55DFFBA726D5}" type="presParOf" srcId="{76964BB6-88F8-42EB-99D5-16D751C039A7}" destId="{5B3CDDDB-EA12-44C3-BBFF-C491F44AEDE7}" srcOrd="3" destOrd="0" presId="urn:microsoft.com/office/officeart/2005/8/layout/chevron1"/>
    <dgm:cxn modelId="{7CF184A9-6680-483D-9B11-FB06946B59C3}" type="presParOf" srcId="{76964BB6-88F8-42EB-99D5-16D751C039A7}" destId="{59C6F121-1288-4D5D-A329-60D901F23D3E}" srcOrd="4" destOrd="0" presId="urn:microsoft.com/office/officeart/2005/8/layout/chevron1"/>
    <dgm:cxn modelId="{77A9E29B-377A-4CF1-B587-4A988DE4699A}" type="presParOf" srcId="{76964BB6-88F8-42EB-99D5-16D751C039A7}" destId="{A1E031E9-66FA-4278-BF02-1154955C73F7}" srcOrd="5" destOrd="0" presId="urn:microsoft.com/office/officeart/2005/8/layout/chevron1"/>
    <dgm:cxn modelId="{119C5434-7F50-400E-BD36-57EB0656EA20}" type="presParOf" srcId="{76964BB6-88F8-42EB-99D5-16D751C039A7}" destId="{922F9B53-9A09-436E-AB64-6624A3337A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4D2A-5D1A-4E6C-9B6F-058E1FF13664}">
      <dsp:nvSpPr>
        <dsp:cNvPr id="0" name=""/>
        <dsp:cNvSpPr/>
      </dsp:nvSpPr>
      <dsp:spPr>
        <a:xfrm>
          <a:off x="3472" y="792349"/>
          <a:ext cx="2021541" cy="808616"/>
        </a:xfrm>
        <a:prstGeom prst="chevron">
          <a:avLst/>
        </a:prstGeom>
        <a:solidFill>
          <a:srgbClr val="0E3D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No Problems</a:t>
          </a:r>
          <a:endParaRPr lang="en-CA" sz="2200" kern="1200" dirty="0"/>
        </a:p>
      </dsp:txBody>
      <dsp:txXfrm>
        <a:off x="407780" y="792349"/>
        <a:ext cx="1212925" cy="808616"/>
      </dsp:txXfrm>
    </dsp:sp>
    <dsp:sp modelId="{FFCE7D4C-54F6-42B5-97DD-C23E7B8F7806}">
      <dsp:nvSpPr>
        <dsp:cNvPr id="0" name=""/>
        <dsp:cNvSpPr/>
      </dsp:nvSpPr>
      <dsp:spPr>
        <a:xfrm>
          <a:off x="1822860" y="792349"/>
          <a:ext cx="2021541" cy="808616"/>
        </a:xfrm>
        <a:prstGeom prst="chevron">
          <a:avLst/>
        </a:prstGeom>
        <a:solidFill>
          <a:srgbClr val="0669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Minimal Problems</a:t>
          </a:r>
          <a:endParaRPr lang="en-CA" sz="2200" kern="1200" dirty="0"/>
        </a:p>
      </dsp:txBody>
      <dsp:txXfrm>
        <a:off x="2227168" y="792349"/>
        <a:ext cx="1212925" cy="808616"/>
      </dsp:txXfrm>
    </dsp:sp>
    <dsp:sp modelId="{59C6F121-1288-4D5D-A329-60D901F23D3E}">
      <dsp:nvSpPr>
        <dsp:cNvPr id="0" name=""/>
        <dsp:cNvSpPr/>
      </dsp:nvSpPr>
      <dsp:spPr>
        <a:xfrm>
          <a:off x="3642247" y="792349"/>
          <a:ext cx="2021541" cy="808616"/>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Many Problems</a:t>
          </a:r>
          <a:endParaRPr lang="en-CA" sz="2200" kern="1200" dirty="0"/>
        </a:p>
      </dsp:txBody>
      <dsp:txXfrm>
        <a:off x="4046555" y="792349"/>
        <a:ext cx="1212925" cy="808616"/>
      </dsp:txXfrm>
    </dsp:sp>
    <dsp:sp modelId="{922F9B53-9A09-436E-AB64-6624A3337AC3}">
      <dsp:nvSpPr>
        <dsp:cNvPr id="0" name=""/>
        <dsp:cNvSpPr/>
      </dsp:nvSpPr>
      <dsp:spPr>
        <a:xfrm>
          <a:off x="5461635" y="792349"/>
          <a:ext cx="2021541" cy="808616"/>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Serious Problems</a:t>
          </a:r>
          <a:endParaRPr lang="en-CA" sz="2200" kern="1200" dirty="0"/>
        </a:p>
      </dsp:txBody>
      <dsp:txXfrm>
        <a:off x="5865943" y="792349"/>
        <a:ext cx="1212925" cy="8086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14265-B13E-43C3-924C-70092D3463AB}" type="datetimeFigureOut">
              <a:rPr lang="en-CA" smtClean="0"/>
              <a:t>2019-10-03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A2B9F-75D1-4750-887B-6D1C4779A7AA}" type="slidenum">
              <a:rPr lang="en-CA" smtClean="0"/>
              <a:t>‹#›</a:t>
            </a:fld>
            <a:endParaRPr lang="en-CA"/>
          </a:p>
        </p:txBody>
      </p:sp>
    </p:spTree>
    <p:extLst>
      <p:ext uri="{BB962C8B-B14F-4D97-AF65-F5344CB8AC3E}">
        <p14:creationId xmlns:p14="http://schemas.microsoft.com/office/powerpoint/2010/main" val="236672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rive.google.com/file/d/0B0tmPQ67k3NVTEZWQ1AwUEV2SG8/vie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cs.ca/blogs/glossary-of-terms/strai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afly.com/news/cannabis-101/what-are-cannabis-dabs-and-benefits-of-dabbing-marijuan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leafly.com/news/cannabis-101/how-to-dab-cannabis-concentrat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most drugs- cannabis starts off as a plant.</a:t>
            </a:r>
          </a:p>
          <a:p>
            <a:r>
              <a:rPr lang="en-US" dirty="0"/>
              <a:t>There are three different types of cannabis plants.</a:t>
            </a:r>
          </a:p>
          <a:p>
            <a:r>
              <a:rPr lang="en-US" dirty="0"/>
              <a:t>Indica, Sativa and Ruderalis. </a:t>
            </a:r>
          </a:p>
          <a:p>
            <a:r>
              <a:rPr lang="en-US" dirty="0"/>
              <a:t>They all have different amounts of chemicals called cannabinoids- the ones we know most about are THC (</a:t>
            </a:r>
            <a:r>
              <a:rPr lang="en-CA" dirty="0"/>
              <a:t>delta-9-tetrahydrocannabinol)</a:t>
            </a:r>
            <a:r>
              <a:rPr lang="en-US" dirty="0"/>
              <a:t> and CBD (</a:t>
            </a:r>
            <a:r>
              <a:rPr lang="en-CA" dirty="0"/>
              <a:t>cannabidiol)</a:t>
            </a:r>
            <a:r>
              <a:rPr lang="en-US" dirty="0"/>
              <a:t>. </a:t>
            </a:r>
            <a:r>
              <a:rPr lang="en-US" sz="1200" b="0" i="0" u="none" strike="noStrike" kern="1200" dirty="0">
                <a:solidFill>
                  <a:schemeClr val="tx1"/>
                </a:solidFill>
                <a:effectLst/>
                <a:latin typeface="+mn-lt"/>
                <a:ea typeface="+mn-ea"/>
                <a:cs typeface="+mn-cs"/>
              </a:rPr>
              <a:t>When consumed,</a:t>
            </a:r>
            <a:r>
              <a:rPr lang="en-US" sz="1200" kern="1200" dirty="0">
                <a:solidFill>
                  <a:schemeClr val="tx1"/>
                </a:solidFill>
                <a:effectLst/>
                <a:latin typeface="+mn-lt"/>
                <a:ea typeface="+mn-ea"/>
                <a:cs typeface="+mn-cs"/>
              </a:rPr>
              <a:t> they work by binding to cannabinoid receptors located in our brain and body like a lock and key (the cannabinoid being the key and the receptor being the lock). Because cannabinoid receptors are present throughout the brain and body, activating them (opening the lock) can influence a broad range of psychological and physiological processes.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THC is responsible for the psychoactive effect, or “high,” and the associated physical impairment. Unlike THC, CBD does not generally produce a “high.”</a:t>
            </a:r>
            <a:endParaRPr lang="en-US" dirty="0"/>
          </a:p>
          <a:p>
            <a:endParaRPr lang="en-US" dirty="0"/>
          </a:p>
          <a:p>
            <a:endParaRPr lang="en-US" dirty="0"/>
          </a:p>
          <a:p>
            <a:r>
              <a:rPr lang="en-US" dirty="0"/>
              <a:t>References:</a:t>
            </a:r>
          </a:p>
          <a:p>
            <a:r>
              <a:rPr lang="en-US" dirty="0"/>
              <a:t>1 CCSA website: http://www.ccsa.ca/Eng/topics/cannabis/Pages/default.aspx </a:t>
            </a:r>
          </a:p>
          <a:p>
            <a:r>
              <a:rPr lang="en-US" dirty="0"/>
              <a:t>2 Ontario Cannabis Store Website. Retrieved April 4, 2019 from: https://ocs.ca/blogs/cannabis-anatomy/cannabis-strains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
            </a:r>
            <a:r>
              <a:rPr lang="en-CA" dirty="0" err="1"/>
              <a:t>icture</a:t>
            </a:r>
            <a:r>
              <a:rPr lang="en-CA" dirty="0"/>
              <a:t> Source: https://ocs.ca/blogs/cannabis-anatomy/the-cannabis-plant-1 </a:t>
            </a:r>
          </a:p>
          <a:p>
            <a:endParaRPr lang="en-US" dirty="0"/>
          </a:p>
          <a:p>
            <a:endParaRPr lang="en-CA" dirty="0"/>
          </a:p>
        </p:txBody>
      </p:sp>
      <p:sp>
        <p:nvSpPr>
          <p:cNvPr id="4" name="Slide Number Placeholder 3"/>
          <p:cNvSpPr>
            <a:spLocks noGrp="1"/>
          </p:cNvSpPr>
          <p:nvPr>
            <p:ph type="sldNum" sz="quarter" idx="10"/>
          </p:nvPr>
        </p:nvSpPr>
        <p:spPr/>
        <p:txBody>
          <a:bodyPr/>
          <a:lstStyle/>
          <a:p>
            <a:fld id="{01413358-448E-4FFE-8D7A-8A5293F02529}" type="slidenum">
              <a:rPr lang="en-CA" smtClean="0"/>
              <a:t>2</a:t>
            </a:fld>
            <a:endParaRPr lang="en-CA"/>
          </a:p>
        </p:txBody>
      </p:sp>
    </p:spTree>
    <p:extLst>
      <p:ext uri="{BB962C8B-B14F-4D97-AF65-F5344CB8AC3E}">
        <p14:creationId xmlns:p14="http://schemas.microsoft.com/office/powerpoint/2010/main" val="205625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path to cannabis use disorder (addiction) is individual. Two people who use the same method of consumption, at the same frequency, with the same potency of product, may result in one person developing dependence and the other person experiencing minimal harms. </a:t>
            </a:r>
            <a:r>
              <a:rPr lang="en-US" sz="1200" kern="1200" dirty="0">
                <a:solidFill>
                  <a:schemeClr val="tx1"/>
                </a:solidFill>
                <a:effectLst/>
                <a:latin typeface="+mn-lt"/>
                <a:ea typeface="+mn-ea"/>
                <a:cs typeface="+mn-cs"/>
              </a:rPr>
              <a:t>Addiction looks different for each person.</a:t>
            </a:r>
            <a:endParaRPr lang="en-CA"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likelihood of developing cannabis use disorder (addiction) depends upon 4 factors: </a:t>
            </a:r>
          </a:p>
          <a:p>
            <a:pPr marL="171450" indent="-171450">
              <a:buFontTx/>
              <a:buChar char="-"/>
            </a:pPr>
            <a:r>
              <a:rPr lang="en-US" sz="1200" b="0" kern="1200" dirty="0">
                <a:solidFill>
                  <a:schemeClr val="tx1"/>
                </a:solidFill>
                <a:effectLst/>
                <a:latin typeface="+mn-lt"/>
                <a:ea typeface="+mn-ea"/>
                <a:cs typeface="+mn-cs"/>
              </a:rPr>
              <a:t>Length and intensity of consumption: longer, more intense consumption increases risk </a:t>
            </a:r>
          </a:p>
          <a:p>
            <a:pPr marL="171450" indent="-171450">
              <a:buFontTx/>
              <a:buChar char="-"/>
            </a:pPr>
            <a:r>
              <a:rPr lang="en-US" sz="1200" b="0" kern="1200" dirty="0">
                <a:solidFill>
                  <a:schemeClr val="tx1"/>
                </a:solidFill>
                <a:effectLst/>
                <a:latin typeface="+mn-lt"/>
                <a:ea typeface="+mn-ea"/>
                <a:cs typeface="+mn-cs"/>
              </a:rPr>
              <a:t>Potency of the product: consuming high levels of THC is more addictive </a:t>
            </a:r>
          </a:p>
          <a:p>
            <a:pPr marL="171450" indent="-171450">
              <a:buFontTx/>
              <a:buChar char="-"/>
            </a:pPr>
            <a:r>
              <a:rPr lang="en-US" sz="1200" b="0" kern="1200" dirty="0">
                <a:solidFill>
                  <a:schemeClr val="tx1"/>
                </a:solidFill>
                <a:effectLst/>
                <a:latin typeface="+mn-lt"/>
                <a:ea typeface="+mn-ea"/>
                <a:cs typeface="+mn-cs"/>
              </a:rPr>
              <a:t>Individual factors: genetic or individual vulnerabilities, sch as personality or experiences of trauma</a:t>
            </a:r>
          </a:p>
          <a:p>
            <a:pPr marL="171450" indent="-171450">
              <a:buFontTx/>
              <a:buChar char="-"/>
            </a:pPr>
            <a:r>
              <a:rPr lang="en-US" sz="1200" b="0" kern="1200" dirty="0">
                <a:solidFill>
                  <a:schemeClr val="tx1"/>
                </a:solidFill>
                <a:effectLst/>
                <a:latin typeface="+mn-lt"/>
                <a:ea typeface="+mn-ea"/>
                <a:cs typeface="+mn-cs"/>
              </a:rPr>
              <a:t>Age of initiation: people who begin to consume cannabis at a young age (under 16 years old) at a high frequency are at greater risk </a:t>
            </a: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Close to 1 in 10 people who use cannabis will develop an addiction to it, and </a:t>
            </a:r>
            <a:r>
              <a:rPr lang="en-US" sz="1200" b="1" kern="1200" dirty="0">
                <a:solidFill>
                  <a:schemeClr val="tx1"/>
                </a:solidFill>
                <a:effectLst/>
                <a:latin typeface="+mn-lt"/>
                <a:ea typeface="+mn-ea"/>
                <a:cs typeface="+mn-cs"/>
              </a:rPr>
              <a:t>this rises to about 1 in 6 for people who started using </a:t>
            </a:r>
            <a:r>
              <a:rPr lang="en-US" sz="1200" kern="1200" dirty="0">
                <a:solidFill>
                  <a:schemeClr val="tx1"/>
                </a:solidFill>
                <a:effectLst/>
                <a:latin typeface="+mn-lt"/>
                <a:ea typeface="+mn-ea"/>
                <a:cs typeface="+mn-cs"/>
              </a:rPr>
              <a:t>cannabis as a teenager. </a:t>
            </a:r>
            <a:endParaRPr lang="en-CA" sz="1200" kern="1200" dirty="0">
              <a:solidFill>
                <a:schemeClr val="tx1"/>
              </a:solidFill>
              <a:effectLst/>
              <a:latin typeface="+mn-lt"/>
              <a:ea typeface="+mn-ea"/>
              <a:cs typeface="+mn-cs"/>
            </a:endParaRPr>
          </a:p>
          <a:p>
            <a:endParaRPr lang="en-CA" dirty="0"/>
          </a:p>
          <a:p>
            <a:r>
              <a:rPr lang="en-CA" b="1" dirty="0"/>
              <a:t>References:</a:t>
            </a:r>
          </a:p>
          <a:p>
            <a:r>
              <a:rPr lang="en-US" dirty="0"/>
              <a:t>Canadian Centre on substance Abuse. (2015). The effects of cannabis use during adolescence. Retrieved from  http://www.ccsa.ca/Resource%20Library/CCSA-Effects-of-Cannabis-Use-during-Adolescence-Report-2015-en.pdf</a:t>
            </a:r>
          </a:p>
          <a:p>
            <a:endParaRPr lang="en-US" dirty="0"/>
          </a:p>
          <a:p>
            <a:r>
              <a:rPr lang="en-US" dirty="0"/>
              <a:t>Canadian Public Health Association. (2018). </a:t>
            </a:r>
            <a:r>
              <a:rPr lang="en-US" dirty="0" err="1"/>
              <a:t>Cannabasics</a:t>
            </a:r>
            <a:r>
              <a:rPr lang="en-US" dirty="0"/>
              <a:t>. Retrieved from https://www.cpha.ca/cannabasics</a:t>
            </a: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12</a:t>
            </a:fld>
            <a:endParaRPr lang="en-CA"/>
          </a:p>
        </p:txBody>
      </p:sp>
    </p:spTree>
    <p:extLst>
      <p:ext uri="{BB962C8B-B14F-4D97-AF65-F5344CB8AC3E}">
        <p14:creationId xmlns:p14="http://schemas.microsoft.com/office/powerpoint/2010/main" val="297003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Cannabis Use Disorder, also known as an addiction to cannabis.</a:t>
            </a:r>
          </a:p>
          <a:p>
            <a:r>
              <a:rPr lang="en-US" sz="1200" b="1" kern="1200" dirty="0">
                <a:solidFill>
                  <a:schemeClr val="tx1"/>
                </a:solidFill>
                <a:effectLst/>
                <a:latin typeface="+mn-lt"/>
                <a:ea typeface="+mn-ea"/>
                <a:cs typeface="+mn-cs"/>
              </a:rPr>
              <a:t> </a:t>
            </a: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13</a:t>
            </a:fld>
            <a:endParaRPr lang="en-CA"/>
          </a:p>
        </p:txBody>
      </p:sp>
    </p:spTree>
    <p:extLst>
      <p:ext uri="{BB962C8B-B14F-4D97-AF65-F5344CB8AC3E}">
        <p14:creationId xmlns:p14="http://schemas.microsoft.com/office/powerpoint/2010/main" val="401854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“Can you overdose?” </a:t>
            </a:r>
          </a:p>
          <a:p>
            <a:r>
              <a:rPr lang="en-CA" sz="1200" i="1" kern="1200" dirty="0">
                <a:solidFill>
                  <a:schemeClr val="tx1"/>
                </a:solidFill>
                <a:effectLst/>
                <a:latin typeface="+mn-lt"/>
                <a:ea typeface="+mn-ea"/>
                <a:cs typeface="+mn-cs"/>
              </a:rPr>
              <a:t>Can you die?</a:t>
            </a:r>
            <a:r>
              <a:rPr lang="en-CA" sz="1200" kern="1200" dirty="0">
                <a:solidFill>
                  <a:schemeClr val="tx1"/>
                </a:solidFill>
                <a:effectLst/>
                <a:latin typeface="+mn-lt"/>
                <a:ea typeface="+mn-ea"/>
                <a:cs typeface="+mn-cs"/>
              </a:rPr>
              <a:t> Overall, there isn’t evidence that reports cannabis as the </a:t>
            </a:r>
            <a:r>
              <a:rPr lang="en-CA" sz="1200" u="sng" kern="1200" dirty="0">
                <a:solidFill>
                  <a:schemeClr val="tx1"/>
                </a:solidFill>
                <a:effectLst/>
                <a:latin typeface="+mn-lt"/>
                <a:ea typeface="+mn-ea"/>
                <a:cs typeface="+mn-cs"/>
              </a:rPr>
              <a:t>direct</a:t>
            </a:r>
            <a:r>
              <a:rPr lang="en-CA" sz="1200" kern="1200" dirty="0">
                <a:solidFill>
                  <a:schemeClr val="tx1"/>
                </a:solidFill>
                <a:effectLst/>
                <a:latin typeface="+mn-lt"/>
                <a:ea typeface="+mn-ea"/>
                <a:cs typeface="+mn-cs"/>
              </a:rPr>
              <a:t> cause of overdose death. However, since your judgment is impaired, decisions you make while intoxicated from cannabis can result in serious injury or death (e.g. driving, swimming after using cannabis that could result in a crash, drowning </a:t>
            </a:r>
            <a:r>
              <a:rPr lang="en-CA" sz="1200" kern="1200" dirty="0" err="1">
                <a:solidFill>
                  <a:schemeClr val="tx1"/>
                </a:solidFill>
                <a:effectLst/>
                <a:latin typeface="+mn-lt"/>
                <a:ea typeface="+mn-ea"/>
                <a:cs typeface="+mn-cs"/>
              </a:rPr>
              <a:t>etc</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i="1" kern="1200" dirty="0">
                <a:solidFill>
                  <a:schemeClr val="tx1"/>
                </a:solidFill>
                <a:effectLst/>
                <a:latin typeface="+mn-lt"/>
                <a:ea typeface="+mn-ea"/>
                <a:cs typeface="+mn-cs"/>
              </a:rPr>
              <a:t>Can you overdose? </a:t>
            </a:r>
            <a:r>
              <a:rPr lang="en-CA" sz="1200" kern="1200" dirty="0">
                <a:solidFill>
                  <a:schemeClr val="tx1"/>
                </a:solidFill>
                <a:effectLst/>
                <a:latin typeface="+mn-lt"/>
                <a:ea typeface="+mn-ea"/>
                <a:cs typeface="+mn-cs"/>
              </a:rPr>
              <a:t>Yes you can experience a cannabis overdose. An overdose is when someone uses a higher/larger amount of a drug than what is normally used. This can be overwhelming for their body and result in many different symptoms depending on the drug. Overdoses/Poisonings from accidental ingestion in children is considered more serious because it can impact their ability to breath on their own. The younger you are the worse the impact can be. </a:t>
            </a:r>
          </a:p>
          <a:p>
            <a:r>
              <a:rPr lang="en-CA" sz="1200" kern="1200" dirty="0">
                <a:solidFill>
                  <a:schemeClr val="tx1"/>
                </a:solidFill>
                <a:effectLst/>
                <a:latin typeface="+mn-lt"/>
                <a:ea typeface="+mn-ea"/>
                <a:cs typeface="+mn-cs"/>
              </a:rPr>
              <a:t>Sometimes people go to the hospital because of how the overdose is impacting their body. </a:t>
            </a:r>
          </a:p>
          <a:p>
            <a:endParaRPr lang="en-CA" dirty="0"/>
          </a:p>
          <a:p>
            <a:r>
              <a:rPr lang="en-US" sz="1200" b="0" i="0" u="none" strike="noStrike" kern="1200" baseline="0" dirty="0">
                <a:solidFill>
                  <a:schemeClr val="tx1"/>
                </a:solidFill>
                <a:latin typeface="+mn-lt"/>
                <a:ea typeface="+mn-ea"/>
                <a:cs typeface="+mn-cs"/>
              </a:rPr>
              <a:t>Looking at other jurisdictions that have legalized cannabis it has become apparent that there needs to be caution in having cannabis around children. It has been found that the greater availability of cannabis in Colorado has led to a rise in children accidentally consuming cannabis. In the five years preceding the legalization of medical cannabis, the Children’s Hospital of Colorado reported zero cases of accidental cannabis ingestion. In the two years after legalization, it reported 14 cases. How cannabis effects children and adults is very different. If a child were to ingest cannabis you may see effects such as: sleepiness, inactivity, unresponsiveness and the most serious being inability to breath properly. In the event that a child consumes cannabis.</a:t>
            </a:r>
          </a:p>
          <a:p>
            <a:endParaRPr lang="en-US" sz="1200" b="0" i="0" u="none" strike="noStrike" kern="1200" baseline="0" dirty="0">
              <a:solidFill>
                <a:schemeClr val="tx1"/>
              </a:solidFill>
              <a:latin typeface="+mn-lt"/>
              <a:ea typeface="+mn-ea"/>
              <a:cs typeface="+mn-cs"/>
            </a:endParaRPr>
          </a:p>
          <a:p>
            <a:r>
              <a:rPr lang="en-CA" dirty="0">
                <a:effectLst/>
              </a:rPr>
              <a:t>If someone you know has a bad reaction, stay with them while calling the Poison Control </a:t>
            </a:r>
            <a:r>
              <a:rPr lang="en-CA" b="1" dirty="0"/>
              <a:t>at 1-800-268-9017</a:t>
            </a:r>
            <a:r>
              <a:rPr lang="en-CA" dirty="0">
                <a:effectLst/>
              </a:rPr>
              <a:t>. If it seems severe, call 911 immediately</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Health Canada. (2016). Consumer Information – Cannabis. Retrieved from: https://www.canada.ca/en/health-canada/services/drugs-medication/cannabis/licensed-producers/consumer-information-cannabis.html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GS Wang, G Roosevelt, KJ Heard. Pediatric </a:t>
            </a:r>
            <a:r>
              <a:rPr lang="en-CA" sz="1200" b="0" i="0" u="none" strike="noStrike" kern="1200" baseline="0" dirty="0">
                <a:solidFill>
                  <a:schemeClr val="tx1"/>
                </a:solidFill>
                <a:latin typeface="+mn-lt"/>
                <a:ea typeface="+mn-ea"/>
                <a:cs typeface="+mn-cs"/>
              </a:rPr>
              <a:t>marijuana exposures in a medical marijuana state. </a:t>
            </a:r>
            <a:r>
              <a:rPr lang="pt-BR" sz="1200" b="0" i="0" u="none" strike="noStrike" kern="1200" baseline="0" dirty="0">
                <a:solidFill>
                  <a:schemeClr val="tx1"/>
                </a:solidFill>
                <a:latin typeface="+mn-lt"/>
                <a:ea typeface="+mn-ea"/>
                <a:cs typeface="+mn-cs"/>
              </a:rPr>
              <a:t>JAMA Pediatr. 2013; 167(7):630-633.</a:t>
            </a: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14</a:t>
            </a:fld>
            <a:endParaRPr lang="en-CA"/>
          </a:p>
        </p:txBody>
      </p:sp>
    </p:spTree>
    <p:extLst>
      <p:ext uri="{BB962C8B-B14F-4D97-AF65-F5344CB8AC3E}">
        <p14:creationId xmlns:p14="http://schemas.microsoft.com/office/powerpoint/2010/main" val="395989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for the increased risk of motor vehicle crashes. Cannabis impairs</a:t>
            </a:r>
            <a:r>
              <a:rPr lang="en-US" sz="1200" baseline="0" dirty="0"/>
              <a:t> the cognitive and motor abilities necessary to drive and doubles crash risk. This would include performance deficits in tracking, reaction time, visual function, concentration, short-term memory and divided attention.  Research on youth perceptions has shown that even though youth understand the risks of cannabis use and driving, they still falsely believe that it is driver dependent.</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Keep your record clean, because driving high can lead to a DUI. Just like driving drunk, driving high is illegal. Not only could it land you a DUI, but it could also seriously hurt you and other people on the road. DUIs are also expensive and can cost thousands of dollars in legal fees.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effectLs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Canadian Centre on Substance Use and Addiction. (2017). Clearing the smoke on driving – An update. Retrieved from: https://www.ccsa.ca/clearing-smoke-cannabis-cannabis-use-and-driving-update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Colorado Department of Public health and Environment. (n.d.). Youth and Marijuana. Retrieved from: https://responsibilitygrowshere.com/youth-and-marijuana</a:t>
            </a:r>
          </a:p>
        </p:txBody>
      </p:sp>
      <p:sp>
        <p:nvSpPr>
          <p:cNvPr id="4" name="Slide Number Placeholder 3"/>
          <p:cNvSpPr>
            <a:spLocks noGrp="1"/>
          </p:cNvSpPr>
          <p:nvPr>
            <p:ph type="sldNum" sz="quarter" idx="5"/>
          </p:nvPr>
        </p:nvSpPr>
        <p:spPr/>
        <p:txBody>
          <a:bodyPr/>
          <a:lstStyle/>
          <a:p>
            <a:fld id="{D1EA2B9F-75D1-4750-887B-6D1C4779A7AA}" type="slidenum">
              <a:rPr lang="en-CA" smtClean="0"/>
              <a:t>15</a:t>
            </a:fld>
            <a:endParaRPr lang="en-CA"/>
          </a:p>
        </p:txBody>
      </p:sp>
    </p:spTree>
    <p:extLst>
      <p:ext uri="{BB962C8B-B14F-4D97-AF65-F5344CB8AC3E}">
        <p14:creationId xmlns:p14="http://schemas.microsoft.com/office/powerpoint/2010/main" val="411123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Reference </a:t>
            </a:r>
          </a:p>
          <a:p>
            <a:endParaRPr lang="en-CA" dirty="0"/>
          </a:p>
          <a:p>
            <a:r>
              <a:rPr lang="en-CA" dirty="0"/>
              <a:t>2017 OSDUHS report </a:t>
            </a:r>
          </a:p>
        </p:txBody>
      </p:sp>
      <p:sp>
        <p:nvSpPr>
          <p:cNvPr id="4" name="Slide Number Placeholder 3"/>
          <p:cNvSpPr>
            <a:spLocks noGrp="1"/>
          </p:cNvSpPr>
          <p:nvPr>
            <p:ph type="sldNum" sz="quarter" idx="5"/>
          </p:nvPr>
        </p:nvSpPr>
        <p:spPr/>
        <p:txBody>
          <a:bodyPr/>
          <a:lstStyle/>
          <a:p>
            <a:fld id="{D1EA2B9F-75D1-4750-887B-6D1C4779A7AA}" type="slidenum">
              <a:rPr lang="en-CA" smtClean="0"/>
              <a:t>16</a:t>
            </a:fld>
            <a:endParaRPr lang="en-CA"/>
          </a:p>
        </p:txBody>
      </p:sp>
    </p:spTree>
    <p:extLst>
      <p:ext uri="{BB962C8B-B14F-4D97-AF65-F5344CB8AC3E}">
        <p14:creationId xmlns:p14="http://schemas.microsoft.com/office/powerpoint/2010/main" val="24446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a:solidFill>
                  <a:schemeClr val="tx1"/>
                </a:solidFill>
                <a:latin typeface="+mn-lt"/>
                <a:ea typeface="+mn-ea"/>
                <a:cs typeface="+mn-cs"/>
              </a:rPr>
              <a:t>Police services </a:t>
            </a:r>
            <a:r>
              <a:rPr lang="en-CA" sz="1200" b="0" i="0" kern="1200" dirty="0">
                <a:solidFill>
                  <a:schemeClr val="tx1"/>
                </a:solidFill>
                <a:latin typeface="+mn-lt"/>
                <a:ea typeface="+mn-ea"/>
                <a:cs typeface="+mn-cs"/>
              </a:rPr>
              <a:t>h</a:t>
            </a:r>
            <a:r>
              <a:rPr lang="en-CA" sz="1200" kern="1200" dirty="0">
                <a:solidFill>
                  <a:schemeClr val="tx1"/>
                </a:solidFill>
                <a:latin typeface="+mn-lt"/>
                <a:ea typeface="+mn-ea"/>
                <a:cs typeface="+mn-cs"/>
              </a:rPr>
              <a:t>ave officers who are trained as Drug Recognition Experts (DRE) and in Standard Field Sobriety Testing (SFST) giving them the authority and tools needed to detect and evaluate drug-impaired drivers. The number of officers trained as DREs and in SFST is increasing and all frontline officers are trained in drug-impaired driving detection. </a:t>
            </a:r>
            <a:endParaRPr lang="en-CA" sz="1200" b="1" i="1" kern="1200" dirty="0">
              <a:solidFill>
                <a:schemeClr val="tx1"/>
              </a:solidFill>
              <a:latin typeface="+mn-lt"/>
              <a:ea typeface="+mn-ea"/>
              <a:cs typeface="+mn-cs"/>
            </a:endParaRPr>
          </a:p>
          <a:p>
            <a:endParaRPr lang="en-CA" sz="1200" b="1" i="1" kern="1200" dirty="0">
              <a:solidFill>
                <a:schemeClr val="tx1"/>
              </a:solidFill>
              <a:latin typeface="+mn-lt"/>
              <a:ea typeface="+mn-ea"/>
              <a:cs typeface="+mn-cs"/>
            </a:endParaRPr>
          </a:p>
          <a:p>
            <a:r>
              <a:rPr lang="en-CA" sz="1200" b="1" i="1" kern="1200" dirty="0">
                <a:solidFill>
                  <a:schemeClr val="tx1"/>
                </a:solidFill>
                <a:latin typeface="+mn-lt"/>
                <a:ea typeface="+mn-ea"/>
                <a:cs typeface="+mn-cs"/>
              </a:rPr>
              <a:t>Drug Recognition Evaluation</a:t>
            </a:r>
            <a:endParaRPr lang="en-CA" sz="1200" b="0" i="0" kern="1200" dirty="0">
              <a:solidFill>
                <a:schemeClr val="tx1"/>
              </a:solidFill>
              <a:latin typeface="+mn-lt"/>
              <a:ea typeface="+mn-ea"/>
              <a:cs typeface="+mn-cs"/>
            </a:endParaRPr>
          </a:p>
          <a:p>
            <a:r>
              <a:rPr lang="en-CA" sz="1200" b="0" i="1" kern="1200" dirty="0">
                <a:solidFill>
                  <a:schemeClr val="tx1"/>
                </a:solidFill>
                <a:latin typeface="+mn-lt"/>
                <a:ea typeface="+mn-ea"/>
                <a:cs typeface="+mn-cs"/>
              </a:rPr>
              <a:t>If an officer has reasonable grounds to believe that a driver is impaired, a drug recognition evaluation may be carried out by a specially trained officer. The test helps determine if the impairment is caused by drugs. </a:t>
            </a:r>
            <a:r>
              <a:rPr lang="en-CA" sz="1200" b="0" i="0" kern="1200" dirty="0">
                <a:solidFill>
                  <a:schemeClr val="tx1"/>
                </a:solidFill>
                <a:latin typeface="+mn-lt"/>
                <a:ea typeface="+mn-ea"/>
                <a:cs typeface="+mn-cs"/>
              </a:rPr>
              <a:t>Based on the DRE evaluation, if the DRE officer believes a driver is drug-impaired, they can require the driver to provide a blood, oral fluid or urine sample. If the driver refuses to comply with any of these demands, they can be charged under the </a:t>
            </a:r>
            <a:r>
              <a:rPr lang="en-CA" sz="1200" b="0" i="1" kern="1200" dirty="0">
                <a:solidFill>
                  <a:schemeClr val="tx1"/>
                </a:solidFill>
                <a:latin typeface="+mn-lt"/>
                <a:ea typeface="+mn-ea"/>
                <a:cs typeface="+mn-cs"/>
              </a:rPr>
              <a:t>Criminal Code</a:t>
            </a:r>
            <a:r>
              <a:rPr lang="en-CA" sz="1200" b="0" i="0" kern="1200" dirty="0">
                <a:solidFill>
                  <a:schemeClr val="tx1"/>
                </a:solidFill>
                <a:latin typeface="+mn-lt"/>
                <a:ea typeface="+mn-ea"/>
                <a:cs typeface="+mn-cs"/>
              </a:rPr>
              <a:t>. </a:t>
            </a:r>
            <a:r>
              <a:rPr lang="en-CA" sz="1200" b="0" i="1" kern="1200" dirty="0">
                <a:solidFill>
                  <a:schemeClr val="tx1"/>
                </a:solidFill>
                <a:latin typeface="+mn-lt"/>
                <a:ea typeface="+mn-ea"/>
                <a:cs typeface="+mn-cs"/>
              </a:rPr>
              <a:t> If a driver fails the test, they can be immediately suspended from driving and face criminal impaired driving charges. </a:t>
            </a:r>
          </a:p>
          <a:p>
            <a:endParaRPr lang="en-CA" sz="1200" b="0" i="1" kern="1200" dirty="0">
              <a:solidFill>
                <a:schemeClr val="tx1"/>
              </a:solidFill>
              <a:latin typeface="+mn-lt"/>
              <a:ea typeface="+mn-ea"/>
              <a:cs typeface="+mn-cs"/>
            </a:endParaRPr>
          </a:p>
          <a:p>
            <a:r>
              <a:rPr lang="en-CA" sz="1200" b="1" i="0" kern="1200" dirty="0">
                <a:solidFill>
                  <a:schemeClr val="tx1"/>
                </a:solidFill>
                <a:latin typeface="+mn-lt"/>
                <a:ea typeface="+mn-ea"/>
                <a:cs typeface="+mn-cs"/>
              </a:rPr>
              <a:t>Reference: </a:t>
            </a:r>
          </a:p>
          <a:p>
            <a:r>
              <a:rPr lang="en-CA" sz="1200" b="0" i="0" kern="1200" dirty="0">
                <a:solidFill>
                  <a:schemeClr val="tx1"/>
                </a:solidFill>
                <a:latin typeface="+mn-lt"/>
                <a:ea typeface="+mn-ea"/>
                <a:cs typeface="+mn-cs"/>
              </a:rPr>
              <a:t>London Police Service. (n.d.). Cannabis FAQs. Retrieved from: https://www.londonpolice.ca/en/crime-prevention/cannabis-faqs.aspx</a:t>
            </a:r>
          </a:p>
          <a:p>
            <a:endParaRPr lang="en-CA" sz="1200" b="0" i="0" kern="1200" dirty="0">
              <a:solidFill>
                <a:schemeClr val="tx1"/>
              </a:solidFill>
              <a:latin typeface="+mn-lt"/>
              <a:ea typeface="+mn-ea"/>
              <a:cs typeface="+mn-cs"/>
            </a:endParaRPr>
          </a:p>
          <a:p>
            <a:r>
              <a:rPr lang="en-CA" sz="1200" b="0" i="0" kern="1200" dirty="0">
                <a:solidFill>
                  <a:schemeClr val="tx1"/>
                </a:solidFill>
                <a:latin typeface="+mn-lt"/>
                <a:ea typeface="+mn-ea"/>
                <a:cs typeface="+mn-cs"/>
              </a:rPr>
              <a:t>Ontario Provincial Police. (n.d.). Cannabis. Retrieved from:  http://www.opp.ca/index.php?id=115&amp;lng=en&amp;entryid=5bc63694af4f930b4262a693</a:t>
            </a: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17</a:t>
            </a:fld>
            <a:endParaRPr lang="en-CA"/>
          </a:p>
        </p:txBody>
      </p:sp>
    </p:spTree>
    <p:extLst>
      <p:ext uri="{BB962C8B-B14F-4D97-AF65-F5344CB8AC3E}">
        <p14:creationId xmlns:p14="http://schemas.microsoft.com/office/powerpoint/2010/main" val="229489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From an evidence perspective, medical cannabis has only been found to currently help with:</a:t>
            </a:r>
          </a:p>
          <a:p>
            <a:r>
              <a:rPr lang="en-CA" sz="1200" kern="1200" dirty="0">
                <a:solidFill>
                  <a:schemeClr val="tx1"/>
                </a:solidFill>
                <a:effectLst/>
                <a:latin typeface="+mn-lt"/>
                <a:ea typeface="+mn-ea"/>
                <a:cs typeface="+mn-cs"/>
              </a:rPr>
              <a:t>1.       Nausea and vomiting associated with cancer chemotherapy</a:t>
            </a:r>
          </a:p>
          <a:p>
            <a:r>
              <a:rPr lang="en-CA" sz="1200" kern="1200" dirty="0">
                <a:solidFill>
                  <a:schemeClr val="tx1"/>
                </a:solidFill>
                <a:effectLst/>
                <a:latin typeface="+mn-lt"/>
                <a:ea typeface="+mn-ea"/>
                <a:cs typeface="+mn-cs"/>
              </a:rPr>
              <a:t>2.       Pain and muscle spasms associated with multiple sclerosis</a:t>
            </a:r>
          </a:p>
          <a:p>
            <a:r>
              <a:rPr lang="en-CA" sz="1200" kern="1200" dirty="0">
                <a:solidFill>
                  <a:schemeClr val="tx1"/>
                </a:solidFill>
                <a:effectLst/>
                <a:latin typeface="+mn-lt"/>
                <a:ea typeface="+mn-ea"/>
                <a:cs typeface="+mn-cs"/>
              </a:rPr>
              <a:t>3.       Chronic non-cancer pain (mainly neuropathic) in </a:t>
            </a:r>
            <a:r>
              <a:rPr lang="en-CA" sz="1200" u="sng" kern="1200" dirty="0">
                <a:solidFill>
                  <a:schemeClr val="tx1"/>
                </a:solidFill>
                <a:effectLst/>
                <a:latin typeface="+mn-lt"/>
                <a:ea typeface="+mn-ea"/>
                <a:cs typeface="+mn-cs"/>
              </a:rPr>
              <a:t>adults</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More time is needed to research whether cannabis is effective for other types of medical conditions.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 has not been strong evidence to support ANY medical use in youth, with the exception of early evidence regarding certain cases of severe seizure disorders.  In fact, the Canadian Paediatric Society states there is insufficient evidence to support the use of medical cannabis in children and should only be considered on a case by case basis. Remind them that “evidence” on the internet can include a lot of non-factual information.  Make sure they are looking at reputable sites.</a:t>
            </a:r>
            <a:endParaRPr lang="en-CA" dirty="0"/>
          </a:p>
          <a:p>
            <a:endParaRPr lang="en-CA" dirty="0"/>
          </a:p>
          <a:p>
            <a:r>
              <a:rPr lang="en-CA" sz="1200" b="1" kern="1200" dirty="0">
                <a:solidFill>
                  <a:schemeClr val="tx1"/>
                </a:solidFill>
                <a:effectLst/>
                <a:latin typeface="+mn-lt"/>
                <a:ea typeface="+mn-ea"/>
                <a:cs typeface="+mn-cs"/>
              </a:rPr>
              <a:t>References:</a:t>
            </a:r>
          </a:p>
          <a:p>
            <a:r>
              <a:rPr lang="en-CA" sz="1200" kern="1200" dirty="0">
                <a:solidFill>
                  <a:schemeClr val="tx1"/>
                </a:solidFill>
                <a:effectLst/>
                <a:latin typeface="+mn-lt"/>
                <a:ea typeface="+mn-ea"/>
                <a:cs typeface="+mn-cs"/>
              </a:rPr>
              <a:t>The National Academies of Sciences, Engineering and Medicine (2017) </a:t>
            </a:r>
            <a:r>
              <a:rPr lang="en-CA" sz="1200" u="none" kern="1200" dirty="0">
                <a:solidFill>
                  <a:schemeClr val="tx1"/>
                </a:solidFill>
                <a:effectLst/>
                <a:latin typeface="+mn-lt"/>
                <a:ea typeface="+mn-ea"/>
                <a:cs typeface="+mn-cs"/>
              </a:rPr>
              <a:t>The</a:t>
            </a:r>
            <a:r>
              <a:rPr lang="en-CA" sz="1200" u="none" kern="1200" baseline="0" dirty="0">
                <a:solidFill>
                  <a:schemeClr val="tx1"/>
                </a:solidFill>
                <a:effectLst/>
                <a:latin typeface="+mn-lt"/>
                <a:ea typeface="+mn-ea"/>
                <a:cs typeface="+mn-cs"/>
              </a:rPr>
              <a:t> Health Effects of Cannabis and Cannabinoids: Looking at the Current State of Evidence </a:t>
            </a:r>
          </a:p>
          <a:p>
            <a:r>
              <a:rPr lang="en-CA" sz="1200" u="none" kern="1200" baseline="0" dirty="0">
                <a:solidFill>
                  <a:schemeClr val="tx1"/>
                </a:solidFill>
                <a:effectLst/>
                <a:latin typeface="+mn-lt"/>
                <a:ea typeface="+mn-ea"/>
                <a:cs typeface="+mn-cs"/>
              </a:rPr>
              <a:t>Chapter Highlights - https://www.nap.edu/resource/24625/Cannabis_chapter_highlights.pdf</a:t>
            </a:r>
          </a:p>
          <a:p>
            <a:r>
              <a:rPr lang="en-CA" sz="1200" u="none" kern="1200" baseline="0" dirty="0">
                <a:solidFill>
                  <a:schemeClr val="tx1"/>
                </a:solidFill>
                <a:effectLst/>
                <a:latin typeface="+mn-lt"/>
                <a:ea typeface="+mn-ea"/>
                <a:cs typeface="+mn-cs"/>
              </a:rPr>
              <a:t>Full Report - http://nationalacademies.org/hmd/reports/2017/health-effects-of-cannabis-and-cannabinoids.aspx</a:t>
            </a:r>
          </a:p>
          <a:p>
            <a:endParaRPr lang="en-CA" sz="1200" u="non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There is conclusive or substantial evidence that cannabis or cannabinoids are effective:</a:t>
            </a:r>
          </a:p>
          <a:p>
            <a:r>
              <a:rPr lang="en-US" sz="1200" b="0" i="0" u="none" strike="noStrike" kern="1200" baseline="0" dirty="0">
                <a:solidFill>
                  <a:schemeClr val="tx1"/>
                </a:solidFill>
                <a:latin typeface="+mn-lt"/>
                <a:ea typeface="+mn-ea"/>
                <a:cs typeface="+mn-cs"/>
              </a:rPr>
              <a:t>• For the treatment for chronic pain in adults (cannabis) (4-1)</a:t>
            </a:r>
          </a:p>
          <a:p>
            <a:r>
              <a:rPr lang="en-US" sz="1200" b="0" i="0" u="none" strike="noStrike" kern="1200" baseline="0" dirty="0">
                <a:solidFill>
                  <a:schemeClr val="tx1"/>
                </a:solidFill>
                <a:latin typeface="+mn-lt"/>
                <a:ea typeface="+mn-ea"/>
                <a:cs typeface="+mn-cs"/>
              </a:rPr>
              <a:t>• Antiemetics in the treatment of chemotherapy-induced nausea and vomiting (oral cannabinoids) (4-3)</a:t>
            </a:r>
          </a:p>
          <a:p>
            <a:r>
              <a:rPr lang="en-US" sz="1200" b="0" i="0" u="none" strike="noStrike" kern="1200" baseline="0" dirty="0">
                <a:solidFill>
                  <a:schemeClr val="tx1"/>
                </a:solidFill>
                <a:latin typeface="+mn-lt"/>
                <a:ea typeface="+mn-ea"/>
                <a:cs typeface="+mn-cs"/>
              </a:rPr>
              <a:t>• For improving patient-reported multiple sclerosis spasticity symptoms (oral cannabinoids) (4-7a)</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There is moderate evidence that cannabis or cannabinoids are effective for:</a:t>
            </a:r>
          </a:p>
          <a:p>
            <a:r>
              <a:rPr lang="en-US" sz="1200" b="0" i="0" u="none" strike="noStrike" kern="1200" baseline="0" dirty="0">
                <a:solidFill>
                  <a:schemeClr val="tx1"/>
                </a:solidFill>
                <a:latin typeface="+mn-lt"/>
                <a:ea typeface="+mn-ea"/>
                <a:cs typeface="+mn-cs"/>
              </a:rPr>
              <a:t>• Improving short-term sleep outcomes in individuals with sleep disturbance associated with obstructive sleep apnea</a:t>
            </a:r>
          </a:p>
          <a:p>
            <a:r>
              <a:rPr lang="en-CA" sz="1200" b="0" i="0" u="none" strike="noStrike" kern="1200" baseline="0" dirty="0">
                <a:solidFill>
                  <a:schemeClr val="tx1"/>
                </a:solidFill>
                <a:latin typeface="+mn-lt"/>
                <a:ea typeface="+mn-ea"/>
                <a:cs typeface="+mn-cs"/>
              </a:rPr>
              <a:t>syndrome, fibromyalgia, chronic pain, and multiple sclerosis (cannabinoids, primarily </a:t>
            </a:r>
            <a:r>
              <a:rPr lang="en-CA" sz="1200" b="0" i="0" u="none" strike="noStrike" kern="1200" baseline="0" dirty="0" err="1">
                <a:solidFill>
                  <a:schemeClr val="tx1"/>
                </a:solidFill>
                <a:latin typeface="+mn-lt"/>
                <a:ea typeface="+mn-ea"/>
                <a:cs typeface="+mn-cs"/>
              </a:rPr>
              <a:t>nabiximols</a:t>
            </a:r>
            <a:r>
              <a:rPr lang="en-CA" sz="1200" b="0" i="0" u="none" strike="noStrike" kern="1200" baseline="0" dirty="0">
                <a:solidFill>
                  <a:schemeClr val="tx1"/>
                </a:solidFill>
                <a:latin typeface="+mn-lt"/>
                <a:ea typeface="+mn-ea"/>
                <a:cs typeface="+mn-cs"/>
              </a:rPr>
              <a:t>) (4-19)</a:t>
            </a:r>
          </a:p>
          <a:p>
            <a:endParaRPr lang="en-CA"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There is limited evidence that cannabis or cannabinoids are effective for:</a:t>
            </a:r>
          </a:p>
          <a:p>
            <a:r>
              <a:rPr lang="en-US" sz="1200" b="0" i="0" u="none" strike="noStrike" kern="1200" baseline="0" dirty="0">
                <a:solidFill>
                  <a:schemeClr val="tx1"/>
                </a:solidFill>
                <a:latin typeface="+mn-lt"/>
                <a:ea typeface="+mn-ea"/>
                <a:cs typeface="+mn-cs"/>
              </a:rPr>
              <a:t>• Increasing appetite and decreasing weight loss associated with HIV/AIDS (cannabis and oral cannabinoids) (4-4a)</a:t>
            </a:r>
          </a:p>
          <a:p>
            <a:r>
              <a:rPr lang="en-US" sz="1200" b="0" i="0" u="none" strike="noStrike" kern="1200" baseline="0" dirty="0">
                <a:solidFill>
                  <a:schemeClr val="tx1"/>
                </a:solidFill>
                <a:latin typeface="+mn-lt"/>
                <a:ea typeface="+mn-ea"/>
                <a:cs typeface="+mn-cs"/>
              </a:rPr>
              <a:t>• Improving clinician-measured multiple sclerosis spasticity symptoms (oral cannabinoids) (4-7a)</a:t>
            </a:r>
          </a:p>
          <a:p>
            <a:r>
              <a:rPr lang="en-US" sz="1200" b="0" i="0" u="none" strike="noStrike" kern="1200" baseline="0" dirty="0">
                <a:solidFill>
                  <a:schemeClr val="tx1"/>
                </a:solidFill>
                <a:latin typeface="+mn-lt"/>
                <a:ea typeface="+mn-ea"/>
                <a:cs typeface="+mn-cs"/>
              </a:rPr>
              <a:t>• Improving symptoms of Tourette syndrome (THC capsules) (4-8)</a:t>
            </a:r>
          </a:p>
          <a:p>
            <a:r>
              <a:rPr lang="en-US" sz="1200" b="0" i="0" u="none" strike="noStrike" kern="1200" baseline="0" dirty="0">
                <a:solidFill>
                  <a:schemeClr val="tx1"/>
                </a:solidFill>
                <a:latin typeface="+mn-lt"/>
                <a:ea typeface="+mn-ea"/>
                <a:cs typeface="+mn-cs"/>
              </a:rPr>
              <a:t>• Improving anxiety symptoms, as assessed by a public speaking test, in individuals with social anxiety disorders (cannabidiol)</a:t>
            </a:r>
          </a:p>
          <a:p>
            <a:r>
              <a:rPr lang="en-CA" sz="1200" b="0" i="0" u="none" strike="noStrike" kern="1200" baseline="0" dirty="0">
                <a:solidFill>
                  <a:schemeClr val="tx1"/>
                </a:solidFill>
                <a:latin typeface="+mn-lt"/>
                <a:ea typeface="+mn-ea"/>
                <a:cs typeface="+mn-cs"/>
              </a:rPr>
              <a:t>(4-17)</a:t>
            </a:r>
          </a:p>
          <a:p>
            <a:r>
              <a:rPr lang="en-US" sz="1200" b="0" i="0" u="none" strike="noStrike" kern="1200" baseline="0" dirty="0">
                <a:solidFill>
                  <a:schemeClr val="tx1"/>
                </a:solidFill>
                <a:latin typeface="+mn-lt"/>
                <a:ea typeface="+mn-ea"/>
                <a:cs typeface="+mn-cs"/>
              </a:rPr>
              <a:t>• Improving symptoms of posttraumatic stress disorder (nabilone; one single, small fair-quality trial) (4-20)</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There is limited evidence of a statistical association between cannabinoids and:</a:t>
            </a:r>
          </a:p>
          <a:p>
            <a:r>
              <a:rPr lang="en-US" sz="1200" b="0" i="0" u="none" strike="noStrike" kern="1200" baseline="0" dirty="0">
                <a:solidFill>
                  <a:schemeClr val="tx1"/>
                </a:solidFill>
                <a:latin typeface="+mn-lt"/>
                <a:ea typeface="+mn-ea"/>
                <a:cs typeface="+mn-cs"/>
              </a:rPr>
              <a:t>• Better outcomes (i.e., mortality, disability) after a traumatic brain injury or intracranial hemorrhage (4-15)</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There is limited evidence that cannabis or cannabinoids are </a:t>
            </a:r>
            <a:r>
              <a:rPr lang="en-US" sz="1200" b="1" i="1" u="none" strike="noStrike" kern="1200" baseline="0" dirty="0">
                <a:solidFill>
                  <a:schemeClr val="tx1"/>
                </a:solidFill>
                <a:latin typeface="+mn-lt"/>
                <a:ea typeface="+mn-ea"/>
                <a:cs typeface="+mn-cs"/>
              </a:rPr>
              <a:t>ineffective </a:t>
            </a:r>
            <a:r>
              <a:rPr lang="en-US" sz="1200" b="1" i="0" u="none" strike="noStrike" kern="1200" baseline="0" dirty="0">
                <a:solidFill>
                  <a:schemeClr val="tx1"/>
                </a:solidFill>
                <a:latin typeface="+mn-lt"/>
                <a:ea typeface="+mn-ea"/>
                <a:cs typeface="+mn-cs"/>
              </a:rPr>
              <a:t>for:</a:t>
            </a:r>
          </a:p>
          <a:p>
            <a:r>
              <a:rPr lang="en-US" sz="1200" b="0" i="0" u="none" strike="noStrike" kern="1200" baseline="0" dirty="0">
                <a:solidFill>
                  <a:schemeClr val="tx1"/>
                </a:solidFill>
                <a:latin typeface="+mn-lt"/>
                <a:ea typeface="+mn-ea"/>
                <a:cs typeface="+mn-cs"/>
              </a:rPr>
              <a:t>• Improving symptoms associated with dementia (cannabinoids) (4-13)</a:t>
            </a:r>
          </a:p>
          <a:p>
            <a:r>
              <a:rPr lang="en-US" sz="1200" b="0" i="0" u="none" strike="noStrike" kern="1200" baseline="0" dirty="0">
                <a:solidFill>
                  <a:schemeClr val="tx1"/>
                </a:solidFill>
                <a:latin typeface="+mn-lt"/>
                <a:ea typeface="+mn-ea"/>
                <a:cs typeface="+mn-cs"/>
              </a:rPr>
              <a:t>• Improving intraocular pressure associated with glaucoma (cannabinoids) (4-14)</a:t>
            </a:r>
          </a:p>
          <a:p>
            <a:r>
              <a:rPr lang="en-US" sz="1200" b="0" i="0" u="none" strike="noStrike" kern="1200" baseline="0" dirty="0">
                <a:solidFill>
                  <a:schemeClr val="tx1"/>
                </a:solidFill>
                <a:latin typeface="+mn-lt"/>
                <a:ea typeface="+mn-ea"/>
                <a:cs typeface="+mn-cs"/>
              </a:rPr>
              <a:t>• Reducing depressive symptoms in individuals with chronic pain or multiple sclerosis (</a:t>
            </a:r>
            <a:r>
              <a:rPr lang="en-US" sz="1200" b="0" i="0" u="none" strike="noStrike" kern="1200" baseline="0" dirty="0" err="1">
                <a:solidFill>
                  <a:schemeClr val="tx1"/>
                </a:solidFill>
                <a:latin typeface="+mn-lt"/>
                <a:ea typeface="+mn-ea"/>
                <a:cs typeface="+mn-cs"/>
              </a:rPr>
              <a:t>nabiximols</a:t>
            </a:r>
            <a:r>
              <a:rPr lang="en-US" sz="1200" b="0" i="0" u="none" strike="noStrike" kern="1200" baseline="0" dirty="0">
                <a:solidFill>
                  <a:schemeClr val="tx1"/>
                </a:solidFill>
                <a:latin typeface="+mn-lt"/>
                <a:ea typeface="+mn-ea"/>
                <a:cs typeface="+mn-cs"/>
              </a:rPr>
              <a:t>, dronabinol, and nabilone)</a:t>
            </a:r>
          </a:p>
          <a:p>
            <a:r>
              <a:rPr lang="en-CA" sz="1200" b="0" i="0" u="none" strike="noStrike" kern="1200" baseline="0" dirty="0">
                <a:solidFill>
                  <a:schemeClr val="tx1"/>
                </a:solidFill>
                <a:latin typeface="+mn-lt"/>
                <a:ea typeface="+mn-ea"/>
                <a:cs typeface="+mn-cs"/>
              </a:rPr>
              <a:t>(4-18)</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18</a:t>
            </a:fld>
            <a:endParaRPr lang="en-CA"/>
          </a:p>
        </p:txBody>
      </p:sp>
    </p:spTree>
    <p:extLst>
      <p:ext uri="{BB962C8B-B14F-4D97-AF65-F5344CB8AC3E}">
        <p14:creationId xmlns:p14="http://schemas.microsoft.com/office/powerpoint/2010/main" val="273131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Whether you’re an artist or an athlete, you should know that weed can impact how well you do the things you like doing. That’s because weed can affect your reaction time and coordination. This is particularly true when it comes to doing everyday things you love like playing an Instrument, skateboarding, and even driving.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Colorado Department of Public health and Environment. (n.d.). Youth and Marijuana. Retrieved from: https://responsibilitygrowshere.com/youth-and-marijuana</a:t>
            </a:r>
          </a:p>
          <a:p>
            <a:endParaRPr lang="en-CA" dirty="0"/>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20</a:t>
            </a:fld>
            <a:endParaRPr lang="en-CA"/>
          </a:p>
        </p:txBody>
      </p:sp>
    </p:spTree>
    <p:extLst>
      <p:ext uri="{BB962C8B-B14F-4D97-AF65-F5344CB8AC3E}">
        <p14:creationId xmlns:p14="http://schemas.microsoft.com/office/powerpoint/2010/main" val="236625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Youth who regularly use weed are more likely to have difficulty learning, memory issues and lower math and reading scores. </a:t>
            </a:r>
            <a:r>
              <a:rPr lang="en-CA" u="sng" dirty="0">
                <a:hlinkClick r:id="rId3"/>
              </a:rPr>
              <a:t>Studies show</a:t>
            </a:r>
            <a:r>
              <a:rPr lang="en-CA" dirty="0"/>
              <a:t> that these effects can last weeks after using marijuana.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Colorado Department of Public health and Environment. (n.d.). Youth and Marijuana. Retrieved from: https://responsibilitygrowshere.com/youth-and-marijuana</a:t>
            </a: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21</a:t>
            </a:fld>
            <a:endParaRPr lang="en-CA"/>
          </a:p>
        </p:txBody>
      </p:sp>
    </p:spTree>
    <p:extLst>
      <p:ext uri="{BB962C8B-B14F-4D97-AF65-F5344CB8AC3E}">
        <p14:creationId xmlns:p14="http://schemas.microsoft.com/office/powerpoint/2010/main" val="2822380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 </a:t>
            </a:r>
          </a:p>
          <a:p>
            <a:endParaRPr lang="en-CA" dirty="0"/>
          </a:p>
          <a:p>
            <a:r>
              <a:rPr lang="en-CA" dirty="0"/>
              <a:t>Centre for Addiction and Mental Health. (2018). Blunt Truth. Retrieved from: http://www.camh.ca/-/media/images/all-other-images/research-lrcug-for-youth/lrcug_for_youth-eng-pdf.pdf</a:t>
            </a: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22</a:t>
            </a:fld>
            <a:endParaRPr lang="en-CA"/>
          </a:p>
        </p:txBody>
      </p:sp>
    </p:spTree>
    <p:extLst>
      <p:ext uri="{BB962C8B-B14F-4D97-AF65-F5344CB8AC3E}">
        <p14:creationId xmlns:p14="http://schemas.microsoft.com/office/powerpoint/2010/main" val="216303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bodies have something called the endogenous cannabinoid system, or endocannabinoid system - with receptors found all over the body. </a:t>
            </a:r>
            <a:r>
              <a:rPr lang="en-US" sz="1200" kern="1200" dirty="0">
                <a:solidFill>
                  <a:schemeClr val="tx1"/>
                </a:solidFill>
                <a:effectLst/>
                <a:latin typeface="+mn-lt"/>
                <a:ea typeface="+mn-ea"/>
                <a:cs typeface="+mn-cs"/>
              </a:rPr>
              <a:t>This </a:t>
            </a:r>
            <a:r>
              <a:rPr lang="en-CA" dirty="0">
                <a:effectLst/>
              </a:rPr>
              <a:t>system </a:t>
            </a:r>
            <a:r>
              <a:rPr lang="en-CA" b="0" dirty="0">
                <a:effectLst/>
              </a:rPr>
              <a:t>plays a role in </a:t>
            </a:r>
            <a:r>
              <a:rPr lang="en-CA" sz="1200" b="0" i="0" u="none" strike="noStrike" kern="1200" baseline="0" dirty="0">
                <a:solidFill>
                  <a:schemeClr val="tx1"/>
                </a:solidFill>
                <a:latin typeface="+mn-lt"/>
                <a:ea typeface="+mn-ea"/>
                <a:cs typeface="+mn-cs"/>
              </a:rPr>
              <a:t>brain cell growth and controlling brain functions such as appetite, motor activity, motivation, mood, stress response, immune system activity, reward, learning and memory. </a:t>
            </a:r>
            <a:r>
              <a:rPr lang="en-US" dirty="0"/>
              <a:t>It is understood that our body responds to some of the chemicals in cannabis (e.g. THC and CBD) through this system of receptors.</a:t>
            </a:r>
            <a:r>
              <a:rPr lang="en-CA" sz="1200" b="0" i="0" u="none" strike="noStrik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Consuming cannabis regularly can interfere with the normal functioning of the body’s endocannabinoid system by </a:t>
            </a:r>
            <a:r>
              <a:rPr lang="en-CA" sz="1200" b="0" i="0" u="none" strike="noStrike" kern="1200" baseline="0" dirty="0">
                <a:solidFill>
                  <a:schemeClr val="tx1"/>
                </a:solidFill>
                <a:latin typeface="+mn-lt"/>
                <a:ea typeface="+mn-ea"/>
                <a:cs typeface="+mn-cs"/>
              </a:rPr>
              <a:t>“hijacking” it and disrupting the regulatory role the system plays. </a:t>
            </a:r>
            <a:r>
              <a:rPr lang="en-US" dirty="0"/>
              <a:t>This can cause changes to how your brain and body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Everyone’s physiological makeup is different, and the endocannabinoid system’s receptor site locations and the number of sites can vary from person to person. </a:t>
            </a:r>
            <a:r>
              <a:rPr lang="en-CA" i="1" dirty="0">
                <a:effectLst/>
              </a:rPr>
              <a:t>That is why the same </a:t>
            </a:r>
            <a:r>
              <a:rPr lang="en-CA" sz="1200" i="1"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strain</a:t>
            </a:r>
            <a:r>
              <a:rPr lang="en-CA" sz="1200" kern="1200" dirty="0">
                <a:solidFill>
                  <a:schemeClr val="tx1"/>
                </a:solidFill>
                <a:effectLst/>
                <a:latin typeface="+mn-lt"/>
                <a:ea typeface="+mn-ea"/>
                <a:cs typeface="+mn-cs"/>
              </a:rPr>
              <a:t> </a:t>
            </a:r>
            <a:r>
              <a:rPr lang="en-CA" i="1" dirty="0">
                <a:effectLst/>
              </a:rPr>
              <a:t>of cannabis can affect people differently.</a:t>
            </a:r>
            <a:r>
              <a:rPr lang="en-CA" dirty="0">
                <a:effectLst/>
              </a:rPr>
              <a:t> Additional factors that contribute to the potential differences in effect can also include the genetics, gender, current health, personality and age of the individual</a:t>
            </a:r>
            <a:r>
              <a:rPr lang="en-CA"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That does not include the differences in the actual cannabis used, so effects can also depend on amount of THC and CBD in the product, type of product, how it is consumed and how often it is consumed.</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Because there are so many different factors that can impact your experience it is possible people can experience something different than what they may have expected. </a:t>
            </a:r>
            <a:r>
              <a:rPr lang="en-US" dirty="0"/>
              <a:t>The immediate effects of cannabis can be both pleasant and unpleasant: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a:t>
            </a:r>
            <a:r>
              <a:rPr lang="en-US" b="1" dirty="0"/>
              <a:t>Pleasant effects reported are:</a:t>
            </a:r>
          </a:p>
          <a:p>
            <a:pPr fontAlgn="ctr"/>
            <a:r>
              <a:rPr lang="en-US" sz="1200" b="0" i="0" u="none" strike="noStrike" kern="1200" dirty="0">
                <a:solidFill>
                  <a:schemeClr val="tx1"/>
                </a:solidFill>
                <a:effectLst/>
                <a:latin typeface="+mn-lt"/>
                <a:ea typeface="+mn-ea"/>
                <a:cs typeface="+mn-cs"/>
              </a:rPr>
              <a:t>To relax</a:t>
            </a:r>
          </a:p>
          <a:p>
            <a:pPr fontAlgn="ctr"/>
            <a:r>
              <a:rPr lang="en-US" sz="1200" b="0" i="0" u="none" strike="noStrike" kern="1200" dirty="0">
                <a:solidFill>
                  <a:schemeClr val="tx1"/>
                </a:solidFill>
                <a:effectLst/>
                <a:latin typeface="+mn-lt"/>
                <a:ea typeface="+mn-ea"/>
                <a:cs typeface="+mn-cs"/>
              </a:rPr>
              <a:t>to feel happier, more social or more energetic</a:t>
            </a:r>
          </a:p>
          <a:p>
            <a:pPr fontAlgn="ctr"/>
            <a:r>
              <a:rPr lang="en-US" sz="1200" b="0" i="0" u="none" strike="noStrike" kern="1200" dirty="0">
                <a:solidFill>
                  <a:schemeClr val="tx1"/>
                </a:solidFill>
                <a:effectLst/>
                <a:latin typeface="+mn-lt"/>
                <a:ea typeface="+mn-ea"/>
                <a:cs typeface="+mn-cs"/>
              </a:rPr>
              <a:t>to become more focused, creative or productive</a:t>
            </a:r>
          </a:p>
          <a:p>
            <a:pPr fontAlgn="ctr"/>
            <a:r>
              <a:rPr lang="en-US" sz="1200" b="0" i="0" u="none" strike="noStrike" kern="1200" dirty="0">
                <a:solidFill>
                  <a:schemeClr val="tx1"/>
                </a:solidFill>
                <a:effectLst/>
                <a:latin typeface="+mn-lt"/>
                <a:ea typeface="+mn-ea"/>
                <a:cs typeface="+mn-cs"/>
              </a:rPr>
              <a:t>to increase appetite or arousal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some of the </a:t>
            </a:r>
            <a:r>
              <a:rPr lang="en-US" b="1" dirty="0"/>
              <a:t>Unpleasant effects reported are:</a:t>
            </a:r>
          </a:p>
          <a:p>
            <a:pPr fontAlgn="ctr"/>
            <a:r>
              <a:rPr lang="en-US" sz="1200" b="0" i="0" u="none" strike="noStrike" kern="1200" dirty="0">
                <a:solidFill>
                  <a:schemeClr val="tx1"/>
                </a:solidFill>
                <a:effectLst/>
                <a:latin typeface="+mn-lt"/>
                <a:ea typeface="+mn-ea"/>
                <a:cs typeface="+mn-cs"/>
              </a:rPr>
              <a:t>an inability to concentrate</a:t>
            </a:r>
          </a:p>
          <a:p>
            <a:pPr fontAlgn="ctr"/>
            <a:r>
              <a:rPr lang="en-US" sz="1200" b="0" i="0" u="none" strike="noStrike" kern="1200" dirty="0">
                <a:solidFill>
                  <a:schemeClr val="tx1"/>
                </a:solidFill>
                <a:effectLst/>
                <a:latin typeface="+mn-lt"/>
                <a:ea typeface="+mn-ea"/>
                <a:cs typeface="+mn-cs"/>
              </a:rPr>
              <a:t>memory problems</a:t>
            </a:r>
          </a:p>
          <a:p>
            <a:pPr fontAlgn="ctr"/>
            <a:r>
              <a:rPr lang="en-US" sz="1200" b="0" i="0" u="none" strike="noStrike" kern="1200" dirty="0">
                <a:solidFill>
                  <a:schemeClr val="tx1"/>
                </a:solidFill>
                <a:effectLst/>
                <a:latin typeface="+mn-lt"/>
                <a:ea typeface="+mn-ea"/>
                <a:cs typeface="+mn-cs"/>
              </a:rPr>
              <a:t>anxiety, panic or paranoia</a:t>
            </a:r>
          </a:p>
          <a:p>
            <a:pPr fontAlgn="ctr"/>
            <a:r>
              <a:rPr lang="en-US" sz="1200" b="0" i="0" u="none" strike="noStrike" kern="1200" dirty="0">
                <a:solidFill>
                  <a:schemeClr val="tx1"/>
                </a:solidFill>
                <a:effectLst/>
                <a:latin typeface="+mn-lt"/>
                <a:ea typeface="+mn-ea"/>
                <a:cs typeface="+mn-cs"/>
              </a:rPr>
              <a:t>disorganized thoughts</a:t>
            </a:r>
          </a:p>
          <a:p>
            <a:pPr fontAlgn="ctr"/>
            <a:r>
              <a:rPr lang="en-US" sz="1200" b="0" i="0" u="none" strike="noStrike" kern="1200" dirty="0">
                <a:solidFill>
                  <a:schemeClr val="tx1"/>
                </a:solidFill>
                <a:effectLst/>
                <a:latin typeface="+mn-lt"/>
                <a:ea typeface="+mn-ea"/>
                <a:cs typeface="+mn-cs"/>
              </a:rPr>
              <a:t>dizziness or hallucinations</a:t>
            </a:r>
          </a:p>
          <a:p>
            <a:pPr fontAlgn="ctr"/>
            <a:r>
              <a:rPr lang="en-US" sz="1200" b="0" i="0" u="none" strike="noStrike" kern="1200" dirty="0">
                <a:solidFill>
                  <a:schemeClr val="tx1"/>
                </a:solidFill>
                <a:effectLst/>
                <a:latin typeface="+mn-lt"/>
                <a:ea typeface="+mn-ea"/>
                <a:cs typeface="+mn-cs"/>
              </a:rPr>
              <a:t>reduced reaction time and</a:t>
            </a:r>
          </a:p>
          <a:p>
            <a:pPr fontAlgn="ctr"/>
            <a:r>
              <a:rPr lang="en-US" sz="1200" b="0" i="0" u="none" strike="noStrike" kern="1200" dirty="0">
                <a:solidFill>
                  <a:schemeClr val="tx1"/>
                </a:solidFill>
                <a:effectLst/>
                <a:latin typeface="+mn-lt"/>
                <a:ea typeface="+mn-ea"/>
                <a:cs typeface="+mn-cs"/>
              </a:rPr>
              <a:t>Sleepiness</a:t>
            </a:r>
          </a:p>
          <a:p>
            <a:pPr fontAlgn="ctr"/>
            <a:endParaRPr lang="en-US" sz="1200" b="0" i="0" u="none" strike="noStrike" kern="1200" dirty="0">
              <a:solidFill>
                <a:schemeClr val="tx1"/>
              </a:solidFill>
              <a:effectLst/>
              <a:latin typeface="+mn-lt"/>
              <a:ea typeface="+mn-ea"/>
              <a:cs typeface="+mn-cs"/>
            </a:endParaRPr>
          </a:p>
          <a:p>
            <a:r>
              <a:rPr lang="en-US" dirty="0"/>
              <a:t>1 Ontario Cannabis Store:  https://ocs.ca/blogs/how-cannabis-works/endocannabinoid-system  </a:t>
            </a:r>
          </a:p>
          <a:p>
            <a:r>
              <a:rPr lang="en-US" dirty="0"/>
              <a:t>2 Health Effects of Cannabis. (2017) Government of Canada. Retrieved online April 4, 2019 from: https://www.canada.ca/content/dam/hc-sc/documents/services/campaigns/27-16-1808-Factsheet-Health-Effects-eng-web.pdf  </a:t>
            </a:r>
          </a:p>
          <a:p>
            <a:r>
              <a:rPr lang="en-US" dirty="0"/>
              <a:t>Photo Source: https://ocs.ca/blogs/how-cannabis-works/endocannabinoid-system </a:t>
            </a:r>
            <a:endParaRPr lang="en-CA" dirty="0"/>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3</a:t>
            </a:fld>
            <a:endParaRPr lang="en-CA"/>
          </a:p>
        </p:txBody>
      </p:sp>
    </p:spTree>
    <p:extLst>
      <p:ext uri="{BB962C8B-B14F-4D97-AF65-F5344CB8AC3E}">
        <p14:creationId xmlns:p14="http://schemas.microsoft.com/office/powerpoint/2010/main" val="305109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your doctor about:</a:t>
            </a:r>
          </a:p>
          <a:p>
            <a:r>
              <a:rPr lang="en-US" dirty="0"/>
              <a:t>•how much you are drinking or using drugs</a:t>
            </a:r>
          </a:p>
          <a:p>
            <a:r>
              <a:rPr lang="en-US" dirty="0"/>
              <a:t>•ways to reduce your risks</a:t>
            </a:r>
          </a:p>
          <a:p>
            <a:r>
              <a:rPr lang="en-US" dirty="0"/>
              <a:t>•what resources may be available to you in your community</a:t>
            </a:r>
          </a:p>
          <a:p>
            <a:endParaRPr lang="en-CA" dirty="0"/>
          </a:p>
          <a:p>
            <a:r>
              <a:rPr lang="en-CA" dirty="0"/>
              <a:t>References:</a:t>
            </a:r>
          </a:p>
          <a:p>
            <a:endParaRPr lang="en-CA" dirty="0"/>
          </a:p>
          <a:p>
            <a:r>
              <a:rPr lang="en-CA" dirty="0"/>
              <a:t>Addiction Services of Thames Valley. (2017).  Addiction</a:t>
            </a:r>
            <a:r>
              <a:rPr lang="en-CA" baseline="0" dirty="0"/>
              <a:t> Services of Thames Valley.</a:t>
            </a:r>
            <a:r>
              <a:rPr lang="en-CA" dirty="0"/>
              <a:t> Retrieved</a:t>
            </a:r>
            <a:r>
              <a:rPr lang="en-CA" baseline="0" dirty="0"/>
              <a:t> from http://adstv.on.ca/</a:t>
            </a:r>
          </a:p>
          <a:p>
            <a:endParaRPr lang="en-CA" dirty="0"/>
          </a:p>
          <a:p>
            <a:endParaRPr lang="en-CA" dirty="0"/>
          </a:p>
          <a:p>
            <a:r>
              <a:rPr lang="en-CA" dirty="0"/>
              <a:t>Middlesex-London Health Unit. (2015). Get</a:t>
            </a:r>
            <a:r>
              <a:rPr lang="en-CA" baseline="0" dirty="0"/>
              <a:t> help- alcohol and other drug use.</a:t>
            </a:r>
            <a:r>
              <a:rPr lang="en-CA" dirty="0"/>
              <a:t> Retrieved from https://www.healthunit.com/get-help-now</a:t>
            </a:r>
          </a:p>
          <a:p>
            <a:endParaRPr lang="en-CA" dirty="0"/>
          </a:p>
          <a:p>
            <a:r>
              <a:rPr lang="en-CA" dirty="0" err="1"/>
              <a:t>Pixabay</a:t>
            </a:r>
            <a:r>
              <a:rPr lang="en-CA" dirty="0"/>
              <a:t>. (</a:t>
            </a:r>
            <a:r>
              <a:rPr lang="en-CA" dirty="0" err="1"/>
              <a:t>n.d.</a:t>
            </a:r>
            <a:r>
              <a:rPr lang="en-CA" dirty="0"/>
              <a:t>). Help Button.</a:t>
            </a:r>
            <a:r>
              <a:rPr lang="en-CA" baseline="0" dirty="0"/>
              <a:t> </a:t>
            </a:r>
            <a:r>
              <a:rPr lang="en-CA" dirty="0"/>
              <a:t>Retrieved from https://pixabay.com/en/help-button-red-emergency-support-153094/</a:t>
            </a:r>
          </a:p>
        </p:txBody>
      </p:sp>
      <p:sp>
        <p:nvSpPr>
          <p:cNvPr id="4" name="Slide Number Placeholder 3"/>
          <p:cNvSpPr>
            <a:spLocks noGrp="1"/>
          </p:cNvSpPr>
          <p:nvPr>
            <p:ph type="sldNum" sz="quarter" idx="10"/>
          </p:nvPr>
        </p:nvSpPr>
        <p:spPr/>
        <p:txBody>
          <a:bodyPr/>
          <a:lstStyle/>
          <a:p>
            <a:fld id="{62F23420-CD16-4B23-BDFA-34077FE5AC6C}" type="slidenum">
              <a:rPr lang="en-CA" smtClean="0"/>
              <a:t>24</a:t>
            </a:fld>
            <a:endParaRPr lang="en-CA"/>
          </a:p>
        </p:txBody>
      </p:sp>
    </p:spTree>
    <p:extLst>
      <p:ext uri="{BB962C8B-B14F-4D97-AF65-F5344CB8AC3E}">
        <p14:creationId xmlns:p14="http://schemas.microsoft.com/office/powerpoint/2010/main" val="88320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05F41-A68A-4873-85B1-3FCBFCA2C13C}" type="slidenum">
              <a:rPr lang="en-US"/>
              <a:pPr/>
              <a:t>25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en-US" dirty="0"/>
              <a:t>TVAS-numerous programs staffed by professionals- support, education and treatment.  Services are free and confidential.</a:t>
            </a:r>
          </a:p>
          <a:p>
            <a:endParaRPr lang="en-US" altLang="en-US" dirty="0"/>
          </a:p>
          <a:p>
            <a:r>
              <a:rPr lang="en-US" altLang="en-US" dirty="0"/>
              <a:t>CAMH- educational, web-based, research- programs based in Toronto.  </a:t>
            </a:r>
            <a:r>
              <a:rPr lang="en-US" dirty="0"/>
              <a:t>The Youth Addiction and Concurrent Disorders Service (YACDS) offers treatment to young people (14 to 24 years) who have substance use challenges/concerns, with or without concurrent mental health concerns, and to their families. </a:t>
            </a:r>
          </a:p>
          <a:p>
            <a:endParaRPr lang="en-US" altLang="en-US" dirty="0"/>
          </a:p>
          <a:p>
            <a:r>
              <a:rPr lang="en-US" altLang="en-US" dirty="0" err="1"/>
              <a:t>Connex</a:t>
            </a:r>
            <a:r>
              <a:rPr lang="en-US" altLang="en-US" dirty="0"/>
              <a:t>- </a:t>
            </a:r>
            <a:r>
              <a:rPr lang="en-US" dirty="0"/>
              <a:t>Access to Addiction, Mental Health, and Problem Gambling Services.  </a:t>
            </a:r>
            <a:r>
              <a:rPr lang="en-US" dirty="0" err="1"/>
              <a:t>ConnexOntario</a:t>
            </a:r>
            <a:r>
              <a:rPr lang="en-US" dirty="0"/>
              <a:t> provides free and confidential health services information for people experiencing problems with alcohol and drugs, mental illness or gambling. Funded by the Government of Ontario.  Helpline is 24/7, confidential and free.</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CMHA- P</a:t>
            </a:r>
            <a:r>
              <a:rPr lang="en-US" dirty="0"/>
              <a:t>romotes good mental health, prevent further illness, offer treatment, support recovery and provide mental health education in the communities of London, Middlesex, Exeter and Goderich.</a:t>
            </a:r>
          </a:p>
          <a:p>
            <a:endParaRPr lang="en-US" altLang="en-US" dirty="0"/>
          </a:p>
          <a:p>
            <a:r>
              <a:rPr lang="en-US" sz="1200" kern="1200" dirty="0">
                <a:solidFill>
                  <a:schemeClr val="tx1"/>
                </a:solidFill>
                <a:effectLst/>
                <a:latin typeface="Times New Roman" pitchFamily="18" charset="0"/>
                <a:ea typeface="+mn-ea"/>
                <a:cs typeface="+mn-cs"/>
              </a:rPr>
              <a:t>Reach Out is a confidential 24/7 information, support and crisis service for people living with mental health or addictions concerns in Elgin, Oxford, Middlesex and London.</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26</a:t>
            </a:fld>
            <a:endParaRPr lang="en-US"/>
          </a:p>
        </p:txBody>
      </p:sp>
    </p:spTree>
    <p:extLst>
      <p:ext uri="{BB962C8B-B14F-4D97-AF65-F5344CB8AC3E}">
        <p14:creationId xmlns:p14="http://schemas.microsoft.com/office/powerpoint/2010/main" val="29111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a:solidFill>
                  <a:schemeClr val="tx1"/>
                </a:solidFill>
                <a:latin typeface="+mn-lt"/>
                <a:ea typeface="+mn-ea"/>
                <a:cs typeface="+mn-cs"/>
              </a:rPr>
              <a:t>INHALATION </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Inhalation is the most common way people have traditionally consumed cannabis. The onset of effects is rapid with most people feeling a “high” within minutes of inhalation. Common examples of delivery methods using inhalation are: hand pipe, bong, vaporizer, joint and hookah.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ORAL-MUCOSAL </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The product (most commonly a tincture) is applied under the tongue or sprayed into the mouth and absorbed through the oral-mucosal lining.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INGESTION </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Ingesting cannabis is most commonly in the form of a food or beverage item that was created using a fat or oil infused with cannabis that was then heated to ensure the cannabinoids are active when consumed. Edibles include any food or drink that contains cannabis.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TOPICAL </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Topical cannabis products are applied and absorbed through the skin using a thick oil extract that contains active cannabinoids. The effects of the cannabinoids are generally localized and use of the product is generally not to confer intoxicating effects, but to provide localized relief from pain or inflammatory conditions (some exceptions apply).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Reference: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Canadian Public Health Agency. (2019). </a:t>
            </a:r>
            <a:r>
              <a:rPr lang="en-CA" sz="1200" b="0" i="0" u="none" strike="noStrike" kern="1200" baseline="0" dirty="0" err="1">
                <a:solidFill>
                  <a:schemeClr val="tx1"/>
                </a:solidFill>
                <a:latin typeface="+mn-lt"/>
                <a:ea typeface="+mn-ea"/>
                <a:cs typeface="+mn-cs"/>
              </a:rPr>
              <a:t>Cannabasics</a:t>
            </a:r>
            <a:r>
              <a:rPr lang="en-CA" sz="1200" b="0" i="0" u="none" strike="noStrike" kern="1200" baseline="0" dirty="0">
                <a:solidFill>
                  <a:schemeClr val="tx1"/>
                </a:solidFill>
                <a:latin typeface="+mn-lt"/>
                <a:ea typeface="+mn-ea"/>
                <a:cs typeface="+mn-cs"/>
              </a:rPr>
              <a:t>. Retrieved from: https://www.cpha.ca/cannabasics</a:t>
            </a:r>
            <a:endParaRPr lang="en-CA" dirty="0"/>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4</a:t>
            </a:fld>
            <a:endParaRPr lang="en-CA"/>
          </a:p>
        </p:txBody>
      </p:sp>
    </p:spTree>
    <p:extLst>
      <p:ext uri="{BB962C8B-B14F-4D97-AF65-F5344CB8AC3E}">
        <p14:creationId xmlns:p14="http://schemas.microsoft.com/office/powerpoint/2010/main" val="160941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smoked– it usually has immediate effects within minutes and can last 2-4 hours. Where as if you eat cannabis- it takes anywhere from 30 minutes to 3 hours to have effects and can last for 8-12 hours. </a:t>
            </a:r>
          </a:p>
          <a:p>
            <a:r>
              <a:rPr lang="en-US" dirty="0"/>
              <a:t>This is all related to how fast it can reach your brain through your blood system- chemicals from the smoke in your lungs reach the brain faster, while edibles have to be digested in your intestines first. (Ashton, 2001)</a:t>
            </a:r>
          </a:p>
          <a:p>
            <a:endParaRPr lang="en-US" b="1" dirty="0"/>
          </a:p>
          <a:p>
            <a:r>
              <a:rPr lang="en-US" b="1" dirty="0"/>
              <a:t>Sources: </a:t>
            </a:r>
            <a:r>
              <a:rPr lang="en-US" dirty="0"/>
              <a:t>Ashton, C. H. (2001). Pharmacology and effects of cannabis: a brief review. British Journal of Psychiatry, 178, 101–106. </a:t>
            </a:r>
          </a:p>
          <a:p>
            <a:r>
              <a:rPr lang="en-US" dirty="0"/>
              <a:t>Dabbing: </a:t>
            </a:r>
            <a:r>
              <a:rPr lang="en-US" dirty="0">
                <a:hlinkClick r:id="rId3"/>
              </a:rPr>
              <a:t>https://www.leafly.com/news/cannabis-101/what-are-cannabis-dabs-and-benefits-of-dabbing-marijuana</a:t>
            </a:r>
            <a:r>
              <a:rPr lang="en-US" dirty="0"/>
              <a:t> &amp; </a:t>
            </a:r>
            <a:r>
              <a:rPr lang="en-US" dirty="0">
                <a:hlinkClick r:id="rId4"/>
              </a:rPr>
              <a:t>https://www.leafly.com/news/cannabis-101/how-to-dab-cannabis-concentrates</a:t>
            </a:r>
            <a:r>
              <a:rPr lang="en-US" dirty="0"/>
              <a:t> </a:t>
            </a:r>
          </a:p>
          <a:p>
            <a:r>
              <a:rPr lang="en-CA" dirty="0"/>
              <a:t>Graph: OCS Website: https://ocs.ca/blogs/facts-about-cannabis-consumption/methods-of-consumption </a:t>
            </a:r>
          </a:p>
        </p:txBody>
      </p:sp>
      <p:sp>
        <p:nvSpPr>
          <p:cNvPr id="4" name="Slide Number Placeholder 3"/>
          <p:cNvSpPr>
            <a:spLocks noGrp="1"/>
          </p:cNvSpPr>
          <p:nvPr>
            <p:ph type="sldNum" sz="quarter" idx="5"/>
          </p:nvPr>
        </p:nvSpPr>
        <p:spPr/>
        <p:txBody>
          <a:bodyPr/>
          <a:lstStyle/>
          <a:p>
            <a:fld id="{01413358-448E-4FFE-8D7A-8A5293F02529}" type="slidenum">
              <a:rPr lang="en-CA" smtClean="0"/>
              <a:t>5</a:t>
            </a:fld>
            <a:endParaRPr lang="en-CA"/>
          </a:p>
        </p:txBody>
      </p:sp>
    </p:spTree>
    <p:extLst>
      <p:ext uri="{BB962C8B-B14F-4D97-AF65-F5344CB8AC3E}">
        <p14:creationId xmlns:p14="http://schemas.microsoft.com/office/powerpoint/2010/main" val="234918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People will vary in their cannabis consumption patterns, ranging from: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Never consuming cannabis (abstinent)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Experimental Use: has tried a substance one or several times. Use can be motivated by curiosity about the drug effect and peer influence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Occasional consumption with very little negative effects - use is irregular, usually confined to special occasions (holidays, birthdays etc.) or when opportunities present themselves dir3ectly. Availability, accessibility and affordability influence use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Regular consumption with very little negative effects – use has a predictable pattern, which may entail frequent or infrequent use. The user actively seeks to experience the drug effect, or to participate in the drug-taking activities of the peer group. Usually they feel in control of the drug use (i.e. can take it or leave it)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Regular consumption accompanied by difficulties in their lives due to consumption (around 10% of cannabis consumers) – Dependence: use is regular and predictable, and usually frequent. The user experiences a physiological and/or psychological need for the drug. They feel out of control in relation to its use, and will continue to use despite adverse consequences. Drugs often are used when alone, and daily activities may be planned around drug use.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People may move along the continuum of cannabis consumption forwards and backwards, ranging from abstinence to regular consumption over time. Why might someone move to different stages: see parents doing it, easy access, friend talking about having tried it, curiosity, see teens using on TV, see it as the “norm” to do at parties, to fit in, and/or parents allow within the home. Decreasing the potential harms associated with cannabis consumption may involve moving down the continuum and reducing consumption, or may involve changing the method of consumption. </a:t>
            </a:r>
            <a:endParaRPr lang="en-CA" b="1" dirty="0"/>
          </a:p>
        </p:txBody>
      </p:sp>
      <p:sp>
        <p:nvSpPr>
          <p:cNvPr id="4" name="Slide Number Placeholder 3"/>
          <p:cNvSpPr>
            <a:spLocks noGrp="1"/>
          </p:cNvSpPr>
          <p:nvPr>
            <p:ph type="sldNum" sz="quarter" idx="5"/>
          </p:nvPr>
        </p:nvSpPr>
        <p:spPr/>
        <p:txBody>
          <a:bodyPr/>
          <a:lstStyle/>
          <a:p>
            <a:fld id="{D1EA2B9F-75D1-4750-887B-6D1C4779A7AA}" type="slidenum">
              <a:rPr lang="en-CA" smtClean="0"/>
              <a:t>6</a:t>
            </a:fld>
            <a:endParaRPr lang="en-CA"/>
          </a:p>
        </p:txBody>
      </p:sp>
    </p:spTree>
    <p:extLst>
      <p:ext uri="{BB962C8B-B14F-4D97-AF65-F5344CB8AC3E}">
        <p14:creationId xmlns:p14="http://schemas.microsoft.com/office/powerpoint/2010/main" val="4679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When looking at the health impacts from cannabis- </a:t>
            </a:r>
            <a:r>
              <a:rPr lang="en-US" sz="1200" dirty="0"/>
              <a:t>Long term cannabis smoking causes issues with respiratory symptoms and frequent bronchitis. </a:t>
            </a:r>
            <a:r>
              <a:rPr lang="en-US" sz="1200" baseline="0" dirty="0"/>
              <a:t>When it comes to cannabis or tobacco </a:t>
            </a:r>
            <a:r>
              <a:rPr lang="en-US" sz="1200" baseline="0" dirty="0">
                <a:sym typeface="Wingdings" panose="05000000000000000000" pitchFamily="2" charset="2"/>
              </a:rPr>
              <a:t> smoke is smoke and it is all harmful.</a:t>
            </a:r>
            <a:endParaRPr lang="en-US" sz="120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Middlesex-London Health Unit. (2016). Marijuana- myths and facts. Retrieved</a:t>
            </a:r>
            <a:r>
              <a:rPr lang="en-CA" baseline="0" dirty="0"/>
              <a:t> from </a:t>
            </a:r>
            <a:r>
              <a:rPr lang="en-CA" dirty="0"/>
              <a:t>https://www.healthunit.com/myths-and-facts</a:t>
            </a:r>
          </a:p>
          <a:p>
            <a:endParaRPr lang="en-CA" dirty="0"/>
          </a:p>
        </p:txBody>
      </p:sp>
      <p:sp>
        <p:nvSpPr>
          <p:cNvPr id="4" name="Slide Number Placeholder 3"/>
          <p:cNvSpPr>
            <a:spLocks noGrp="1"/>
          </p:cNvSpPr>
          <p:nvPr>
            <p:ph type="sldNum" sz="quarter" idx="5"/>
          </p:nvPr>
        </p:nvSpPr>
        <p:spPr/>
        <p:txBody>
          <a:bodyPr/>
          <a:lstStyle/>
          <a:p>
            <a:fld id="{D1EA2B9F-75D1-4750-887B-6D1C4779A7AA}" type="slidenum">
              <a:rPr lang="en-CA" smtClean="0"/>
              <a:t>8</a:t>
            </a:fld>
            <a:endParaRPr lang="en-CA"/>
          </a:p>
        </p:txBody>
      </p:sp>
    </p:spTree>
    <p:extLst>
      <p:ext uri="{BB962C8B-B14F-4D97-AF65-F5344CB8AC3E}">
        <p14:creationId xmlns:p14="http://schemas.microsoft.com/office/powerpoint/2010/main" val="344295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 </a:t>
            </a:r>
          </a:p>
          <a:p>
            <a:endParaRPr lang="en-CA" dirty="0"/>
          </a:p>
          <a:p>
            <a:r>
              <a:rPr lang="en-CA" dirty="0"/>
              <a:t>Canadian Centre on Substance Use and Addiction. (2015). The effects of cannabis use during adolescents. Retrieved from: https://www.ccsa.ca/sites/default/files/2019-04/CCSA-Effects-of-Cannabis-Use-during-Adolescence-Report-2015-en.pdf</a:t>
            </a:r>
          </a:p>
        </p:txBody>
      </p:sp>
      <p:sp>
        <p:nvSpPr>
          <p:cNvPr id="4" name="Slide Number Placeholder 3"/>
          <p:cNvSpPr>
            <a:spLocks noGrp="1"/>
          </p:cNvSpPr>
          <p:nvPr>
            <p:ph type="sldNum" sz="quarter" idx="5"/>
          </p:nvPr>
        </p:nvSpPr>
        <p:spPr/>
        <p:txBody>
          <a:bodyPr/>
          <a:lstStyle/>
          <a:p>
            <a:fld id="{D1EA2B9F-75D1-4750-887B-6D1C4779A7AA}" type="slidenum">
              <a:rPr lang="en-CA" smtClean="0"/>
              <a:t>9</a:t>
            </a:fld>
            <a:endParaRPr lang="en-CA"/>
          </a:p>
        </p:txBody>
      </p:sp>
    </p:spTree>
    <p:extLst>
      <p:ext uri="{BB962C8B-B14F-4D97-AF65-F5344CB8AC3E}">
        <p14:creationId xmlns:p14="http://schemas.microsoft.com/office/powerpoint/2010/main" val="38215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regions of the brain that undergo the most fine-tuning during the teenage years are those responsible for </a:t>
            </a:r>
            <a:r>
              <a:rPr lang="en-CA" sz="1200" b="1" i="0" u="none" strike="noStrike" kern="1200" baseline="0" dirty="0">
                <a:solidFill>
                  <a:schemeClr val="tx1"/>
                </a:solidFill>
                <a:latin typeface="+mn-lt"/>
                <a:ea typeface="+mn-ea"/>
                <a:cs typeface="+mn-cs"/>
              </a:rPr>
              <a:t>decision making, judgment, emotional regulation planning and problem solving, and these regions are potentially most susceptible to cannabis when they are not yet fully developed</a:t>
            </a:r>
            <a:r>
              <a:rPr lang="en-CA" sz="1200" b="0" i="0" u="none" strike="noStrike" kern="1200" baseline="0" dirty="0">
                <a:solidFill>
                  <a:schemeClr val="tx1"/>
                </a:solidFill>
                <a:latin typeface="+mn-lt"/>
                <a:ea typeface="+mn-ea"/>
                <a:cs typeface="+mn-cs"/>
              </a:rPr>
              <a:t>. Key among these regions is the prefrontal cortex, which is most susceptible to the neurotoxic effects of cannabis when it is not yet fully developed.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Without a well-developed prefrontal cortex, a teen has to rely on other brain regions for cognition, namely the limbic system, which is responsible for emotions. This reliance allows the “emotional” brain to control behaviour, rather than enlisting the help of the prefrontal cortex or the “thinking” brain. This control of behaviour by the emotional brain can lead to increased risk-taking behaviour, poor decision making and inferior reasoning ability. </a:t>
            </a:r>
          </a:p>
          <a:p>
            <a:endParaRPr lang="en-CA" sz="1200" b="1"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Cannabis intoxication </a:t>
            </a:r>
            <a:r>
              <a:rPr lang="en-CA" sz="1200" b="0" i="0" u="none" strike="noStrike" kern="1200" baseline="0" dirty="0">
                <a:solidFill>
                  <a:schemeClr val="tx1"/>
                </a:solidFill>
                <a:latin typeface="+mn-lt"/>
                <a:ea typeface="+mn-ea"/>
                <a:cs typeface="+mn-cs"/>
              </a:rPr>
              <a:t>has been linked to deficits in attentional focus, information processing, motor coordination and reaction time, while </a:t>
            </a:r>
            <a:r>
              <a:rPr lang="en-CA" sz="1200" b="1" i="0" u="none" strike="noStrike" kern="1200" baseline="0" dirty="0">
                <a:solidFill>
                  <a:schemeClr val="tx1"/>
                </a:solidFill>
                <a:latin typeface="+mn-lt"/>
                <a:ea typeface="+mn-ea"/>
                <a:cs typeface="+mn-cs"/>
              </a:rPr>
              <a:t>long-term regular use </a:t>
            </a:r>
            <a:r>
              <a:rPr lang="en-CA" sz="1200" b="0" i="0" u="none" strike="noStrike" kern="1200" baseline="0" dirty="0">
                <a:solidFill>
                  <a:schemeClr val="tx1"/>
                </a:solidFill>
                <a:latin typeface="+mn-lt"/>
                <a:ea typeface="+mn-ea"/>
                <a:cs typeface="+mn-cs"/>
              </a:rPr>
              <a:t>that starts in adolescence has been found to be associated with impairments in attention, memory and verbal learning. In some contexts, the long-term cognitive impairments that result from regular cannabis use have been reversed, but this appears </a:t>
            </a:r>
            <a:r>
              <a:rPr lang="en-CA" sz="1200" b="0" i="0" u="sng" strike="noStrike" kern="1200" baseline="0" dirty="0">
                <a:solidFill>
                  <a:schemeClr val="tx1"/>
                </a:solidFill>
                <a:latin typeface="+mn-lt"/>
                <a:ea typeface="+mn-ea"/>
                <a:cs typeface="+mn-cs"/>
              </a:rPr>
              <a:t>less likely </a:t>
            </a:r>
            <a:r>
              <a:rPr lang="en-CA" sz="1200" b="0" i="0" u="none" strike="noStrike" kern="1200" baseline="0" dirty="0">
                <a:solidFill>
                  <a:schemeClr val="tx1"/>
                </a:solidFill>
                <a:latin typeface="+mn-lt"/>
                <a:ea typeface="+mn-ea"/>
                <a:cs typeface="+mn-cs"/>
              </a:rPr>
              <a:t>for heavy use that begins in adolescence.</a:t>
            </a:r>
          </a:p>
          <a:p>
            <a:r>
              <a:rPr lang="en-CA" sz="1200" b="0" i="0" u="none" strike="noStrike" kern="1200" baseline="0" dirty="0">
                <a:solidFill>
                  <a:schemeClr val="tx1"/>
                </a:solidFill>
                <a:latin typeface="+mn-lt"/>
                <a:ea typeface="+mn-ea"/>
                <a:cs typeface="+mn-cs"/>
              </a:rPr>
              <a:t>As the acute effects of cannabis can impact learning and schoolwork completion, youth who use cannabis regularly are more likely to drop out of high school and, in turn, less likely to pursue post-secondary education. </a:t>
            </a:r>
          </a:p>
          <a:p>
            <a:r>
              <a:rPr lang="en-CA" sz="1200" b="0" i="0" u="none" strike="noStrike" kern="1200" baseline="0" dirty="0">
                <a:solidFill>
                  <a:schemeClr val="tx1"/>
                </a:solidFill>
                <a:latin typeface="+mn-lt"/>
                <a:ea typeface="+mn-ea"/>
                <a:cs typeface="+mn-cs"/>
              </a:rPr>
              <a:t> </a:t>
            </a:r>
          </a:p>
          <a:p>
            <a:r>
              <a:rPr lang="en-CA" sz="1200" b="1" i="0" u="none" strike="noStrike" kern="1200" baseline="0" dirty="0">
                <a:solidFill>
                  <a:schemeClr val="tx1"/>
                </a:solidFill>
                <a:latin typeface="+mn-lt"/>
                <a:ea typeface="+mn-ea"/>
                <a:cs typeface="+mn-cs"/>
              </a:rPr>
              <a:t>Reference: </a:t>
            </a:r>
          </a:p>
          <a:p>
            <a:r>
              <a:rPr lang="en-CA" sz="1200" b="0" i="0" u="none" strike="noStrike" kern="1200" baseline="0" dirty="0">
                <a:solidFill>
                  <a:schemeClr val="tx1"/>
                </a:solidFill>
                <a:latin typeface="+mn-lt"/>
                <a:ea typeface="+mn-ea"/>
                <a:cs typeface="+mn-cs"/>
              </a:rPr>
              <a:t>Canadian Centre on Substance Use and Addiction. (2019). Clearing the smoke on cannabis: Regular use and cognitive functioning. Retrieved from: https://www.ccsa.ca/clearing-smoke-cannabis-regular-use-and-cognitive-functioning</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1EA2B9F-75D1-4750-887B-6D1C4779A7AA}" type="slidenum">
              <a:rPr lang="en-CA" smtClean="0"/>
              <a:t>10</a:t>
            </a:fld>
            <a:endParaRPr lang="en-CA"/>
          </a:p>
        </p:txBody>
      </p:sp>
    </p:spTree>
    <p:extLst>
      <p:ext uri="{BB962C8B-B14F-4D97-AF65-F5344CB8AC3E}">
        <p14:creationId xmlns:p14="http://schemas.microsoft.com/office/powerpoint/2010/main" val="253556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Psychosis</a:t>
            </a:r>
            <a:r>
              <a:rPr lang="en-CA" dirty="0"/>
              <a:t>: There is a substantial amount of research that indicates that adolescents and young adults who use cannabis are more likely than non-users to develop psychotic symptoms and/or schizophrenia, and this likelihood increases</a:t>
            </a:r>
          </a:p>
          <a:p>
            <a:r>
              <a:rPr lang="en-CA" dirty="0"/>
              <a:t>with more frequent use and/or </a:t>
            </a:r>
            <a:r>
              <a:rPr lang="en-CA" sz="1200" b="0" i="0" u="none" strike="noStrike" kern="1200" baseline="0" dirty="0">
                <a:solidFill>
                  <a:schemeClr val="tx1"/>
                </a:solidFill>
                <a:latin typeface="+mn-lt"/>
                <a:ea typeface="+mn-ea"/>
                <a:cs typeface="+mn-cs"/>
              </a:rPr>
              <a:t>when there is a family or personal history of psychotic disorders</a:t>
            </a:r>
            <a:r>
              <a:rPr lang="en-CA" dirty="0"/>
              <a:t>. While this risk is pronounced among individuals with genetic susceptibility to psychosis and schizophrenia, the relative risk of psychosis remains even among individuals without pre-existing vulnerability.</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Depression:</a:t>
            </a:r>
            <a:r>
              <a:rPr lang="en-CA" sz="1200" b="0" i="0" u="none" strike="noStrike" kern="1200" baseline="0" dirty="0">
                <a:solidFill>
                  <a:schemeClr val="tx1"/>
                </a:solidFill>
                <a:latin typeface="+mn-lt"/>
                <a:ea typeface="+mn-ea"/>
                <a:cs typeface="+mn-cs"/>
              </a:rPr>
              <a:t> </a:t>
            </a:r>
          </a:p>
          <a:p>
            <a:r>
              <a:rPr lang="en-CA" sz="1200" b="0" i="0" u="none" strike="noStrike" kern="1200" baseline="0" dirty="0">
                <a:solidFill>
                  <a:schemeClr val="tx1"/>
                </a:solidFill>
                <a:latin typeface="+mn-lt"/>
                <a:ea typeface="+mn-ea"/>
                <a:cs typeface="+mn-cs"/>
              </a:rPr>
              <a:t>Several meta-analyses have examined whether cannabis use leads to developing depression, within several months or many years following the initiation of cannabis use. Results from these analyses indicate that cannabis use is associated with increased risk of developing depression. However, in the general population, the risk is relatively low, especially after accounting for confounding variables, including premorbid depression, alcohol and other substance use, age, sex, ethnicity and education. Cannabis use can increase the risk of suicidality even in the absence of a pre-existing condition.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comorbidity does not mean that one causes the other, and establishing causality or directionality is difficult for many reasons. Three main scenarios contribute to the comorbidity between cannabis use and mental illness and the evidence for each scenario varies for different mental disorders. One scenario is that cannabis use increases the risk for mental illness. This scenario is especially true for psychosis and schizophrenia, and to a lesser extent for depression. Second, some mental disorders themselves might increase the risk for regular cannabis use. For instance, social anxiety disorder might increase the risk for developing problematic cannabis use. The third scenario is that cannabis use and mental illness are both influenced by overlapping genetic and environmental factors.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impact of cannabis use on mental health outcomes varies among individuals and across different disorders. As an example, one individual’s cannabis use might be associated with minimal risk for psychosis or schizophrenia, but instead significantly increases their risk of developing depression or an anxiety disorder. For another individual, the combination of risk factors across mental disorders might differ. </a:t>
            </a:r>
          </a:p>
          <a:p>
            <a:endParaRPr lang="en-CA" sz="1200" b="0" i="0" u="none" strike="noStrike" kern="1200" baseline="0" dirty="0">
              <a:solidFill>
                <a:schemeClr val="tx1"/>
              </a:solidFill>
              <a:latin typeface="+mn-lt"/>
              <a:ea typeface="+mn-ea"/>
              <a:cs typeface="+mn-cs"/>
            </a:endParaRPr>
          </a:p>
          <a:p>
            <a:endParaRPr lang="en-CA" dirty="0"/>
          </a:p>
          <a:p>
            <a:r>
              <a:rPr lang="en-CA" b="1" dirty="0"/>
              <a:t>Reference: </a:t>
            </a:r>
          </a:p>
          <a:p>
            <a:r>
              <a:rPr lang="en-CA" dirty="0"/>
              <a:t>Canadian Centre on Substance Use and Addiction. (2019). Clearing the Smoke on Cannabis: Regular Use and Mental Health. Retrieved from: </a:t>
            </a:r>
          </a:p>
          <a:p>
            <a:r>
              <a:rPr lang="en-CA" dirty="0"/>
              <a:t>https://ccsa.ca/sites/default/files/2019-08/CCSA-Cannabis-Use-Mental-Health-Report-2019-en_0.pdf</a:t>
            </a:r>
          </a:p>
        </p:txBody>
      </p:sp>
      <p:sp>
        <p:nvSpPr>
          <p:cNvPr id="4" name="Slide Number Placeholder 3"/>
          <p:cNvSpPr>
            <a:spLocks noGrp="1"/>
          </p:cNvSpPr>
          <p:nvPr>
            <p:ph type="sldNum" sz="quarter" idx="5"/>
          </p:nvPr>
        </p:nvSpPr>
        <p:spPr/>
        <p:txBody>
          <a:bodyPr/>
          <a:lstStyle/>
          <a:p>
            <a:fld id="{D1EA2B9F-75D1-4750-887B-6D1C4779A7AA}" type="slidenum">
              <a:rPr lang="en-CA" smtClean="0"/>
              <a:t>11</a:t>
            </a:fld>
            <a:endParaRPr lang="en-CA"/>
          </a:p>
        </p:txBody>
      </p:sp>
    </p:spTree>
    <p:extLst>
      <p:ext uri="{BB962C8B-B14F-4D97-AF65-F5344CB8AC3E}">
        <p14:creationId xmlns:p14="http://schemas.microsoft.com/office/powerpoint/2010/main" val="1278833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young boy brushing his teeth with a toothbrush in his mouth&#10;&#10;Description automatically generated">
            <a:extLst>
              <a:ext uri="{FF2B5EF4-FFF2-40B4-BE49-F238E27FC236}">
                <a16:creationId xmlns:a16="http://schemas.microsoft.com/office/drawing/2014/main" id="{74DA65F1-CCE4-4B89-8916-1864EB887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5162" y="2063003"/>
            <a:ext cx="2358838" cy="235883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5" y="2063003"/>
            <a:ext cx="6695515" cy="2358838"/>
          </a:xfrm>
          <a:prstGeom prst="rect">
            <a:avLst/>
          </a:prstGeom>
        </p:spPr>
      </p:pic>
      <p:sp>
        <p:nvSpPr>
          <p:cNvPr id="2" name="Title 1"/>
          <p:cNvSpPr>
            <a:spLocks noGrp="1"/>
          </p:cNvSpPr>
          <p:nvPr>
            <p:ph type="ctrTitle"/>
          </p:nvPr>
        </p:nvSpPr>
        <p:spPr>
          <a:xfrm>
            <a:off x="356347" y="2196353"/>
            <a:ext cx="6101603" cy="1313610"/>
          </a:xfrm>
        </p:spPr>
        <p:txBody>
          <a:bodyPr anchor="ctr">
            <a:normAutofit/>
          </a:bodyPr>
          <a:lstStyle>
            <a:lvl1pPr algn="l">
              <a:defRPr sz="4000" b="1" cap="all" baseline="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356347" y="3602038"/>
            <a:ext cx="6101603" cy="760600"/>
          </a:xfrm>
        </p:spPr>
        <p:txBody>
          <a:bodyPr>
            <a:noAutofit/>
          </a:bodyPr>
          <a:lstStyle>
            <a:lvl1pPr marL="0" indent="0" algn="l">
              <a:buNone/>
              <a:defRPr lang="en-US" sz="2800" b="1" kern="1200" dirty="0">
                <a:solidFill>
                  <a:schemeClr val="bg1"/>
                </a:solidFill>
                <a:latin typeface="Arial Narrow" panose="020B0606020202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47" y="254560"/>
            <a:ext cx="2672603" cy="1527201"/>
          </a:xfrm>
          <a:prstGeom prst="rect">
            <a:avLst/>
          </a:prstGeom>
        </p:spPr>
      </p:pic>
      <p:sp>
        <p:nvSpPr>
          <p:cNvPr id="13" name="Rectangle 12"/>
          <p:cNvSpPr/>
          <p:nvPr userDrawn="1"/>
        </p:nvSpPr>
        <p:spPr>
          <a:xfrm>
            <a:off x="6601386" y="0"/>
            <a:ext cx="108697" cy="6858000"/>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 Placeholder 15"/>
          <p:cNvSpPr>
            <a:spLocks noGrp="1"/>
          </p:cNvSpPr>
          <p:nvPr>
            <p:ph type="body" sz="quarter" idx="10" hasCustomPrompt="1"/>
          </p:nvPr>
        </p:nvSpPr>
        <p:spPr>
          <a:xfrm>
            <a:off x="356346" y="4608513"/>
            <a:ext cx="6101603"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dirty="0"/>
              <a:t>Click to add speaker, event, date</a:t>
            </a:r>
            <a:endParaRPr lang="en-CA" dirty="0"/>
          </a:p>
        </p:txBody>
      </p:sp>
      <p:pic>
        <p:nvPicPr>
          <p:cNvPr id="24" name="Picture 23" descr="Two people standing in front of a window&#10;&#10;Description automatically generated">
            <a:extLst>
              <a:ext uri="{FF2B5EF4-FFF2-40B4-BE49-F238E27FC236}">
                <a16:creationId xmlns:a16="http://schemas.microsoft.com/office/drawing/2014/main" id="{113EC221-65E6-4571-A129-27FF865B210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5161" y="-373157"/>
            <a:ext cx="2358839" cy="2358839"/>
          </a:xfrm>
          <a:prstGeom prst="rect">
            <a:avLst/>
          </a:prstGeom>
        </p:spPr>
      </p:pic>
      <p:pic>
        <p:nvPicPr>
          <p:cNvPr id="26" name="Picture 25" descr="A group of people sitting at a table with food&#10;&#10;Description automatically generated">
            <a:extLst>
              <a:ext uri="{FF2B5EF4-FFF2-40B4-BE49-F238E27FC236}">
                <a16:creationId xmlns:a16="http://schemas.microsoft.com/office/drawing/2014/main" id="{D37DC4AE-BD1D-4092-943C-14650EBECD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85162" y="4499162"/>
            <a:ext cx="2358838" cy="2358838"/>
          </a:xfrm>
          <a:prstGeom prst="rect">
            <a:avLst/>
          </a:prstGeom>
        </p:spPr>
      </p:pic>
    </p:spTree>
    <p:extLst>
      <p:ext uri="{BB962C8B-B14F-4D97-AF65-F5344CB8AC3E}">
        <p14:creationId xmlns:p14="http://schemas.microsoft.com/office/powerpoint/2010/main" val="29391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39762"/>
          </a:xfrm>
        </p:spPr>
        <p:txBody>
          <a:bodyPr/>
          <a:lstStyle/>
          <a:p>
            <a:r>
              <a:rPr lang="en-US"/>
              <a:t>Click to edit Master title style</a:t>
            </a:r>
          </a:p>
        </p:txBody>
      </p:sp>
      <p:sp>
        <p:nvSpPr>
          <p:cNvPr id="3" name="Content Placeholder 2"/>
          <p:cNvSpPr>
            <a:spLocks noGrp="1"/>
          </p:cNvSpPr>
          <p:nvPr>
            <p:ph idx="1"/>
          </p:nvPr>
        </p:nvSpPr>
        <p:spPr>
          <a:xfrm>
            <a:off x="457200" y="1676400"/>
            <a:ext cx="83058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57200" y="990600"/>
            <a:ext cx="8305800" cy="533400"/>
          </a:xfrm>
          <a:prstGeom prst="rect">
            <a:avLst/>
          </a:prstGeom>
        </p:spPr>
        <p:txBody>
          <a:bodyPr>
            <a:normAutofit/>
          </a:bodyPr>
          <a:lstStyle>
            <a:lvl1pPr marL="0" indent="0">
              <a:buNone/>
              <a:defRPr sz="2800" baseline="0">
                <a:solidFill>
                  <a:srgbClr val="719942"/>
                </a:solidFill>
              </a:defRPr>
            </a:lvl1pPr>
          </a:lstStyle>
          <a:p>
            <a:pPr lvl="0"/>
            <a:r>
              <a:rPr lang="en-US" dirty="0"/>
              <a:t>Click to edit Master subtitle style</a:t>
            </a:r>
          </a:p>
        </p:txBody>
      </p:sp>
      <p:sp>
        <p:nvSpPr>
          <p:cNvPr id="5" name="Slide Number Placeholder 8"/>
          <p:cNvSpPr>
            <a:spLocks noGrp="1"/>
          </p:cNvSpPr>
          <p:nvPr>
            <p:ph type="sldNum" sz="quarter" idx="12"/>
          </p:nvPr>
        </p:nvSpPr>
        <p:spPr>
          <a:xfrm>
            <a:off x="8458200" y="6192520"/>
            <a:ext cx="365760" cy="264160"/>
          </a:xfrm>
        </p:spPr>
        <p:txBody>
          <a:bodyPr/>
          <a:lstStyle/>
          <a:p>
            <a:fld id="{F9BB8D4A-EB60-46F4-8603-F5C15D71DD2D}" type="slidenum">
              <a:rPr lang="en-US" smtClean="0"/>
              <a:pPr/>
              <a:t>‹#›</a:t>
            </a:fld>
            <a:endParaRPr lang="en-US" dirty="0"/>
          </a:p>
        </p:txBody>
      </p:sp>
    </p:spTree>
    <p:extLst>
      <p:ext uri="{BB962C8B-B14F-4D97-AF65-F5344CB8AC3E}">
        <p14:creationId xmlns:p14="http://schemas.microsoft.com/office/powerpoint/2010/main" val="36372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7318" y="0"/>
            <a:ext cx="2366683" cy="6858000"/>
          </a:xfrm>
          <a:prstGeom prst="rect">
            <a:avLst/>
          </a:prstGeom>
        </p:spPr>
      </p:pic>
      <p:sp>
        <p:nvSpPr>
          <p:cNvPr id="3" name="Text Placeholder 2"/>
          <p:cNvSpPr>
            <a:spLocks noGrp="1"/>
          </p:cNvSpPr>
          <p:nvPr>
            <p:ph type="body" idx="1"/>
          </p:nvPr>
        </p:nvSpPr>
        <p:spPr>
          <a:xfrm>
            <a:off x="356346" y="4032444"/>
            <a:ext cx="6053419" cy="880218"/>
          </a:xfrm>
        </p:spPr>
        <p:txBody>
          <a:bodyPr/>
          <a:lstStyle>
            <a:lvl1pPr marL="0" indent="0">
              <a:buNone/>
              <a:defRPr sz="2400">
                <a:solidFill>
                  <a:schemeClr val="tx1"/>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itle 12"/>
          <p:cNvSpPr>
            <a:spLocks noGrp="1"/>
          </p:cNvSpPr>
          <p:nvPr>
            <p:ph type="title"/>
          </p:nvPr>
        </p:nvSpPr>
        <p:spPr>
          <a:xfrm>
            <a:off x="356346" y="2034993"/>
            <a:ext cx="6053419" cy="1855694"/>
          </a:xfrm>
        </p:spPr>
        <p:txBody>
          <a:bodyPr>
            <a:normAutofit/>
          </a:bodyPr>
          <a:lstStyle>
            <a:lvl1pPr>
              <a:defRPr sz="4000" b="1" cap="all" baseline="0">
                <a:latin typeface="Arial Narrow" panose="020B0606020202030204" pitchFamily="34" charset="0"/>
                <a:cs typeface="Arial" panose="020B0604020202020204" pitchFamily="34" charset="0"/>
              </a:defRPr>
            </a:lvl1pPr>
          </a:lstStyle>
          <a:p>
            <a:r>
              <a:rPr lang="en-US" dirty="0"/>
              <a:t>Click to edit Master title style</a:t>
            </a:r>
            <a:endParaRPr lang="en-CA" dirty="0"/>
          </a:p>
        </p:txBody>
      </p:sp>
      <p:sp>
        <p:nvSpPr>
          <p:cNvPr id="21" name="Text Placeholder 20"/>
          <p:cNvSpPr>
            <a:spLocks noGrp="1"/>
          </p:cNvSpPr>
          <p:nvPr>
            <p:ph type="body" sz="quarter" idx="13" hasCustomPrompt="1"/>
          </p:nvPr>
        </p:nvSpPr>
        <p:spPr>
          <a:xfrm>
            <a:off x="356346" y="5001749"/>
            <a:ext cx="6053494" cy="825500"/>
          </a:xfrm>
        </p:spPr>
        <p:txBody>
          <a:bodyPr>
            <a:normAutofit/>
          </a:bodyPr>
          <a:lstStyle>
            <a:lvl1pPr marL="0" indent="0">
              <a:buNone/>
              <a:defRPr sz="1800" b="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Click to add speaker, date, event</a:t>
            </a:r>
            <a:endParaRPr lang="en-CA"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7" y="254560"/>
            <a:ext cx="2672603" cy="1527201"/>
          </a:xfrm>
          <a:prstGeom prst="rect">
            <a:avLst/>
          </a:prstGeom>
        </p:spPr>
      </p:pic>
    </p:spTree>
    <p:extLst>
      <p:ext uri="{BB962C8B-B14F-4D97-AF65-F5344CB8AC3E}">
        <p14:creationId xmlns:p14="http://schemas.microsoft.com/office/powerpoint/2010/main" val="15576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0" y="365126"/>
            <a:ext cx="7485530" cy="1028245"/>
          </a:xfrm>
        </p:spPr>
        <p:txBody>
          <a:bodyPr>
            <a:noAutofit/>
          </a:bodyPr>
          <a:lstStyle>
            <a:lvl1pPr>
              <a:defRPr sz="3600" b="1" cap="all"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475130" y="1584961"/>
            <a:ext cx="7485530"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2000"/>
            </a:lvl2pPr>
            <a:lvl3pPr marL="739775" indent="-225425">
              <a:buClr>
                <a:schemeClr val="bg1">
                  <a:lumMod val="75000"/>
                </a:schemeClr>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chemeClr val="bg1"/>
                </a:solidFill>
              </a:defRPr>
            </a:lvl1pPr>
          </a:lstStyle>
          <a:p>
            <a:fld id="{4B0789BF-F082-4B6E-9D11-95C9D409B9AD}" type="slidenum">
              <a:rPr lang="en-CA" smtClean="0"/>
              <a:pPr/>
              <a:t>‹#›</a:t>
            </a:fld>
            <a:endParaRPr lang="en-C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637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3" name="Content Placeholder 2"/>
          <p:cNvSpPr>
            <a:spLocks noGrp="1"/>
          </p:cNvSpPr>
          <p:nvPr>
            <p:ph sz="half" idx="1"/>
          </p:nvPr>
        </p:nvSpPr>
        <p:spPr>
          <a:xfrm>
            <a:off x="475130" y="1497875"/>
            <a:ext cx="3567952" cy="4472620"/>
          </a:xfrm>
        </p:spPr>
        <p:txBody>
          <a:bodyPr/>
          <a:lstStyle>
            <a:lvl1pPr marL="0" indent="0">
              <a:buNone/>
              <a:defRPr/>
            </a:lvl1pPr>
            <a:lvl2pPr marL="461963" indent="-234950">
              <a:buClr>
                <a:schemeClr val="bg1">
                  <a:lumMod val="75000"/>
                </a:schemeClr>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392708" y="1497875"/>
            <a:ext cx="3567952" cy="4472619"/>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461963" marR="0" lvl="1" indent="-234950" algn="l" defTabSz="914400" rtl="0" eaLnBrk="1" fontAlgn="auto" latinLnBrk="0" hangingPunct="1">
              <a:lnSpc>
                <a:spcPct val="90000"/>
              </a:lnSpc>
              <a:spcBef>
                <a:spcPts val="500"/>
              </a:spcBef>
              <a:spcAft>
                <a:spcPts val="0"/>
              </a:spcAft>
              <a:buClr>
                <a:schemeClr val="bg1">
                  <a:lumMod val="75000"/>
                </a:schemeClr>
              </a:buClr>
              <a:buSzPct val="90000"/>
              <a:buFont typeface="Arial" panose="020B0604020202020204" pitchFamily="34" charset="0"/>
              <a:buChar char="•"/>
              <a:tabLst/>
              <a:defRPr/>
            </a:pPr>
            <a:r>
              <a:rPr lang="en-US" dirty="0"/>
              <a:t>Second level</a:t>
            </a:r>
          </a:p>
          <a:p>
            <a:pPr lvl="0"/>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1"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9027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3" name="Text Placeholder 2"/>
          <p:cNvSpPr>
            <a:spLocks noGrp="1"/>
          </p:cNvSpPr>
          <p:nvPr>
            <p:ph type="body" idx="1"/>
          </p:nvPr>
        </p:nvSpPr>
        <p:spPr>
          <a:xfrm>
            <a:off x="475130" y="1538800"/>
            <a:ext cx="3585881" cy="823912"/>
          </a:xfrm>
        </p:spPr>
        <p:txBody>
          <a:bodyPr anchor="b">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5130" y="2508142"/>
            <a:ext cx="3585881" cy="3471318"/>
          </a:xfrm>
        </p:spPr>
        <p:txBody>
          <a:bodyPr/>
          <a:lstStyle>
            <a:lvl1pPr>
              <a:defRPr sz="2000" b="0">
                <a:solidFill>
                  <a:schemeClr val="tx1">
                    <a:lumMod val="75000"/>
                    <a:lumOff val="25000"/>
                  </a:schemeClr>
                </a:solidFill>
              </a:defRPr>
            </a:lvl1pPr>
          </a:lstStyle>
          <a:p>
            <a:pPr lvl="0"/>
            <a:r>
              <a:rPr lang="en-US" dirty="0"/>
              <a:t>Click to edit Master text styles</a:t>
            </a:r>
          </a:p>
        </p:txBody>
      </p:sp>
      <p:sp>
        <p:nvSpPr>
          <p:cNvPr id="5" name="Text Placeholder 4"/>
          <p:cNvSpPr>
            <a:spLocks noGrp="1"/>
          </p:cNvSpPr>
          <p:nvPr>
            <p:ph type="body" sz="quarter" idx="3"/>
          </p:nvPr>
        </p:nvSpPr>
        <p:spPr>
          <a:xfrm>
            <a:off x="4349001" y="1538800"/>
            <a:ext cx="3611659" cy="823912"/>
          </a:xfrm>
        </p:spPr>
        <p:txBody>
          <a:bodyPr anchor="b">
            <a:noAutofit/>
          </a:bodyPr>
          <a:lstStyle>
            <a:lvl1pPr marL="0" indent="0">
              <a:buNone/>
              <a:defRPr lang="en-US" sz="2400" b="1" kern="1200" dirty="0" smtClean="0">
                <a:solidFill>
                  <a:srgbClr val="06698A"/>
                </a:solidFill>
                <a:latin typeface="Arial Narrow" panose="020B0606020202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4349001" y="2508141"/>
            <a:ext cx="3611659" cy="3471319"/>
          </a:xfrm>
        </p:spPr>
        <p:txBody>
          <a:bodyPr/>
          <a:lstStyle>
            <a:lvl1pPr marL="227013" indent="-227013">
              <a:defRPr lang="en-US" sz="2000" b="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dirty="0"/>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2"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49744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sp>
        <p:nvSpPr>
          <p:cNvPr id="8"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63182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1117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1" y="457200"/>
            <a:ext cx="2749743" cy="1600200"/>
          </a:xfrm>
        </p:spPr>
        <p:txBody>
          <a:bodyPr anchor="b"/>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576918" y="987426"/>
            <a:ext cx="4383743" cy="4873625"/>
          </a:xfrm>
        </p:spPr>
        <p:txBody>
          <a:bodyPr/>
          <a:lstStyle>
            <a:lvl1pPr marL="0" indent="0">
              <a:buFont typeface="Arial" panose="020B0604020202020204" pitchFamily="34" charset="0"/>
              <a:buNone/>
              <a:defRPr lang="en-US" sz="2000" b="0" kern="1200" dirty="0" smtClean="0">
                <a:solidFill>
                  <a:srgbClr val="06698A"/>
                </a:solidFill>
                <a:latin typeface="Arial" panose="020B0604020202020204" pitchFamily="34" charset="0"/>
                <a:ea typeface="+mn-ea"/>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dirty="0"/>
              <a:t>Second level</a:t>
            </a:r>
          </a:p>
        </p:txBody>
      </p:sp>
      <p:sp>
        <p:nvSpPr>
          <p:cNvPr id="4" name="Text Placeholder 3"/>
          <p:cNvSpPr>
            <a:spLocks noGrp="1"/>
          </p:cNvSpPr>
          <p:nvPr>
            <p:ph type="body" sz="half" idx="2"/>
          </p:nvPr>
        </p:nvSpPr>
        <p:spPr>
          <a:xfrm>
            <a:off x="475131" y="2057400"/>
            <a:ext cx="2749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361541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1" y="457200"/>
            <a:ext cx="2749743" cy="1600200"/>
          </a:xfrm>
        </p:spPr>
        <p:txBody>
          <a:bodyPr anchor="b">
            <a:normAutofit/>
          </a:bodyPr>
          <a:lstStyle>
            <a:lvl1pPr algn="l" defTabSz="914400" rtl="0" eaLnBrk="1" latinLnBrk="0" hangingPunct="1">
              <a:lnSpc>
                <a:spcPct val="90000"/>
              </a:lnSpc>
              <a:spcBef>
                <a:spcPct val="0"/>
              </a:spcBef>
              <a:buNone/>
              <a:defRPr lang="en-US" sz="3200" b="1" kern="1200"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sp>
        <p:nvSpPr>
          <p:cNvPr id="3" name="Picture Placeholder 2"/>
          <p:cNvSpPr>
            <a:spLocks noGrp="1" noChangeAspect="1"/>
          </p:cNvSpPr>
          <p:nvPr>
            <p:ph type="pic" idx="1"/>
          </p:nvPr>
        </p:nvSpPr>
        <p:spPr>
          <a:xfrm>
            <a:off x="3594847" y="987426"/>
            <a:ext cx="4365814" cy="4873625"/>
          </a:xfrm>
        </p:spPr>
        <p:txBody>
          <a:bodyPr anchor="t">
            <a:normAutofit/>
          </a:bodyPr>
          <a:lstStyle>
            <a:lvl1pPr marL="0" indent="0">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5131" y="2057400"/>
            <a:ext cx="2749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779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dirty="0"/>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dirty="0"/>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dirty="0"/>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B0789BF-F082-4B6E-9D11-95C9D409B9AD}" type="slidenum">
              <a:rPr lang="en-CA" smtClean="0"/>
              <a:pPr/>
              <a:t>‹#›</a:t>
            </a:fld>
            <a:endParaRPr lang="en-CA" dirty="0"/>
          </a:p>
        </p:txBody>
      </p:sp>
    </p:spTree>
    <p:extLst>
      <p:ext uri="{BB962C8B-B14F-4D97-AF65-F5344CB8AC3E}">
        <p14:creationId xmlns:p14="http://schemas.microsoft.com/office/powerpoint/2010/main" val="29507768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video" Target="https://www.youtube.com/embed/fqe1h3ErQCA?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21.xml"/><Relationship Id="rId7" Type="http://schemas.openxmlformats.org/officeDocument/2006/relationships/image" Target="../media/image35.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image" Target="../media/image33.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43FB-FD90-49BB-89D7-BA969D75E708}"/>
              </a:ext>
            </a:extLst>
          </p:cNvPr>
          <p:cNvSpPr>
            <a:spLocks noGrp="1"/>
          </p:cNvSpPr>
          <p:nvPr>
            <p:ph type="ctrTitle"/>
          </p:nvPr>
        </p:nvSpPr>
        <p:spPr>
          <a:xfrm>
            <a:off x="322057" y="2587200"/>
            <a:ext cx="6101603" cy="1313610"/>
          </a:xfrm>
        </p:spPr>
        <p:txBody>
          <a:bodyPr/>
          <a:lstStyle/>
          <a:p>
            <a:r>
              <a:rPr lang="en-CA" dirty="0"/>
              <a:t>Curious about cannabis</a:t>
            </a:r>
          </a:p>
        </p:txBody>
      </p:sp>
      <p:pic>
        <p:nvPicPr>
          <p:cNvPr id="5" name="Picture 4">
            <a:extLst>
              <a:ext uri="{FF2B5EF4-FFF2-40B4-BE49-F238E27FC236}">
                <a16:creationId xmlns:a16="http://schemas.microsoft.com/office/drawing/2014/main" id="{C55BF651-2190-44E4-88F4-AB0AA69B06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166" y="-91409"/>
            <a:ext cx="2377833" cy="2082131"/>
          </a:xfrm>
          <a:prstGeom prst="rect">
            <a:avLst/>
          </a:prstGeom>
        </p:spPr>
      </p:pic>
      <p:pic>
        <p:nvPicPr>
          <p:cNvPr id="6" name="Picture 5">
            <a:extLst>
              <a:ext uri="{FF2B5EF4-FFF2-40B4-BE49-F238E27FC236}">
                <a16:creationId xmlns:a16="http://schemas.microsoft.com/office/drawing/2014/main" id="{41F8AC14-8220-451F-B52A-AED2FE9E2986}"/>
              </a:ext>
            </a:extLst>
          </p:cNvPr>
          <p:cNvPicPr>
            <a:picLocks noChangeAspect="1"/>
          </p:cNvPicPr>
          <p:nvPr/>
        </p:nvPicPr>
        <p:blipFill>
          <a:blip r:embed="rId3"/>
          <a:stretch>
            <a:fillRect/>
          </a:stretch>
        </p:blipFill>
        <p:spPr>
          <a:xfrm>
            <a:off x="6766168" y="2046639"/>
            <a:ext cx="2377832" cy="2394732"/>
          </a:xfrm>
          <a:prstGeom prst="rect">
            <a:avLst/>
          </a:prstGeom>
        </p:spPr>
      </p:pic>
      <p:pic>
        <p:nvPicPr>
          <p:cNvPr id="7" name="Picture 6">
            <a:extLst>
              <a:ext uri="{FF2B5EF4-FFF2-40B4-BE49-F238E27FC236}">
                <a16:creationId xmlns:a16="http://schemas.microsoft.com/office/drawing/2014/main" id="{928EA306-BFB7-4444-ADD2-9F416E180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6167" y="4497288"/>
            <a:ext cx="2377833" cy="2354835"/>
          </a:xfrm>
          <a:prstGeom prst="rect">
            <a:avLst/>
          </a:prstGeom>
        </p:spPr>
      </p:pic>
    </p:spTree>
    <p:extLst>
      <p:ext uri="{BB962C8B-B14F-4D97-AF65-F5344CB8AC3E}">
        <p14:creationId xmlns:p14="http://schemas.microsoft.com/office/powerpoint/2010/main" val="265930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4B87-E24E-4451-83A9-A8FC69E7939B}"/>
              </a:ext>
            </a:extLst>
          </p:cNvPr>
          <p:cNvSpPr>
            <a:spLocks noGrp="1"/>
          </p:cNvSpPr>
          <p:nvPr>
            <p:ph type="title"/>
          </p:nvPr>
        </p:nvSpPr>
        <p:spPr/>
        <p:txBody>
          <a:bodyPr>
            <a:normAutofit/>
          </a:bodyPr>
          <a:lstStyle/>
          <a:p>
            <a:r>
              <a:rPr lang="en-CA" sz="4000" dirty="0"/>
              <a:t>You hear…</a:t>
            </a:r>
          </a:p>
        </p:txBody>
      </p:sp>
      <p:sp>
        <p:nvSpPr>
          <p:cNvPr id="3" name="TextBox 2">
            <a:extLst>
              <a:ext uri="{FF2B5EF4-FFF2-40B4-BE49-F238E27FC236}">
                <a16:creationId xmlns:a16="http://schemas.microsoft.com/office/drawing/2014/main" id="{CE7A2D50-82CA-4E1B-97C3-35D29A49CDD7}"/>
              </a:ext>
            </a:extLst>
          </p:cNvPr>
          <p:cNvSpPr txBox="1"/>
          <p:nvPr/>
        </p:nvSpPr>
        <p:spPr>
          <a:xfrm>
            <a:off x="475130" y="1441470"/>
            <a:ext cx="4096870" cy="1292662"/>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Cannabis will help me focus in school</a:t>
            </a:r>
          </a:p>
          <a:p>
            <a:endParaRPr lang="en-CA" dirty="0"/>
          </a:p>
        </p:txBody>
      </p:sp>
      <p:sp>
        <p:nvSpPr>
          <p:cNvPr id="4" name="TextBox 3">
            <a:extLst>
              <a:ext uri="{FF2B5EF4-FFF2-40B4-BE49-F238E27FC236}">
                <a16:creationId xmlns:a16="http://schemas.microsoft.com/office/drawing/2014/main" id="{4E550592-46C9-43B7-B127-FD1F8C530A20}"/>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5" name="TextBox 4">
            <a:extLst>
              <a:ext uri="{FF2B5EF4-FFF2-40B4-BE49-F238E27FC236}">
                <a16:creationId xmlns:a16="http://schemas.microsoft.com/office/drawing/2014/main" id="{E327D9C0-B5FB-4254-B121-5A809404F7C7}"/>
              </a:ext>
            </a:extLst>
          </p:cNvPr>
          <p:cNvSpPr txBox="1"/>
          <p:nvPr/>
        </p:nvSpPr>
        <p:spPr>
          <a:xfrm>
            <a:off x="3649880" y="3479470"/>
            <a:ext cx="4651512" cy="3062377"/>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Cannabis use can cause decreased concentration, poor memory, and impair learning</a:t>
            </a:r>
          </a:p>
          <a:p>
            <a:endParaRPr lang="en-CA" dirty="0">
              <a:solidFill>
                <a:srgbClr val="0E3D51"/>
              </a:solidFill>
            </a:endParaRPr>
          </a:p>
        </p:txBody>
      </p:sp>
      <p:pic>
        <p:nvPicPr>
          <p:cNvPr id="6" name="Picture 5">
            <a:extLst>
              <a:ext uri="{FF2B5EF4-FFF2-40B4-BE49-F238E27FC236}">
                <a16:creationId xmlns:a16="http://schemas.microsoft.com/office/drawing/2014/main" id="{F2AE8E46-4C58-423F-B919-FF52CB118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52" y="3429000"/>
            <a:ext cx="2030263" cy="2242009"/>
          </a:xfrm>
          <a:prstGeom prst="rect">
            <a:avLst/>
          </a:prstGeom>
        </p:spPr>
      </p:pic>
    </p:spTree>
    <p:extLst>
      <p:ext uri="{BB962C8B-B14F-4D97-AF65-F5344CB8AC3E}">
        <p14:creationId xmlns:p14="http://schemas.microsoft.com/office/powerpoint/2010/main" val="145528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E958-8083-4E1A-8F2D-3FA9D68EDA1A}"/>
              </a:ext>
            </a:extLst>
          </p:cNvPr>
          <p:cNvSpPr>
            <a:spLocks noGrp="1"/>
          </p:cNvSpPr>
          <p:nvPr>
            <p:ph type="title"/>
          </p:nvPr>
        </p:nvSpPr>
        <p:spPr/>
        <p:txBody>
          <a:bodyPr/>
          <a:lstStyle/>
          <a:p>
            <a:r>
              <a:rPr lang="en-CA" dirty="0"/>
              <a:t>You hear…</a:t>
            </a:r>
          </a:p>
        </p:txBody>
      </p:sp>
      <p:sp>
        <p:nvSpPr>
          <p:cNvPr id="3" name="TextBox 2">
            <a:extLst>
              <a:ext uri="{FF2B5EF4-FFF2-40B4-BE49-F238E27FC236}">
                <a16:creationId xmlns:a16="http://schemas.microsoft.com/office/drawing/2014/main" id="{6D434CE0-C893-496E-861A-5CE4A0418A9F}"/>
              </a:ext>
            </a:extLst>
          </p:cNvPr>
          <p:cNvSpPr txBox="1"/>
          <p:nvPr/>
        </p:nvSpPr>
        <p:spPr>
          <a:xfrm>
            <a:off x="475130" y="1245263"/>
            <a:ext cx="4096870" cy="1292662"/>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Cannabis improves my mental health </a:t>
            </a:r>
          </a:p>
          <a:p>
            <a:endParaRPr lang="en-CA" dirty="0"/>
          </a:p>
        </p:txBody>
      </p:sp>
      <p:sp>
        <p:nvSpPr>
          <p:cNvPr id="4" name="TextBox 3">
            <a:extLst>
              <a:ext uri="{FF2B5EF4-FFF2-40B4-BE49-F238E27FC236}">
                <a16:creationId xmlns:a16="http://schemas.microsoft.com/office/drawing/2014/main" id="{0CD31603-AE04-4107-BFBF-91DDD959779A}"/>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5" name="TextBox 4">
            <a:extLst>
              <a:ext uri="{FF2B5EF4-FFF2-40B4-BE49-F238E27FC236}">
                <a16:creationId xmlns:a16="http://schemas.microsoft.com/office/drawing/2014/main" id="{9BC24489-FFE0-475B-87D8-54B5ECFD94EE}"/>
              </a:ext>
            </a:extLst>
          </p:cNvPr>
          <p:cNvSpPr txBox="1"/>
          <p:nvPr/>
        </p:nvSpPr>
        <p:spPr>
          <a:xfrm>
            <a:off x="3649880" y="3479470"/>
            <a:ext cx="4651512" cy="3062377"/>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Teens who use cannabis are at an increased risk for psychosis, depression and anxiety disorders</a:t>
            </a:r>
          </a:p>
          <a:p>
            <a:endParaRPr lang="en-CA" dirty="0">
              <a:solidFill>
                <a:srgbClr val="0E3D51"/>
              </a:solidFill>
            </a:endParaRPr>
          </a:p>
        </p:txBody>
      </p:sp>
      <p:pic>
        <p:nvPicPr>
          <p:cNvPr id="6" name="Picture 5">
            <a:extLst>
              <a:ext uri="{FF2B5EF4-FFF2-40B4-BE49-F238E27FC236}">
                <a16:creationId xmlns:a16="http://schemas.microsoft.com/office/drawing/2014/main" id="{24A3B9F2-EB67-4590-A8BA-4BED49050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63" y="3174646"/>
            <a:ext cx="2115007" cy="2523166"/>
          </a:xfrm>
          <a:prstGeom prst="rect">
            <a:avLst/>
          </a:prstGeom>
        </p:spPr>
      </p:pic>
    </p:spTree>
    <p:extLst>
      <p:ext uri="{BB962C8B-B14F-4D97-AF65-F5344CB8AC3E}">
        <p14:creationId xmlns:p14="http://schemas.microsoft.com/office/powerpoint/2010/main" val="349995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D16-18E0-492E-9D8C-23D25A248CDE}"/>
              </a:ext>
            </a:extLst>
          </p:cNvPr>
          <p:cNvSpPr>
            <a:spLocks noGrp="1"/>
          </p:cNvSpPr>
          <p:nvPr>
            <p:ph type="title"/>
          </p:nvPr>
        </p:nvSpPr>
        <p:spPr/>
        <p:txBody>
          <a:bodyPr/>
          <a:lstStyle/>
          <a:p>
            <a:r>
              <a:rPr lang="en-CA" dirty="0"/>
              <a:t>You hear…</a:t>
            </a:r>
          </a:p>
        </p:txBody>
      </p:sp>
      <p:sp>
        <p:nvSpPr>
          <p:cNvPr id="3" name="TextBox 2">
            <a:extLst>
              <a:ext uri="{FF2B5EF4-FFF2-40B4-BE49-F238E27FC236}">
                <a16:creationId xmlns:a16="http://schemas.microsoft.com/office/drawing/2014/main" id="{06157BB6-C7E8-4D1E-8A7B-B0EE89294317}"/>
              </a:ext>
            </a:extLst>
          </p:cNvPr>
          <p:cNvSpPr txBox="1"/>
          <p:nvPr/>
        </p:nvSpPr>
        <p:spPr>
          <a:xfrm>
            <a:off x="475130" y="1219750"/>
            <a:ext cx="4256665" cy="1292662"/>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You can’t get addicted to Cannabis </a:t>
            </a:r>
          </a:p>
          <a:p>
            <a:endParaRPr lang="en-CA" dirty="0"/>
          </a:p>
        </p:txBody>
      </p:sp>
      <p:sp>
        <p:nvSpPr>
          <p:cNvPr id="4" name="TextBox 3">
            <a:extLst>
              <a:ext uri="{FF2B5EF4-FFF2-40B4-BE49-F238E27FC236}">
                <a16:creationId xmlns:a16="http://schemas.microsoft.com/office/drawing/2014/main" id="{FE709F4C-FE59-448C-A68A-DA7043EB257F}"/>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5" name="TextBox 4">
            <a:extLst>
              <a:ext uri="{FF2B5EF4-FFF2-40B4-BE49-F238E27FC236}">
                <a16:creationId xmlns:a16="http://schemas.microsoft.com/office/drawing/2014/main" id="{4B5EF02E-56CC-4EFE-B293-66C507262573}"/>
              </a:ext>
            </a:extLst>
          </p:cNvPr>
          <p:cNvSpPr txBox="1"/>
          <p:nvPr/>
        </p:nvSpPr>
        <p:spPr>
          <a:xfrm>
            <a:off x="3649880" y="3479470"/>
            <a:ext cx="4651512" cy="2523768"/>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1 in 6 people who use cannabis during their teens will develop a cannabis use disorder</a:t>
            </a:r>
          </a:p>
          <a:p>
            <a:endParaRPr lang="en-CA" dirty="0">
              <a:solidFill>
                <a:srgbClr val="0E3D51"/>
              </a:solidFill>
            </a:endParaRPr>
          </a:p>
        </p:txBody>
      </p:sp>
      <p:grpSp>
        <p:nvGrpSpPr>
          <p:cNvPr id="6" name="Group 5">
            <a:extLst>
              <a:ext uri="{FF2B5EF4-FFF2-40B4-BE49-F238E27FC236}">
                <a16:creationId xmlns:a16="http://schemas.microsoft.com/office/drawing/2014/main" id="{62B7A2E8-E688-4E89-A8BB-9E068B13C42E}"/>
              </a:ext>
            </a:extLst>
          </p:cNvPr>
          <p:cNvGrpSpPr/>
          <p:nvPr/>
        </p:nvGrpSpPr>
        <p:grpSpPr>
          <a:xfrm>
            <a:off x="316632" y="3479470"/>
            <a:ext cx="3208506" cy="1234979"/>
            <a:chOff x="184890" y="4509119"/>
            <a:chExt cx="7125221" cy="2369018"/>
          </a:xfrm>
        </p:grpSpPr>
        <p:pic>
          <p:nvPicPr>
            <p:cNvPr id="7" name="Picture 6">
              <a:extLst>
                <a:ext uri="{FF2B5EF4-FFF2-40B4-BE49-F238E27FC236}">
                  <a16:creationId xmlns:a16="http://schemas.microsoft.com/office/drawing/2014/main" id="{2E21D407-D959-46CB-9779-F462458AD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980" y="4509120"/>
              <a:ext cx="1177702" cy="2348880"/>
            </a:xfrm>
            <a:prstGeom prst="rect">
              <a:avLst/>
            </a:prstGeom>
          </p:spPr>
        </p:pic>
        <p:pic>
          <p:nvPicPr>
            <p:cNvPr id="8" name="Picture 7">
              <a:extLst>
                <a:ext uri="{FF2B5EF4-FFF2-40B4-BE49-F238E27FC236}">
                  <a16:creationId xmlns:a16="http://schemas.microsoft.com/office/drawing/2014/main" id="{EE1247C8-454E-45EC-9F0A-BE711AF98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249" y="4509119"/>
              <a:ext cx="1177703" cy="2348881"/>
            </a:xfrm>
            <a:prstGeom prst="rect">
              <a:avLst/>
            </a:prstGeom>
          </p:spPr>
        </p:pic>
        <p:pic>
          <p:nvPicPr>
            <p:cNvPr id="9" name="Picture 8">
              <a:extLst>
                <a:ext uri="{FF2B5EF4-FFF2-40B4-BE49-F238E27FC236}">
                  <a16:creationId xmlns:a16="http://schemas.microsoft.com/office/drawing/2014/main" id="{19B212DC-B926-498E-BD54-3117A799D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304" y="4529257"/>
              <a:ext cx="1177702" cy="2348880"/>
            </a:xfrm>
            <a:prstGeom prst="rect">
              <a:avLst/>
            </a:prstGeom>
          </p:spPr>
        </p:pic>
        <p:pic>
          <p:nvPicPr>
            <p:cNvPr id="10" name="Picture 9">
              <a:extLst>
                <a:ext uri="{FF2B5EF4-FFF2-40B4-BE49-F238E27FC236}">
                  <a16:creationId xmlns:a16="http://schemas.microsoft.com/office/drawing/2014/main" id="{4FD95809-A525-4654-8671-42C6DEAD7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602" y="4569531"/>
              <a:ext cx="1157509" cy="2308606"/>
            </a:xfrm>
            <a:prstGeom prst="rect">
              <a:avLst/>
            </a:prstGeom>
          </p:spPr>
        </p:pic>
        <p:pic>
          <p:nvPicPr>
            <p:cNvPr id="11" name="Picture 10">
              <a:extLst>
                <a:ext uri="{FF2B5EF4-FFF2-40B4-BE49-F238E27FC236}">
                  <a16:creationId xmlns:a16="http://schemas.microsoft.com/office/drawing/2014/main" id="{9669B938-7051-4B58-83E0-8E81E82E9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332" y="4529257"/>
              <a:ext cx="1177702" cy="2348880"/>
            </a:xfrm>
            <a:prstGeom prst="rect">
              <a:avLst/>
            </a:prstGeom>
          </p:spPr>
        </p:pic>
        <p:pic>
          <p:nvPicPr>
            <p:cNvPr id="12" name="Picture 11">
              <a:extLst>
                <a:ext uri="{FF2B5EF4-FFF2-40B4-BE49-F238E27FC236}">
                  <a16:creationId xmlns:a16="http://schemas.microsoft.com/office/drawing/2014/main" id="{3A4BB01B-9AF5-4528-851A-C7440AE5D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890" y="4529257"/>
              <a:ext cx="1174440" cy="2348880"/>
            </a:xfrm>
            <a:prstGeom prst="rect">
              <a:avLst/>
            </a:prstGeom>
          </p:spPr>
        </p:pic>
      </p:grpSp>
    </p:spTree>
    <p:extLst>
      <p:ext uri="{BB962C8B-B14F-4D97-AF65-F5344CB8AC3E}">
        <p14:creationId xmlns:p14="http://schemas.microsoft.com/office/powerpoint/2010/main" val="633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3A3A-B438-43DF-8421-D6EA84DF2F9A}"/>
              </a:ext>
            </a:extLst>
          </p:cNvPr>
          <p:cNvSpPr>
            <a:spLocks noGrp="1"/>
          </p:cNvSpPr>
          <p:nvPr>
            <p:ph type="title"/>
          </p:nvPr>
        </p:nvSpPr>
        <p:spPr/>
        <p:txBody>
          <a:bodyPr/>
          <a:lstStyle/>
          <a:p>
            <a:r>
              <a:rPr lang="en-CA" dirty="0"/>
              <a:t>Cannabis Use Disorder</a:t>
            </a:r>
          </a:p>
        </p:txBody>
      </p:sp>
      <p:sp>
        <p:nvSpPr>
          <p:cNvPr id="4" name="Content Placeholder 4">
            <a:extLst>
              <a:ext uri="{FF2B5EF4-FFF2-40B4-BE49-F238E27FC236}">
                <a16:creationId xmlns:a16="http://schemas.microsoft.com/office/drawing/2014/main" id="{67ADE1C3-676F-4C4B-BFEA-AF2C22D07101}"/>
              </a:ext>
            </a:extLst>
          </p:cNvPr>
          <p:cNvSpPr txBox="1">
            <a:spLocks/>
          </p:cNvSpPr>
          <p:nvPr/>
        </p:nvSpPr>
        <p:spPr>
          <a:xfrm>
            <a:off x="947594" y="1474798"/>
            <a:ext cx="6768752" cy="4248471"/>
          </a:xfrm>
          <a:prstGeom prst="rect">
            <a:avLst/>
          </a:prstGeom>
        </p:spPr>
        <p:txBody>
          <a:bodyPr vert="horz" lIns="91440" tIns="45720" rIns="91440" bIns="45720" rtlCol="0">
            <a:noAutofit/>
          </a:bodyPr>
          <a:lst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a:solidFill>
                  <a:srgbClr val="06698A"/>
                </a:solidFill>
                <a:latin typeface="Arial" panose="020B0604020202020204" pitchFamily="34" charset="0"/>
                <a:ea typeface="+mn-ea"/>
                <a:cs typeface="Arial" panose="020B0604020202020204" pitchFamily="34" charset="0"/>
              </a:defRPr>
            </a:lvl1pPr>
            <a:lvl2pPr marL="514350"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defRPr lang="en-US" sz="2000" kern="1200">
                <a:solidFill>
                  <a:schemeClr val="tx1"/>
                </a:solidFill>
                <a:latin typeface="Arial" panose="020B0604020202020204" pitchFamily="34" charset="0"/>
                <a:ea typeface="+mn-ea"/>
                <a:cs typeface="Arial" panose="020B0604020202020204" pitchFamily="34" charset="0"/>
              </a:defRPr>
            </a:lvl2pPr>
            <a:lvl3pPr marL="739775" marR="0"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chemeClr val="tx2"/>
                </a:solidFill>
                <a:latin typeface="Calibri" panose="020F0502020204030204" pitchFamily="34" charset="0"/>
              </a:rPr>
              <a:t>The substance is taken in larger amounts or over a longer period than was intended.</a:t>
            </a:r>
          </a:p>
          <a:p>
            <a:r>
              <a:rPr lang="en-CA" sz="1200" dirty="0">
                <a:solidFill>
                  <a:schemeClr val="tx2"/>
                </a:solidFill>
                <a:latin typeface="Calibri" panose="020F0502020204030204" pitchFamily="34" charset="0"/>
              </a:rPr>
              <a:t>There is a persistent desire or unsuccessful effort to cut down or control use of the substance.</a:t>
            </a:r>
          </a:p>
          <a:p>
            <a:r>
              <a:rPr lang="en-CA" sz="1200" dirty="0">
                <a:solidFill>
                  <a:schemeClr val="tx2"/>
                </a:solidFill>
                <a:latin typeface="Calibri" panose="020F0502020204030204" pitchFamily="34" charset="0"/>
              </a:rPr>
              <a:t>A great deal of time is spent obtaining, using or recovering from the substance</a:t>
            </a:r>
          </a:p>
          <a:p>
            <a:r>
              <a:rPr lang="en-CA" sz="1200" dirty="0">
                <a:solidFill>
                  <a:schemeClr val="tx2"/>
                </a:solidFill>
                <a:latin typeface="Calibri" panose="020F0502020204030204" pitchFamily="34" charset="0"/>
              </a:rPr>
              <a:t>Craving, or a strong desire or urge to use the substance.</a:t>
            </a:r>
          </a:p>
          <a:p>
            <a:r>
              <a:rPr lang="en-CA" sz="1200" dirty="0">
                <a:solidFill>
                  <a:schemeClr val="tx2"/>
                </a:solidFill>
                <a:latin typeface="Calibri" panose="020F0502020204030204" pitchFamily="34" charset="0"/>
              </a:rPr>
              <a:t>Recurrent use of the substance results in a failure to fulfill obligations at work, school, or home.</a:t>
            </a:r>
          </a:p>
          <a:p>
            <a:r>
              <a:rPr lang="en-CA" sz="1200" dirty="0">
                <a:solidFill>
                  <a:schemeClr val="tx2"/>
                </a:solidFill>
                <a:latin typeface="Calibri" panose="020F0502020204030204" pitchFamily="34" charset="0"/>
              </a:rPr>
              <a:t>Continued use of the substance despite having persistent or recurrent social or interpersonal problems caused or exacerbated by the effects of its use.</a:t>
            </a:r>
          </a:p>
          <a:p>
            <a:r>
              <a:rPr lang="en-CA" sz="1200" dirty="0">
                <a:solidFill>
                  <a:schemeClr val="tx2"/>
                </a:solidFill>
                <a:latin typeface="Calibri" panose="020F0502020204030204" pitchFamily="34" charset="0"/>
              </a:rPr>
              <a:t>Important social, occupational, or recreational activities are given up or reduced because of use of the substance.</a:t>
            </a:r>
          </a:p>
          <a:p>
            <a:r>
              <a:rPr lang="en-CA" sz="1200" dirty="0">
                <a:solidFill>
                  <a:schemeClr val="tx2"/>
                </a:solidFill>
                <a:latin typeface="Calibri" panose="020F0502020204030204" pitchFamily="34" charset="0"/>
              </a:rPr>
              <a:t>Recurrent use of the substance in situations in which it is physically hazardous.</a:t>
            </a:r>
          </a:p>
          <a:p>
            <a:r>
              <a:rPr lang="en-CA" sz="1200" dirty="0">
                <a:solidFill>
                  <a:schemeClr val="tx2"/>
                </a:solidFill>
                <a:latin typeface="Calibri" panose="020F0502020204030204" pitchFamily="34" charset="0"/>
              </a:rPr>
              <a:t>Use of the substance is continued despite knowledge of having a persistent or recurrent physical or psychological problem that is likely to have been caused or exacerbated by the substance.</a:t>
            </a:r>
          </a:p>
          <a:p>
            <a:r>
              <a:rPr lang="en-CA" sz="1200" dirty="0">
                <a:solidFill>
                  <a:schemeClr val="tx2"/>
                </a:solidFill>
                <a:latin typeface="Calibri" panose="020F0502020204030204" pitchFamily="34" charset="0"/>
              </a:rPr>
              <a:t>Tolerance, as defined by either of the following: </a:t>
            </a:r>
          </a:p>
          <a:p>
            <a:pPr lvl="1"/>
            <a:r>
              <a:rPr lang="en-CA" sz="1200" dirty="0">
                <a:solidFill>
                  <a:srgbClr val="06698A"/>
                </a:solidFill>
                <a:latin typeface="Calibri" panose="020F0502020204030204" pitchFamily="34" charset="0"/>
              </a:rPr>
              <a:t>A need for markedly increased amounts of the substance to achieve intoxication or desired effect.</a:t>
            </a:r>
          </a:p>
          <a:p>
            <a:pPr lvl="1"/>
            <a:r>
              <a:rPr lang="en-CA" sz="1200" dirty="0">
                <a:solidFill>
                  <a:srgbClr val="06698A"/>
                </a:solidFill>
                <a:latin typeface="Calibri" panose="020F0502020204030204" pitchFamily="34" charset="0"/>
              </a:rPr>
              <a:t>A markedly diminished effect with continued use of the same amount of the substance.</a:t>
            </a:r>
          </a:p>
          <a:p>
            <a:pPr lvl="1"/>
            <a:r>
              <a:rPr lang="en-CA" sz="1200" dirty="0">
                <a:solidFill>
                  <a:srgbClr val="06698A"/>
                </a:solidFill>
                <a:latin typeface="Calibri" panose="020F0502020204030204" pitchFamily="34" charset="0"/>
              </a:rPr>
              <a:t>Withdrawal, as manifested by either of the following: </a:t>
            </a:r>
          </a:p>
          <a:p>
            <a:pPr lvl="1"/>
            <a:r>
              <a:rPr lang="en-CA" sz="1200" dirty="0">
                <a:solidFill>
                  <a:srgbClr val="06698A"/>
                </a:solidFill>
                <a:latin typeface="Calibri" panose="020F0502020204030204" pitchFamily="34" charset="0"/>
              </a:rPr>
              <a:t>The characteristic withdrawal syndrome for that substance </a:t>
            </a:r>
          </a:p>
          <a:p>
            <a:pPr lvl="1"/>
            <a:r>
              <a:rPr lang="en-CA" sz="1200" dirty="0">
                <a:solidFill>
                  <a:srgbClr val="06698A"/>
                </a:solidFill>
                <a:latin typeface="Calibri" panose="020F0502020204030204" pitchFamily="34" charset="0"/>
              </a:rPr>
              <a:t>The substance (or a closely related substance) is taken to relieve or avoid withdrawal symptoms.</a:t>
            </a:r>
          </a:p>
          <a:p>
            <a:pPr marL="0" indent="0">
              <a:buFont typeface="Arial" panose="020B0604020202020204" pitchFamily="34" charset="0"/>
              <a:buNone/>
            </a:pPr>
            <a:endParaRPr lang="en-CA" sz="1200" dirty="0"/>
          </a:p>
        </p:txBody>
      </p:sp>
      <p:sp>
        <p:nvSpPr>
          <p:cNvPr id="6" name="TextBox 5">
            <a:extLst>
              <a:ext uri="{FF2B5EF4-FFF2-40B4-BE49-F238E27FC236}">
                <a16:creationId xmlns:a16="http://schemas.microsoft.com/office/drawing/2014/main" id="{AF4843E6-D972-4130-AEE9-1EB6B97A190E}"/>
              </a:ext>
            </a:extLst>
          </p:cNvPr>
          <p:cNvSpPr txBox="1"/>
          <p:nvPr/>
        </p:nvSpPr>
        <p:spPr>
          <a:xfrm>
            <a:off x="509420" y="1105466"/>
            <a:ext cx="6115050" cy="369332"/>
          </a:xfrm>
          <a:prstGeom prst="rect">
            <a:avLst/>
          </a:prstGeom>
          <a:noFill/>
        </p:spPr>
        <p:txBody>
          <a:bodyPr wrap="square" rtlCol="0">
            <a:spAutoFit/>
          </a:bodyPr>
          <a:lstStyle/>
          <a:p>
            <a:r>
              <a:rPr lang="en-CA" dirty="0">
                <a:solidFill>
                  <a:schemeClr val="tx2"/>
                </a:solidFill>
              </a:rPr>
              <a:t>Does the person have two of the following: </a:t>
            </a:r>
          </a:p>
        </p:txBody>
      </p:sp>
    </p:spTree>
    <p:extLst>
      <p:ext uri="{BB962C8B-B14F-4D97-AF65-F5344CB8AC3E}">
        <p14:creationId xmlns:p14="http://schemas.microsoft.com/office/powerpoint/2010/main" val="35838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0CC8-7074-4221-AD81-53ECACB21E90}"/>
              </a:ext>
            </a:extLst>
          </p:cNvPr>
          <p:cNvSpPr>
            <a:spLocks noGrp="1"/>
          </p:cNvSpPr>
          <p:nvPr>
            <p:ph type="title"/>
          </p:nvPr>
        </p:nvSpPr>
        <p:spPr/>
        <p:txBody>
          <a:bodyPr/>
          <a:lstStyle/>
          <a:p>
            <a:r>
              <a:rPr lang="en-CA" dirty="0"/>
              <a:t>You hear…</a:t>
            </a:r>
          </a:p>
        </p:txBody>
      </p:sp>
      <p:sp>
        <p:nvSpPr>
          <p:cNvPr id="3" name="TextBox 2">
            <a:extLst>
              <a:ext uri="{FF2B5EF4-FFF2-40B4-BE49-F238E27FC236}">
                <a16:creationId xmlns:a16="http://schemas.microsoft.com/office/drawing/2014/main" id="{16315A59-A7F3-4D71-8CA9-89BA544A92C7}"/>
              </a:ext>
            </a:extLst>
          </p:cNvPr>
          <p:cNvSpPr txBox="1"/>
          <p:nvPr/>
        </p:nvSpPr>
        <p:spPr>
          <a:xfrm>
            <a:off x="475130" y="1141194"/>
            <a:ext cx="4096870" cy="1292662"/>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You can’t overdose from cannabis</a:t>
            </a:r>
          </a:p>
          <a:p>
            <a:endParaRPr lang="en-CA" dirty="0"/>
          </a:p>
        </p:txBody>
      </p:sp>
      <p:sp>
        <p:nvSpPr>
          <p:cNvPr id="4" name="TextBox 3">
            <a:extLst>
              <a:ext uri="{FF2B5EF4-FFF2-40B4-BE49-F238E27FC236}">
                <a16:creationId xmlns:a16="http://schemas.microsoft.com/office/drawing/2014/main" id="{AEF52B9E-D0B6-4FDD-9A40-2D75CAF3F304}"/>
              </a:ext>
            </a:extLst>
          </p:cNvPr>
          <p:cNvSpPr txBox="1"/>
          <p:nvPr/>
        </p:nvSpPr>
        <p:spPr>
          <a:xfrm>
            <a:off x="301306" y="2653460"/>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6" name="TextBox 5">
            <a:extLst>
              <a:ext uri="{FF2B5EF4-FFF2-40B4-BE49-F238E27FC236}">
                <a16:creationId xmlns:a16="http://schemas.microsoft.com/office/drawing/2014/main" id="{EE9010F0-FD4B-4D7C-BCEB-5EA6A193F74D}"/>
              </a:ext>
            </a:extLst>
          </p:cNvPr>
          <p:cNvSpPr txBox="1"/>
          <p:nvPr/>
        </p:nvSpPr>
        <p:spPr>
          <a:xfrm>
            <a:off x="334779" y="3303270"/>
            <a:ext cx="5651125" cy="2215991"/>
          </a:xfrm>
          <a:prstGeom prst="rect">
            <a:avLst/>
          </a:prstGeom>
          <a:noFill/>
        </p:spPr>
        <p:txBody>
          <a:bodyPr wrap="square" rtlCol="0">
            <a:spAutoFit/>
          </a:bodyPr>
          <a:lstStyle/>
          <a:p>
            <a:r>
              <a:rPr lang="en-CA" sz="3000" dirty="0">
                <a:solidFill>
                  <a:srgbClr val="0E3D51"/>
                </a:solidFill>
              </a:rPr>
              <a:t>Taking too much cannabis can result in an overdose which can impact your body and cause symptoms such as: </a:t>
            </a:r>
          </a:p>
          <a:p>
            <a:endParaRPr lang="en-CA" dirty="0">
              <a:solidFill>
                <a:srgbClr val="0E3D51"/>
              </a:solidFill>
            </a:endParaRPr>
          </a:p>
        </p:txBody>
      </p:sp>
      <p:sp>
        <p:nvSpPr>
          <p:cNvPr id="7" name="TextBox 6">
            <a:extLst>
              <a:ext uri="{FF2B5EF4-FFF2-40B4-BE49-F238E27FC236}">
                <a16:creationId xmlns:a16="http://schemas.microsoft.com/office/drawing/2014/main" id="{FE93FD36-1945-49DD-B4D2-1C99B2379A3C}"/>
              </a:ext>
            </a:extLst>
          </p:cNvPr>
          <p:cNvSpPr txBox="1"/>
          <p:nvPr/>
        </p:nvSpPr>
        <p:spPr>
          <a:xfrm>
            <a:off x="5439525" y="3124995"/>
            <a:ext cx="2731770" cy="2031325"/>
          </a:xfrm>
          <a:prstGeom prst="rect">
            <a:avLst/>
          </a:prstGeom>
          <a:solidFill>
            <a:srgbClr val="0E3D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r>
              <a:rPr lang="en-CA" dirty="0">
                <a:solidFill>
                  <a:schemeClr val="bg1"/>
                </a:solidFill>
              </a:rPr>
              <a:t>Severe nausea or vomiting</a:t>
            </a:r>
          </a:p>
          <a:p>
            <a:pPr lvl="0"/>
            <a:r>
              <a:rPr lang="en-CA" dirty="0">
                <a:solidFill>
                  <a:schemeClr val="bg1"/>
                </a:solidFill>
              </a:rPr>
              <a:t>Increased heart rate</a:t>
            </a:r>
          </a:p>
          <a:p>
            <a:pPr lvl="0"/>
            <a:r>
              <a:rPr lang="en-CA" dirty="0">
                <a:solidFill>
                  <a:schemeClr val="bg1"/>
                </a:solidFill>
              </a:rPr>
              <a:t>Anxiety </a:t>
            </a:r>
          </a:p>
          <a:p>
            <a:pPr lvl="0"/>
            <a:r>
              <a:rPr lang="en-CA" dirty="0">
                <a:solidFill>
                  <a:schemeClr val="bg1"/>
                </a:solidFill>
              </a:rPr>
              <a:t>Psychosis</a:t>
            </a:r>
          </a:p>
          <a:p>
            <a:pPr lvl="0"/>
            <a:r>
              <a:rPr lang="en-CA" dirty="0">
                <a:solidFill>
                  <a:schemeClr val="bg1"/>
                </a:solidFill>
              </a:rPr>
              <a:t>Panic attacks </a:t>
            </a:r>
          </a:p>
          <a:p>
            <a:pPr lvl="0"/>
            <a:r>
              <a:rPr lang="en-CA" dirty="0">
                <a:solidFill>
                  <a:schemeClr val="bg1"/>
                </a:solidFill>
              </a:rPr>
              <a:t>Seizures</a:t>
            </a:r>
          </a:p>
          <a:p>
            <a:endParaRPr lang="en-CA" dirty="0"/>
          </a:p>
        </p:txBody>
      </p:sp>
    </p:spTree>
    <p:extLst>
      <p:ext uri="{BB962C8B-B14F-4D97-AF65-F5344CB8AC3E}">
        <p14:creationId xmlns:p14="http://schemas.microsoft.com/office/powerpoint/2010/main" val="261504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ACBC-E66B-410A-ABE0-11A46493D8AB}"/>
              </a:ext>
            </a:extLst>
          </p:cNvPr>
          <p:cNvSpPr>
            <a:spLocks noGrp="1"/>
          </p:cNvSpPr>
          <p:nvPr>
            <p:ph type="title"/>
          </p:nvPr>
        </p:nvSpPr>
        <p:spPr/>
        <p:txBody>
          <a:bodyPr>
            <a:normAutofit/>
          </a:bodyPr>
          <a:lstStyle/>
          <a:p>
            <a:r>
              <a:rPr lang="en-CA" sz="4000" dirty="0"/>
              <a:t>You hear…</a:t>
            </a:r>
          </a:p>
        </p:txBody>
      </p:sp>
      <p:sp>
        <p:nvSpPr>
          <p:cNvPr id="3" name="TextBox 2">
            <a:extLst>
              <a:ext uri="{FF2B5EF4-FFF2-40B4-BE49-F238E27FC236}">
                <a16:creationId xmlns:a16="http://schemas.microsoft.com/office/drawing/2014/main" id="{494C4FDE-B9FD-4A26-9A6E-2B6B502D8456}"/>
              </a:ext>
            </a:extLst>
          </p:cNvPr>
          <p:cNvSpPr txBox="1"/>
          <p:nvPr/>
        </p:nvSpPr>
        <p:spPr>
          <a:xfrm>
            <a:off x="475130" y="1417948"/>
            <a:ext cx="4096870" cy="1015663"/>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It is safe to drive after using cannabis </a:t>
            </a:r>
          </a:p>
        </p:txBody>
      </p:sp>
      <p:sp>
        <p:nvSpPr>
          <p:cNvPr id="4" name="TextBox 3">
            <a:extLst>
              <a:ext uri="{FF2B5EF4-FFF2-40B4-BE49-F238E27FC236}">
                <a16:creationId xmlns:a16="http://schemas.microsoft.com/office/drawing/2014/main" id="{E207522D-5916-45A2-95E2-2BD07E675C6C}"/>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5" name="TextBox 4">
            <a:extLst>
              <a:ext uri="{FF2B5EF4-FFF2-40B4-BE49-F238E27FC236}">
                <a16:creationId xmlns:a16="http://schemas.microsoft.com/office/drawing/2014/main" id="{A66A5375-D790-4490-BF4A-2D36E7CA7290}"/>
              </a:ext>
            </a:extLst>
          </p:cNvPr>
          <p:cNvSpPr txBox="1"/>
          <p:nvPr/>
        </p:nvSpPr>
        <p:spPr>
          <a:xfrm>
            <a:off x="3649880" y="3479470"/>
            <a:ext cx="4651512" cy="2523768"/>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Users are 2x more likely to have a car crash while driving impaired </a:t>
            </a:r>
          </a:p>
          <a:p>
            <a:endParaRPr lang="en-CA" dirty="0">
              <a:solidFill>
                <a:srgbClr val="0E3D51"/>
              </a:solidFill>
            </a:endParaRPr>
          </a:p>
        </p:txBody>
      </p:sp>
      <p:pic>
        <p:nvPicPr>
          <p:cNvPr id="6" name="Picture 5">
            <a:extLst>
              <a:ext uri="{FF2B5EF4-FFF2-40B4-BE49-F238E27FC236}">
                <a16:creationId xmlns:a16="http://schemas.microsoft.com/office/drawing/2014/main" id="{973A98F0-942B-4377-9EBD-65723D060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25" y="3861494"/>
            <a:ext cx="3519440" cy="1759720"/>
          </a:xfrm>
          <a:prstGeom prst="rect">
            <a:avLst/>
          </a:prstGeom>
        </p:spPr>
      </p:pic>
    </p:spTree>
    <p:extLst>
      <p:ext uri="{BB962C8B-B14F-4D97-AF65-F5344CB8AC3E}">
        <p14:creationId xmlns:p14="http://schemas.microsoft.com/office/powerpoint/2010/main" val="37352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A4AC-8B39-4A86-A64C-1CE71AEC8AEA}"/>
              </a:ext>
            </a:extLst>
          </p:cNvPr>
          <p:cNvSpPr>
            <a:spLocks noGrp="1"/>
          </p:cNvSpPr>
          <p:nvPr>
            <p:ph type="title"/>
          </p:nvPr>
        </p:nvSpPr>
        <p:spPr/>
        <p:txBody>
          <a:bodyPr/>
          <a:lstStyle/>
          <a:p>
            <a:r>
              <a:rPr lang="en-CA" dirty="0"/>
              <a:t>You hear…</a:t>
            </a:r>
          </a:p>
        </p:txBody>
      </p:sp>
      <p:sp>
        <p:nvSpPr>
          <p:cNvPr id="3" name="TextBox 2">
            <a:extLst>
              <a:ext uri="{FF2B5EF4-FFF2-40B4-BE49-F238E27FC236}">
                <a16:creationId xmlns:a16="http://schemas.microsoft.com/office/drawing/2014/main" id="{CED24FE6-4538-4788-9F59-BF27EB88D4FA}"/>
              </a:ext>
            </a:extLst>
          </p:cNvPr>
          <p:cNvSpPr txBox="1"/>
          <p:nvPr/>
        </p:nvSpPr>
        <p:spPr>
          <a:xfrm>
            <a:off x="466252" y="1164775"/>
            <a:ext cx="4096870" cy="1292662"/>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Everyone </a:t>
            </a:r>
            <a:r>
              <a:rPr lang="en-CA" sz="3000">
                <a:solidFill>
                  <a:srgbClr val="06698A"/>
                </a:solidFill>
                <a:latin typeface="Arial" panose="020B0604020202020204" pitchFamily="34" charset="0"/>
                <a:cs typeface="Arial" panose="020B0604020202020204" pitchFamily="34" charset="0"/>
              </a:rPr>
              <a:t>uses cannabis</a:t>
            </a:r>
            <a:endParaRPr lang="en-CA" sz="3000" dirty="0">
              <a:solidFill>
                <a:srgbClr val="06698A"/>
              </a:solidFill>
              <a:latin typeface="Arial" panose="020B0604020202020204" pitchFamily="34" charset="0"/>
              <a:cs typeface="Arial" panose="020B0604020202020204" pitchFamily="34" charset="0"/>
            </a:endParaRPr>
          </a:p>
          <a:p>
            <a:endParaRPr lang="en-CA" dirty="0"/>
          </a:p>
        </p:txBody>
      </p:sp>
      <p:sp>
        <p:nvSpPr>
          <p:cNvPr id="4" name="TextBox 3">
            <a:extLst>
              <a:ext uri="{FF2B5EF4-FFF2-40B4-BE49-F238E27FC236}">
                <a16:creationId xmlns:a16="http://schemas.microsoft.com/office/drawing/2014/main" id="{2C75CF2B-4E46-4979-87C0-ADFF3640F9DE}"/>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5" name="TextBox 4">
            <a:extLst>
              <a:ext uri="{FF2B5EF4-FFF2-40B4-BE49-F238E27FC236}">
                <a16:creationId xmlns:a16="http://schemas.microsoft.com/office/drawing/2014/main" id="{E92A1DA3-CD29-4F56-B049-5F82A4DADBEA}"/>
              </a:ext>
            </a:extLst>
          </p:cNvPr>
          <p:cNvSpPr txBox="1"/>
          <p:nvPr/>
        </p:nvSpPr>
        <p:spPr>
          <a:xfrm>
            <a:off x="3649880" y="3479470"/>
            <a:ext cx="4651512" cy="2523768"/>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81% of youth in grades 9-12 report not having used cannabis in the past year</a:t>
            </a:r>
          </a:p>
          <a:p>
            <a:endParaRPr lang="en-CA" dirty="0">
              <a:solidFill>
                <a:srgbClr val="0E3D51"/>
              </a:solidFill>
            </a:endParaRPr>
          </a:p>
        </p:txBody>
      </p:sp>
      <p:grpSp>
        <p:nvGrpSpPr>
          <p:cNvPr id="6" name="Group 5">
            <a:extLst>
              <a:ext uri="{FF2B5EF4-FFF2-40B4-BE49-F238E27FC236}">
                <a16:creationId xmlns:a16="http://schemas.microsoft.com/office/drawing/2014/main" id="{3E587449-E679-4AD7-A38B-FD9A497E4982}"/>
              </a:ext>
            </a:extLst>
          </p:cNvPr>
          <p:cNvGrpSpPr/>
          <p:nvPr/>
        </p:nvGrpSpPr>
        <p:grpSpPr>
          <a:xfrm>
            <a:off x="1114173" y="4343393"/>
            <a:ext cx="1926358" cy="1218852"/>
            <a:chOff x="184890" y="4509119"/>
            <a:chExt cx="5016225" cy="2369018"/>
          </a:xfrm>
        </p:grpSpPr>
        <p:pic>
          <p:nvPicPr>
            <p:cNvPr id="8" name="Picture 7">
              <a:extLst>
                <a:ext uri="{FF2B5EF4-FFF2-40B4-BE49-F238E27FC236}">
                  <a16:creationId xmlns:a16="http://schemas.microsoft.com/office/drawing/2014/main" id="{82003122-3D1B-483F-92BE-FB3209632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615" y="4509119"/>
              <a:ext cx="1177703" cy="2348882"/>
            </a:xfrm>
            <a:prstGeom prst="rect">
              <a:avLst/>
            </a:prstGeom>
          </p:spPr>
        </p:pic>
        <p:pic>
          <p:nvPicPr>
            <p:cNvPr id="11" name="Picture 10">
              <a:extLst>
                <a:ext uri="{FF2B5EF4-FFF2-40B4-BE49-F238E27FC236}">
                  <a16:creationId xmlns:a16="http://schemas.microsoft.com/office/drawing/2014/main" id="{65052495-6ABA-4309-A4A2-6FAE3F018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412" y="4509119"/>
              <a:ext cx="1177703" cy="2348880"/>
            </a:xfrm>
            <a:prstGeom prst="rect">
              <a:avLst/>
            </a:prstGeom>
          </p:spPr>
        </p:pic>
        <p:pic>
          <p:nvPicPr>
            <p:cNvPr id="12" name="Picture 11">
              <a:extLst>
                <a:ext uri="{FF2B5EF4-FFF2-40B4-BE49-F238E27FC236}">
                  <a16:creationId xmlns:a16="http://schemas.microsoft.com/office/drawing/2014/main" id="{DB951627-4623-44BA-8785-322D4D844F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90" y="4529257"/>
              <a:ext cx="1174440" cy="2348880"/>
            </a:xfrm>
            <a:prstGeom prst="rect">
              <a:avLst/>
            </a:prstGeom>
          </p:spPr>
        </p:pic>
      </p:grpSp>
      <p:pic>
        <p:nvPicPr>
          <p:cNvPr id="20" name="Picture 19">
            <a:extLst>
              <a:ext uri="{FF2B5EF4-FFF2-40B4-BE49-F238E27FC236}">
                <a16:creationId xmlns:a16="http://schemas.microsoft.com/office/drawing/2014/main" id="{FE33B8B9-81C2-4245-909B-2C2530217D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386" y="3017827"/>
            <a:ext cx="451015" cy="1208491"/>
          </a:xfrm>
          <a:prstGeom prst="rect">
            <a:avLst/>
          </a:prstGeom>
        </p:spPr>
      </p:pic>
      <p:pic>
        <p:nvPicPr>
          <p:cNvPr id="21" name="Picture 20">
            <a:extLst>
              <a:ext uri="{FF2B5EF4-FFF2-40B4-BE49-F238E27FC236}">
                <a16:creationId xmlns:a16="http://schemas.microsoft.com/office/drawing/2014/main" id="{BAABDA88-4E73-4332-94B5-5BDA6A612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831" y="3017827"/>
            <a:ext cx="451015" cy="1208491"/>
          </a:xfrm>
          <a:prstGeom prst="rect">
            <a:avLst/>
          </a:prstGeom>
        </p:spPr>
      </p:pic>
      <p:pic>
        <p:nvPicPr>
          <p:cNvPr id="22" name="Picture 21">
            <a:extLst>
              <a:ext uri="{FF2B5EF4-FFF2-40B4-BE49-F238E27FC236}">
                <a16:creationId xmlns:a16="http://schemas.microsoft.com/office/drawing/2014/main" id="{2432A01E-EFAB-4116-891A-11B00B0DA9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14" y="4343393"/>
            <a:ext cx="451015" cy="1208491"/>
          </a:xfrm>
          <a:prstGeom prst="rect">
            <a:avLst/>
          </a:prstGeom>
        </p:spPr>
      </p:pic>
      <p:pic>
        <p:nvPicPr>
          <p:cNvPr id="23" name="Picture 22">
            <a:extLst>
              <a:ext uri="{FF2B5EF4-FFF2-40B4-BE49-F238E27FC236}">
                <a16:creationId xmlns:a16="http://schemas.microsoft.com/office/drawing/2014/main" id="{427EE277-3D0B-440B-BB16-4AE1BC5C00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8301" y="3017827"/>
            <a:ext cx="451015" cy="1208491"/>
          </a:xfrm>
          <a:prstGeom prst="rect">
            <a:avLst/>
          </a:prstGeom>
        </p:spPr>
      </p:pic>
      <p:pic>
        <p:nvPicPr>
          <p:cNvPr id="24" name="Picture 23">
            <a:extLst>
              <a:ext uri="{FF2B5EF4-FFF2-40B4-BE49-F238E27FC236}">
                <a16:creationId xmlns:a16="http://schemas.microsoft.com/office/drawing/2014/main" id="{BEF8EA31-BB5E-4B92-B329-FC0BF2C377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692" y="3017827"/>
            <a:ext cx="451015" cy="1208491"/>
          </a:xfrm>
          <a:prstGeom prst="rect">
            <a:avLst/>
          </a:prstGeom>
        </p:spPr>
      </p:pic>
      <p:pic>
        <p:nvPicPr>
          <p:cNvPr id="25" name="Picture 24">
            <a:extLst>
              <a:ext uri="{FF2B5EF4-FFF2-40B4-BE49-F238E27FC236}">
                <a16:creationId xmlns:a16="http://schemas.microsoft.com/office/drawing/2014/main" id="{C0C301BA-6DDD-4A80-A9B1-424EBBFCB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633" y="3017827"/>
            <a:ext cx="451015" cy="1208491"/>
          </a:xfrm>
          <a:prstGeom prst="rect">
            <a:avLst/>
          </a:prstGeom>
        </p:spPr>
      </p:pic>
      <p:pic>
        <p:nvPicPr>
          <p:cNvPr id="26" name="Picture 25">
            <a:extLst>
              <a:ext uri="{FF2B5EF4-FFF2-40B4-BE49-F238E27FC236}">
                <a16:creationId xmlns:a16="http://schemas.microsoft.com/office/drawing/2014/main" id="{48778AD5-2E40-4E83-B76B-4CD568F35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232" y="4353754"/>
            <a:ext cx="451015" cy="1208491"/>
          </a:xfrm>
          <a:prstGeom prst="rect">
            <a:avLst/>
          </a:prstGeom>
        </p:spPr>
      </p:pic>
    </p:spTree>
    <p:extLst>
      <p:ext uri="{BB962C8B-B14F-4D97-AF65-F5344CB8AC3E}">
        <p14:creationId xmlns:p14="http://schemas.microsoft.com/office/powerpoint/2010/main" val="10330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42B1-0A17-4C2E-A326-FC107B5A2927}"/>
              </a:ext>
            </a:extLst>
          </p:cNvPr>
          <p:cNvSpPr>
            <a:spLocks noGrp="1"/>
          </p:cNvSpPr>
          <p:nvPr>
            <p:ph type="title"/>
          </p:nvPr>
        </p:nvSpPr>
        <p:spPr/>
        <p:txBody>
          <a:bodyPr>
            <a:normAutofit/>
          </a:bodyPr>
          <a:lstStyle/>
          <a:p>
            <a:r>
              <a:rPr lang="en-CA" sz="4000" dirty="0"/>
              <a:t>You hear…</a:t>
            </a:r>
          </a:p>
        </p:txBody>
      </p:sp>
      <p:sp>
        <p:nvSpPr>
          <p:cNvPr id="3" name="TextBox 2">
            <a:extLst>
              <a:ext uri="{FF2B5EF4-FFF2-40B4-BE49-F238E27FC236}">
                <a16:creationId xmlns:a16="http://schemas.microsoft.com/office/drawing/2014/main" id="{4AD0BB7B-9633-4DE0-8451-A1A06F5B292D}"/>
              </a:ext>
            </a:extLst>
          </p:cNvPr>
          <p:cNvSpPr txBox="1"/>
          <p:nvPr/>
        </p:nvSpPr>
        <p:spPr>
          <a:xfrm>
            <a:off x="475130" y="1346562"/>
            <a:ext cx="4096870" cy="1292662"/>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Police can’t tell if I'm high</a:t>
            </a:r>
          </a:p>
          <a:p>
            <a:endParaRPr lang="en-CA" dirty="0"/>
          </a:p>
        </p:txBody>
      </p:sp>
      <p:sp>
        <p:nvSpPr>
          <p:cNvPr id="4" name="TextBox 3">
            <a:extLst>
              <a:ext uri="{FF2B5EF4-FFF2-40B4-BE49-F238E27FC236}">
                <a16:creationId xmlns:a16="http://schemas.microsoft.com/office/drawing/2014/main" id="{C124AD55-8D02-4229-8DFC-2F00CEF272F6}"/>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5" name="TextBox 4">
            <a:extLst>
              <a:ext uri="{FF2B5EF4-FFF2-40B4-BE49-F238E27FC236}">
                <a16:creationId xmlns:a16="http://schemas.microsoft.com/office/drawing/2014/main" id="{29A03307-32D1-4FFE-8BD6-4FF6CC437B02}"/>
              </a:ext>
            </a:extLst>
          </p:cNvPr>
          <p:cNvSpPr txBox="1"/>
          <p:nvPr/>
        </p:nvSpPr>
        <p:spPr>
          <a:xfrm>
            <a:off x="3649880" y="3479470"/>
            <a:ext cx="4651512" cy="3062377"/>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The police have the authority, ability, and tools to determine if you are impaired by illegal drugs </a:t>
            </a:r>
          </a:p>
          <a:p>
            <a:endParaRPr lang="en-CA" dirty="0">
              <a:solidFill>
                <a:srgbClr val="0E3D51"/>
              </a:solidFill>
            </a:endParaRPr>
          </a:p>
        </p:txBody>
      </p:sp>
      <p:pic>
        <p:nvPicPr>
          <p:cNvPr id="6" name="Picture 5">
            <a:extLst>
              <a:ext uri="{FF2B5EF4-FFF2-40B4-BE49-F238E27FC236}">
                <a16:creationId xmlns:a16="http://schemas.microsoft.com/office/drawing/2014/main" id="{7D4DE58B-CAF9-488E-8F09-D7529B040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08" y="3100603"/>
            <a:ext cx="1747054" cy="2653753"/>
          </a:xfrm>
          <a:prstGeom prst="rect">
            <a:avLst/>
          </a:prstGeom>
        </p:spPr>
      </p:pic>
    </p:spTree>
    <p:extLst>
      <p:ext uri="{BB962C8B-B14F-4D97-AF65-F5344CB8AC3E}">
        <p14:creationId xmlns:p14="http://schemas.microsoft.com/office/powerpoint/2010/main" val="103084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F2FA-FF88-4864-9082-AA3DC535C1EA}"/>
              </a:ext>
            </a:extLst>
          </p:cNvPr>
          <p:cNvSpPr>
            <a:spLocks noGrp="1"/>
          </p:cNvSpPr>
          <p:nvPr>
            <p:ph type="title"/>
          </p:nvPr>
        </p:nvSpPr>
        <p:spPr/>
        <p:txBody>
          <a:bodyPr/>
          <a:lstStyle/>
          <a:p>
            <a:r>
              <a:rPr lang="en-CA" dirty="0"/>
              <a:t>Medicinal cannabis</a:t>
            </a:r>
          </a:p>
        </p:txBody>
      </p:sp>
      <p:sp>
        <p:nvSpPr>
          <p:cNvPr id="3" name="Content Placeholder 2">
            <a:extLst>
              <a:ext uri="{FF2B5EF4-FFF2-40B4-BE49-F238E27FC236}">
                <a16:creationId xmlns:a16="http://schemas.microsoft.com/office/drawing/2014/main" id="{9008A9D2-481A-4300-A5B5-A457C87C0E6C}"/>
              </a:ext>
            </a:extLst>
          </p:cNvPr>
          <p:cNvSpPr>
            <a:spLocks noGrp="1"/>
          </p:cNvSpPr>
          <p:nvPr>
            <p:ph idx="1"/>
          </p:nvPr>
        </p:nvSpPr>
        <p:spPr>
          <a:xfrm>
            <a:off x="475130" y="1584960"/>
            <a:ext cx="7674460" cy="4484369"/>
          </a:xfrm>
        </p:spPr>
        <p:txBody>
          <a:bodyPr/>
          <a:lstStyle/>
          <a:p>
            <a:pPr marL="0" indent="0">
              <a:buNone/>
            </a:pPr>
            <a:r>
              <a:rPr lang="en-CA" dirty="0"/>
              <a:t>Can be effective for:</a:t>
            </a:r>
          </a:p>
          <a:p>
            <a:r>
              <a:rPr lang="en-CA" b="0" dirty="0"/>
              <a:t>For the treatment for chronic pain in adults (cannabis) </a:t>
            </a:r>
          </a:p>
          <a:p>
            <a:r>
              <a:rPr lang="en-CA" b="0" dirty="0"/>
              <a:t>Antiemetics in the treatment of chemotherapy-induced nausea and vomiting (oral cannabinoids) </a:t>
            </a:r>
          </a:p>
          <a:p>
            <a:r>
              <a:rPr lang="en-CA" b="0" dirty="0"/>
              <a:t>For improving patient-reported multiple sclerosis spasticity symptoms (oral cannabinoids) </a:t>
            </a:r>
          </a:p>
          <a:p>
            <a:endParaRPr lang="en-CA" dirty="0"/>
          </a:p>
        </p:txBody>
      </p:sp>
    </p:spTree>
    <p:extLst>
      <p:ext uri="{BB962C8B-B14F-4D97-AF65-F5344CB8AC3E}">
        <p14:creationId xmlns:p14="http://schemas.microsoft.com/office/powerpoint/2010/main" val="1861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4B97F1-8164-4407-92C7-2ECFDFF013AB}"/>
              </a:ext>
            </a:extLst>
          </p:cNvPr>
          <p:cNvSpPr txBox="1">
            <a:spLocks/>
          </p:cNvSpPr>
          <p:nvPr/>
        </p:nvSpPr>
        <p:spPr>
          <a:xfrm>
            <a:off x="355860" y="2400755"/>
            <a:ext cx="7485530" cy="1028245"/>
          </a:xfrm>
          <a:prstGeom prst="rect">
            <a:avLst/>
          </a:prstGeom>
        </p:spPr>
        <p:txBody>
          <a:bodyPr/>
          <a:lst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a:lstStyle>
          <a:p>
            <a:pPr algn="ctr"/>
            <a:r>
              <a:rPr lang="en-CA" dirty="0"/>
              <a:t>Have you thought about…</a:t>
            </a:r>
          </a:p>
        </p:txBody>
      </p:sp>
    </p:spTree>
    <p:extLst>
      <p:ext uri="{BB962C8B-B14F-4D97-AF65-F5344CB8AC3E}">
        <p14:creationId xmlns:p14="http://schemas.microsoft.com/office/powerpoint/2010/main" val="273908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A30E538-2A51-47DE-B7F4-E929E31017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010" y="1712852"/>
            <a:ext cx="7486650" cy="3432296"/>
          </a:xfrm>
        </p:spPr>
      </p:pic>
      <p:sp>
        <p:nvSpPr>
          <p:cNvPr id="3" name="Title 2">
            <a:extLst>
              <a:ext uri="{FF2B5EF4-FFF2-40B4-BE49-F238E27FC236}">
                <a16:creationId xmlns:a16="http://schemas.microsoft.com/office/drawing/2014/main" id="{3FAAC1A9-9B62-4864-85BC-EB4FE3470D8A}"/>
              </a:ext>
            </a:extLst>
          </p:cNvPr>
          <p:cNvSpPr>
            <a:spLocks noGrp="1"/>
          </p:cNvSpPr>
          <p:nvPr>
            <p:ph type="title"/>
          </p:nvPr>
        </p:nvSpPr>
        <p:spPr/>
        <p:txBody>
          <a:bodyPr/>
          <a:lstStyle/>
          <a:p>
            <a:r>
              <a:rPr lang="en-CA" dirty="0"/>
              <a:t>What is it?</a:t>
            </a:r>
          </a:p>
        </p:txBody>
      </p:sp>
    </p:spTree>
    <p:extLst>
      <p:ext uri="{BB962C8B-B14F-4D97-AF65-F5344CB8AC3E}">
        <p14:creationId xmlns:p14="http://schemas.microsoft.com/office/powerpoint/2010/main" val="276144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F6EF-9E93-4293-8628-A5A687041FF2}"/>
              </a:ext>
            </a:extLst>
          </p:cNvPr>
          <p:cNvSpPr>
            <a:spLocks noGrp="1"/>
          </p:cNvSpPr>
          <p:nvPr>
            <p:ph type="title"/>
          </p:nvPr>
        </p:nvSpPr>
        <p:spPr>
          <a:xfrm>
            <a:off x="422907" y="2360612"/>
            <a:ext cx="2749743" cy="816928"/>
          </a:xfrm>
        </p:spPr>
        <p:txBody>
          <a:bodyPr>
            <a:normAutofit fontScale="90000"/>
          </a:bodyPr>
          <a:lstStyle/>
          <a:p>
            <a:r>
              <a:rPr lang="en-CA" dirty="0"/>
              <a:t>Cannabis can slow you down </a:t>
            </a:r>
          </a:p>
        </p:txBody>
      </p:sp>
      <p:pic>
        <p:nvPicPr>
          <p:cNvPr id="10" name="Content Placeholder 9">
            <a:extLst>
              <a:ext uri="{FF2B5EF4-FFF2-40B4-BE49-F238E27FC236}">
                <a16:creationId xmlns:a16="http://schemas.microsoft.com/office/drawing/2014/main" id="{1A0B31FF-8824-4A55-9F0B-8D8AD278E07C}"/>
              </a:ext>
            </a:extLst>
          </p:cNvPr>
          <p:cNvPicPr>
            <a:picLocks noGrp="1" noChangeAspect="1"/>
          </p:cNvPicPr>
          <p:nvPr>
            <p:ph idx="1"/>
          </p:nvPr>
        </p:nvPicPr>
        <p:blipFill>
          <a:blip r:embed="rId3"/>
          <a:stretch>
            <a:fillRect/>
          </a:stretch>
        </p:blipFill>
        <p:spPr>
          <a:xfrm>
            <a:off x="3414846" y="1281112"/>
            <a:ext cx="4318338" cy="4870306"/>
          </a:xfrm>
          <a:prstGeom prst="rect">
            <a:avLst/>
          </a:prstGeom>
        </p:spPr>
      </p:pic>
      <p:sp>
        <p:nvSpPr>
          <p:cNvPr id="9" name="Text Placeholder 8">
            <a:extLst>
              <a:ext uri="{FF2B5EF4-FFF2-40B4-BE49-F238E27FC236}">
                <a16:creationId xmlns:a16="http://schemas.microsoft.com/office/drawing/2014/main" id="{8C693E6A-A8A3-4AB3-B28D-29A7ECA751A6}"/>
              </a:ext>
            </a:extLst>
          </p:cNvPr>
          <p:cNvSpPr>
            <a:spLocks noGrp="1"/>
          </p:cNvSpPr>
          <p:nvPr>
            <p:ph type="body" sz="half" idx="2"/>
          </p:nvPr>
        </p:nvSpPr>
        <p:spPr>
          <a:xfrm>
            <a:off x="422907" y="3194686"/>
            <a:ext cx="2749743" cy="971550"/>
          </a:xfrm>
        </p:spPr>
        <p:txBody>
          <a:bodyPr>
            <a:normAutofit/>
          </a:bodyPr>
          <a:lstStyle/>
          <a:p>
            <a:r>
              <a:rPr lang="en-CA" dirty="0"/>
              <a:t>By not using cannabis, you can focus on the moments that matter most.</a:t>
            </a:r>
          </a:p>
        </p:txBody>
      </p:sp>
    </p:spTree>
    <p:extLst>
      <p:ext uri="{BB962C8B-B14F-4D97-AF65-F5344CB8AC3E}">
        <p14:creationId xmlns:p14="http://schemas.microsoft.com/office/powerpoint/2010/main" val="7410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8467-2059-41CC-A04C-277405EC038F}"/>
              </a:ext>
            </a:extLst>
          </p:cNvPr>
          <p:cNvSpPr>
            <a:spLocks noGrp="1"/>
          </p:cNvSpPr>
          <p:nvPr>
            <p:ph type="title"/>
          </p:nvPr>
        </p:nvSpPr>
        <p:spPr>
          <a:xfrm>
            <a:off x="475130" y="1434782"/>
            <a:ext cx="2749743" cy="1600200"/>
          </a:xfrm>
        </p:spPr>
        <p:txBody>
          <a:bodyPr>
            <a:normAutofit fontScale="90000"/>
          </a:bodyPr>
          <a:lstStyle/>
          <a:p>
            <a:r>
              <a:rPr lang="en-CA" dirty="0"/>
              <a:t>Cannabis can cause lower grades and exam scores</a:t>
            </a:r>
          </a:p>
        </p:txBody>
      </p:sp>
      <p:sp>
        <p:nvSpPr>
          <p:cNvPr id="3" name="Content Placeholder 2">
            <a:extLst>
              <a:ext uri="{FF2B5EF4-FFF2-40B4-BE49-F238E27FC236}">
                <a16:creationId xmlns:a16="http://schemas.microsoft.com/office/drawing/2014/main" id="{6CA1F9DF-E817-4F6C-AF4D-E7BE69198A56}"/>
              </a:ext>
            </a:extLst>
          </p:cNvPr>
          <p:cNvSpPr>
            <a:spLocks noGrp="1"/>
          </p:cNvSpPr>
          <p:nvPr>
            <p:ph idx="1"/>
          </p:nvPr>
        </p:nvSpPr>
        <p:spPr/>
        <p:txBody>
          <a:bodyPr/>
          <a:lstStyle/>
          <a:p>
            <a:endParaRPr lang="en-CA"/>
          </a:p>
        </p:txBody>
      </p:sp>
      <p:sp>
        <p:nvSpPr>
          <p:cNvPr id="4" name="Text Placeholder 3">
            <a:extLst>
              <a:ext uri="{FF2B5EF4-FFF2-40B4-BE49-F238E27FC236}">
                <a16:creationId xmlns:a16="http://schemas.microsoft.com/office/drawing/2014/main" id="{1F19385C-A406-41B6-98F2-D4B1B16AD4FB}"/>
              </a:ext>
            </a:extLst>
          </p:cNvPr>
          <p:cNvSpPr>
            <a:spLocks noGrp="1"/>
          </p:cNvSpPr>
          <p:nvPr>
            <p:ph type="body" sz="half" idx="2"/>
          </p:nvPr>
        </p:nvSpPr>
        <p:spPr>
          <a:xfrm>
            <a:off x="475131" y="3046412"/>
            <a:ext cx="2749743" cy="1600200"/>
          </a:xfrm>
        </p:spPr>
        <p:txBody>
          <a:bodyPr/>
          <a:lstStyle/>
          <a:p>
            <a:r>
              <a:rPr lang="en-CA" dirty="0"/>
              <a:t>You need your brain for everything you do - from school to all of the other activities you enjoy. </a:t>
            </a:r>
          </a:p>
        </p:txBody>
      </p:sp>
      <p:pic>
        <p:nvPicPr>
          <p:cNvPr id="5" name="Picture 4">
            <a:extLst>
              <a:ext uri="{FF2B5EF4-FFF2-40B4-BE49-F238E27FC236}">
                <a16:creationId xmlns:a16="http://schemas.microsoft.com/office/drawing/2014/main" id="{4E63A1CF-9C08-48C0-B51A-BA266C10EA3A}"/>
              </a:ext>
            </a:extLst>
          </p:cNvPr>
          <p:cNvPicPr>
            <a:picLocks noChangeAspect="1"/>
          </p:cNvPicPr>
          <p:nvPr/>
        </p:nvPicPr>
        <p:blipFill>
          <a:blip r:embed="rId3"/>
          <a:stretch>
            <a:fillRect/>
          </a:stretch>
        </p:blipFill>
        <p:spPr>
          <a:xfrm>
            <a:off x="3576918" y="995363"/>
            <a:ext cx="4523948" cy="4873625"/>
          </a:xfrm>
          <a:prstGeom prst="rect">
            <a:avLst/>
          </a:prstGeom>
        </p:spPr>
      </p:pic>
    </p:spTree>
    <p:extLst>
      <p:ext uri="{BB962C8B-B14F-4D97-AF65-F5344CB8AC3E}">
        <p14:creationId xmlns:p14="http://schemas.microsoft.com/office/powerpoint/2010/main" val="398287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04A9-6C3A-4E14-A962-1A9DF8E7C187}"/>
              </a:ext>
            </a:extLst>
          </p:cNvPr>
          <p:cNvSpPr>
            <a:spLocks noGrp="1"/>
          </p:cNvSpPr>
          <p:nvPr>
            <p:ph type="title"/>
          </p:nvPr>
        </p:nvSpPr>
        <p:spPr>
          <a:xfrm>
            <a:off x="280017" y="375922"/>
            <a:ext cx="7485530" cy="1028245"/>
          </a:xfrm>
        </p:spPr>
        <p:txBody>
          <a:bodyPr/>
          <a:lstStyle/>
          <a:p>
            <a:r>
              <a:rPr lang="en-CA" dirty="0"/>
              <a:t>Harm reduction </a:t>
            </a:r>
          </a:p>
        </p:txBody>
      </p:sp>
      <p:sp>
        <p:nvSpPr>
          <p:cNvPr id="3" name="Content Placeholder 2">
            <a:extLst>
              <a:ext uri="{FF2B5EF4-FFF2-40B4-BE49-F238E27FC236}">
                <a16:creationId xmlns:a16="http://schemas.microsoft.com/office/drawing/2014/main" id="{E0201F28-6B19-4BA3-B01C-0E01BBA24056}"/>
              </a:ext>
            </a:extLst>
          </p:cNvPr>
          <p:cNvSpPr>
            <a:spLocks noGrp="1"/>
          </p:cNvSpPr>
          <p:nvPr>
            <p:ph idx="1"/>
          </p:nvPr>
        </p:nvSpPr>
        <p:spPr>
          <a:xfrm>
            <a:off x="235100" y="1191491"/>
            <a:ext cx="3685390" cy="4574384"/>
          </a:xfrm>
        </p:spPr>
        <p:txBody>
          <a:bodyPr>
            <a:normAutofit fontScale="92500" lnSpcReduction="20000"/>
          </a:bodyPr>
          <a:lstStyle/>
          <a:p>
            <a:r>
              <a:rPr lang="en-CA" b="0" dirty="0"/>
              <a:t>The only way to completely avoid all of the risks is to </a:t>
            </a:r>
            <a:r>
              <a:rPr lang="en-CA" b="0" i="1" dirty="0"/>
              <a:t>not use </a:t>
            </a:r>
            <a:r>
              <a:rPr lang="en-CA" b="0" dirty="0"/>
              <a:t>cannabis</a:t>
            </a:r>
          </a:p>
          <a:p>
            <a:r>
              <a:rPr lang="en-CA" b="0" dirty="0"/>
              <a:t>For those who choose to use:</a:t>
            </a:r>
          </a:p>
          <a:p>
            <a:pPr lvl="1"/>
            <a:r>
              <a:rPr lang="en-CA" sz="2200" b="0" dirty="0">
                <a:solidFill>
                  <a:srgbClr val="066C90"/>
                </a:solidFill>
              </a:rPr>
              <a:t>Use lower-risk cannabis products</a:t>
            </a:r>
          </a:p>
          <a:p>
            <a:pPr lvl="1"/>
            <a:r>
              <a:rPr lang="en-CA" sz="2200" b="0" dirty="0">
                <a:solidFill>
                  <a:srgbClr val="066C90"/>
                </a:solidFill>
              </a:rPr>
              <a:t>Limit use (have cannabis free days)</a:t>
            </a:r>
          </a:p>
          <a:p>
            <a:pPr lvl="1"/>
            <a:r>
              <a:rPr lang="en-CA" sz="2200" b="0" dirty="0">
                <a:solidFill>
                  <a:srgbClr val="066C90"/>
                </a:solidFill>
              </a:rPr>
              <a:t>Don’t use and drive</a:t>
            </a:r>
          </a:p>
          <a:p>
            <a:pPr lvl="1"/>
            <a:r>
              <a:rPr lang="en-CA" sz="2200" b="0" dirty="0">
                <a:solidFill>
                  <a:srgbClr val="066C90"/>
                </a:solidFill>
              </a:rPr>
              <a:t>Choose less risky ways to use – avoid smoking burnt cannabis</a:t>
            </a:r>
          </a:p>
          <a:p>
            <a:pPr lvl="1"/>
            <a:r>
              <a:rPr lang="en-CA" sz="2200" b="0" dirty="0">
                <a:solidFill>
                  <a:srgbClr val="066C90"/>
                </a:solidFill>
              </a:rPr>
              <a:t>Avoid cannabis if you are at risk of mental health problems</a:t>
            </a:r>
          </a:p>
        </p:txBody>
      </p:sp>
      <p:pic>
        <p:nvPicPr>
          <p:cNvPr id="4" name="Picture 3">
            <a:extLst>
              <a:ext uri="{FF2B5EF4-FFF2-40B4-BE49-F238E27FC236}">
                <a16:creationId xmlns:a16="http://schemas.microsoft.com/office/drawing/2014/main" id="{FE807689-7A4C-4384-9FBD-628469C7D24C}"/>
              </a:ext>
            </a:extLst>
          </p:cNvPr>
          <p:cNvPicPr>
            <a:picLocks noChangeAspect="1"/>
          </p:cNvPicPr>
          <p:nvPr/>
        </p:nvPicPr>
        <p:blipFill>
          <a:blip r:embed="rId3"/>
          <a:stretch>
            <a:fillRect/>
          </a:stretch>
        </p:blipFill>
        <p:spPr>
          <a:xfrm>
            <a:off x="4125073" y="365126"/>
            <a:ext cx="4018802" cy="5798820"/>
          </a:xfrm>
          <a:prstGeom prst="rect">
            <a:avLst/>
          </a:prstGeom>
        </p:spPr>
      </p:pic>
    </p:spTree>
    <p:extLst>
      <p:ext uri="{BB962C8B-B14F-4D97-AF65-F5344CB8AC3E}">
        <p14:creationId xmlns:p14="http://schemas.microsoft.com/office/powerpoint/2010/main" val="4847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331D-FF2E-4889-89A9-14A679358F7D}"/>
              </a:ext>
            </a:extLst>
          </p:cNvPr>
          <p:cNvSpPr>
            <a:spLocks noGrp="1"/>
          </p:cNvSpPr>
          <p:nvPr>
            <p:ph type="title"/>
          </p:nvPr>
        </p:nvSpPr>
        <p:spPr/>
        <p:txBody>
          <a:bodyPr/>
          <a:lstStyle/>
          <a:p>
            <a:r>
              <a:rPr lang="en-CA" dirty="0"/>
              <a:t>Main messages in a short video</a:t>
            </a:r>
          </a:p>
        </p:txBody>
      </p:sp>
      <p:pic>
        <p:nvPicPr>
          <p:cNvPr id="3" name="Online Media 2" title="Youth Specific Effects of Early Cannabis Use">
            <a:hlinkClick r:id="" action="ppaction://media"/>
            <a:extLst>
              <a:ext uri="{FF2B5EF4-FFF2-40B4-BE49-F238E27FC236}">
                <a16:creationId xmlns:a16="http://schemas.microsoft.com/office/drawing/2014/main" id="{14EE490E-A852-4DB1-9630-424D709D8B5B}"/>
              </a:ext>
            </a:extLst>
          </p:cNvPr>
          <p:cNvPicPr>
            <a:picLocks noRot="1" noChangeAspect="1"/>
          </p:cNvPicPr>
          <p:nvPr>
            <a:videoFile r:link="rId1"/>
          </p:nvPr>
        </p:nvPicPr>
        <p:blipFill>
          <a:blip r:embed="rId3"/>
          <a:stretch>
            <a:fillRect/>
          </a:stretch>
        </p:blipFill>
        <p:spPr>
          <a:xfrm>
            <a:off x="575310" y="1393371"/>
            <a:ext cx="6746240" cy="3794760"/>
          </a:xfrm>
          <a:prstGeom prst="rect">
            <a:avLst/>
          </a:prstGeom>
        </p:spPr>
      </p:pic>
    </p:spTree>
    <p:extLst>
      <p:ext uri="{BB962C8B-B14F-4D97-AF65-F5344CB8AC3E}">
        <p14:creationId xmlns:p14="http://schemas.microsoft.com/office/powerpoint/2010/main" val="210618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rial Black" panose="020B0A04020102020204" pitchFamily="34" charset="0"/>
              </a:rPr>
              <a:t>Need Help</a:t>
            </a:r>
          </a:p>
        </p:txBody>
      </p:sp>
      <p:sp>
        <p:nvSpPr>
          <p:cNvPr id="4" name="Text Placeholder 3"/>
          <p:cNvSpPr>
            <a:spLocks noGrp="1"/>
          </p:cNvSpPr>
          <p:nvPr>
            <p:ph idx="1"/>
          </p:nvPr>
        </p:nvSpPr>
        <p:spPr/>
        <p:txBody>
          <a:bodyPr/>
          <a:lstStyle/>
          <a:p>
            <a:r>
              <a:rPr lang="en-CA" dirty="0"/>
              <a:t>Have concerns about your or a friends cannabis use?</a:t>
            </a:r>
          </a:p>
          <a:p>
            <a:pPr lvl="1"/>
            <a:r>
              <a:rPr lang="en-CA" dirty="0"/>
              <a:t>Talk to your health care provider</a:t>
            </a:r>
          </a:p>
          <a:p>
            <a:pPr lvl="1"/>
            <a:r>
              <a:rPr lang="en-CA" dirty="0"/>
              <a:t>Visit your School Nurse</a:t>
            </a:r>
          </a:p>
          <a:p>
            <a:pPr lvl="1"/>
            <a:r>
              <a:rPr lang="en-CA" dirty="0"/>
              <a:t>School Social Worker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266" y="3762161"/>
            <a:ext cx="2655840" cy="2229594"/>
          </a:xfrm>
          <a:prstGeom prst="rect">
            <a:avLst/>
          </a:prstGeom>
        </p:spPr>
      </p:pic>
    </p:spTree>
    <p:extLst>
      <p:ext uri="{BB962C8B-B14F-4D97-AF65-F5344CB8AC3E}">
        <p14:creationId xmlns:p14="http://schemas.microsoft.com/office/powerpoint/2010/main" val="21869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dirty="0"/>
              <a:t>Community Supports</a:t>
            </a:r>
          </a:p>
        </p:txBody>
      </p:sp>
      <p:graphicFrame>
        <p:nvGraphicFramePr>
          <p:cNvPr id="191492" name="Object 4"/>
          <p:cNvGraphicFramePr>
            <a:graphicFrameLocks noGrp="1" noChangeAspect="1"/>
          </p:cNvGraphicFramePr>
          <p:nvPr>
            <p:ph idx="1"/>
          </p:nvPr>
        </p:nvGraphicFramePr>
        <p:xfrm>
          <a:off x="474663" y="1820863"/>
          <a:ext cx="7485062" cy="3743325"/>
        </p:xfrm>
        <a:graphic>
          <a:graphicData uri="http://schemas.openxmlformats.org/presentationml/2006/ole">
            <mc:AlternateContent xmlns:mc="http://schemas.openxmlformats.org/markup-compatibility/2006">
              <mc:Choice xmlns:v="urn:schemas-microsoft-com:vml" Requires="v">
                <p:oleObj spid="_x0000_s1051" name="Document" r:id="rId4" imgW="7922880" imgH="3962520" progId="Word.Document.8">
                  <p:embed/>
                </p:oleObj>
              </mc:Choice>
              <mc:Fallback>
                <p:oleObj name="Document" r:id="rId4" imgW="7922880" imgH="3962520" progId="Word.Document.8">
                  <p:embed/>
                  <p:pic>
                    <p:nvPicPr>
                      <p:cNvPr id="1914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820863"/>
                        <a:ext cx="7485062" cy="3743325"/>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962361" y="1755420"/>
            <a:ext cx="6509666" cy="1531115"/>
          </a:xfrm>
          <a:prstGeom prst="rect">
            <a:avLst/>
          </a:prstGeom>
        </p:spPr>
      </p:pic>
      <p:pic>
        <p:nvPicPr>
          <p:cNvPr id="10" name="Picture 9"/>
          <p:cNvPicPr>
            <a:picLocks noChangeAspect="1"/>
          </p:cNvPicPr>
          <p:nvPr/>
        </p:nvPicPr>
        <p:blipFill>
          <a:blip r:embed="rId7"/>
          <a:stretch>
            <a:fillRect/>
          </a:stretch>
        </p:blipFill>
        <p:spPr>
          <a:xfrm>
            <a:off x="962361" y="3419984"/>
            <a:ext cx="6970182" cy="1182174"/>
          </a:xfrm>
          <a:prstGeom prst="rect">
            <a:avLst/>
          </a:prstGeom>
        </p:spPr>
      </p:pic>
      <p:pic>
        <p:nvPicPr>
          <p:cNvPr id="11" name="Picture 10"/>
          <p:cNvPicPr>
            <a:picLocks noChangeAspect="1"/>
          </p:cNvPicPr>
          <p:nvPr/>
        </p:nvPicPr>
        <p:blipFill>
          <a:blip r:embed="rId8"/>
          <a:stretch>
            <a:fillRect/>
          </a:stretch>
        </p:blipFill>
        <p:spPr>
          <a:xfrm>
            <a:off x="962361" y="4735607"/>
            <a:ext cx="6608899" cy="1057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Community Supports</a:t>
            </a:r>
          </a:p>
        </p:txBody>
      </p:sp>
      <p:pic>
        <p:nvPicPr>
          <p:cNvPr id="3" name="Picture 2"/>
          <p:cNvPicPr>
            <a:picLocks noChangeAspect="1"/>
          </p:cNvPicPr>
          <p:nvPr/>
        </p:nvPicPr>
        <p:blipFill>
          <a:blip r:embed="rId3"/>
          <a:stretch>
            <a:fillRect/>
          </a:stretch>
        </p:blipFill>
        <p:spPr>
          <a:xfrm>
            <a:off x="730416" y="1564106"/>
            <a:ext cx="6974958" cy="1978969"/>
          </a:xfrm>
          <a:prstGeom prst="rect">
            <a:avLst/>
          </a:prstGeom>
        </p:spPr>
      </p:pic>
      <p:pic>
        <p:nvPicPr>
          <p:cNvPr id="4" name="Picture 3"/>
          <p:cNvPicPr>
            <a:picLocks noChangeAspect="1"/>
          </p:cNvPicPr>
          <p:nvPr/>
        </p:nvPicPr>
        <p:blipFill>
          <a:blip r:embed="rId4"/>
          <a:stretch>
            <a:fillRect/>
          </a:stretch>
        </p:blipFill>
        <p:spPr>
          <a:xfrm>
            <a:off x="730416" y="3862182"/>
            <a:ext cx="6771149" cy="1055935"/>
          </a:xfrm>
          <a:prstGeom prst="rect">
            <a:avLst/>
          </a:prstGeom>
        </p:spPr>
      </p:pic>
    </p:spTree>
    <p:extLst>
      <p:ext uri="{BB962C8B-B14F-4D97-AF65-F5344CB8AC3E}">
        <p14:creationId xmlns:p14="http://schemas.microsoft.com/office/powerpoint/2010/main" val="3205033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3BB7-03FF-41B3-9550-D8B7BF10C7E2}"/>
              </a:ext>
            </a:extLst>
          </p:cNvPr>
          <p:cNvSpPr>
            <a:spLocks noGrp="1"/>
          </p:cNvSpPr>
          <p:nvPr>
            <p:ph type="title"/>
          </p:nvPr>
        </p:nvSpPr>
        <p:spPr/>
        <p:txBody>
          <a:bodyPr/>
          <a:lstStyle/>
          <a:p>
            <a:r>
              <a:rPr lang="en-CA" dirty="0"/>
              <a:t>ENDOCANNABINOID SYSTEM &amp; Cannabis</a:t>
            </a:r>
          </a:p>
        </p:txBody>
      </p:sp>
      <p:pic>
        <p:nvPicPr>
          <p:cNvPr id="4" name="Picture 3" descr="A picture containing indoor, wall&#10;&#10;Description automatically generated">
            <a:extLst>
              <a:ext uri="{FF2B5EF4-FFF2-40B4-BE49-F238E27FC236}">
                <a16:creationId xmlns:a16="http://schemas.microsoft.com/office/drawing/2014/main" id="{B847606B-C36A-407D-A4E6-6DE45D44BFD7}"/>
              </a:ext>
            </a:extLst>
          </p:cNvPr>
          <p:cNvPicPr>
            <a:picLocks noChangeAspect="1"/>
          </p:cNvPicPr>
          <p:nvPr/>
        </p:nvPicPr>
        <p:blipFill>
          <a:blip r:embed="rId3"/>
          <a:stretch>
            <a:fillRect/>
          </a:stretch>
        </p:blipFill>
        <p:spPr>
          <a:xfrm>
            <a:off x="3134704" y="1943100"/>
            <a:ext cx="5084402" cy="3108960"/>
          </a:xfrm>
          <a:prstGeom prst="rect">
            <a:avLst/>
          </a:prstGeom>
        </p:spPr>
      </p:pic>
      <p:sp>
        <p:nvSpPr>
          <p:cNvPr id="5" name="TextBox 4">
            <a:extLst>
              <a:ext uri="{FF2B5EF4-FFF2-40B4-BE49-F238E27FC236}">
                <a16:creationId xmlns:a16="http://schemas.microsoft.com/office/drawing/2014/main" id="{D9E1864A-0C85-4618-821E-6E393F045F60}"/>
              </a:ext>
            </a:extLst>
          </p:cNvPr>
          <p:cNvSpPr txBox="1"/>
          <p:nvPr/>
        </p:nvSpPr>
        <p:spPr>
          <a:xfrm>
            <a:off x="182880" y="2205990"/>
            <a:ext cx="2951824" cy="2585323"/>
          </a:xfrm>
          <a:prstGeom prst="rect">
            <a:avLst/>
          </a:prstGeom>
          <a:noFill/>
        </p:spPr>
        <p:txBody>
          <a:bodyPr wrap="square" rtlCol="0">
            <a:spAutoFit/>
          </a:bodyPr>
          <a:lstStyle/>
          <a:p>
            <a:r>
              <a:rPr lang="en-CA" dirty="0">
                <a:solidFill>
                  <a:srgbClr val="0E3D51"/>
                </a:solidFill>
              </a:rPr>
              <a:t>How Cannabis impacts you will vary depending on: </a:t>
            </a:r>
          </a:p>
          <a:p>
            <a:pPr marL="285750" indent="-285750">
              <a:buFont typeface="Arial" panose="020B0604020202020204" pitchFamily="34" charset="0"/>
              <a:buChar char="•"/>
            </a:pPr>
            <a:r>
              <a:rPr lang="en-CA" dirty="0">
                <a:solidFill>
                  <a:srgbClr val="0E3D51"/>
                </a:solidFill>
              </a:rPr>
              <a:t>Individual’s physiology </a:t>
            </a:r>
          </a:p>
          <a:p>
            <a:pPr marL="285750" indent="-285750">
              <a:buFont typeface="Arial" panose="020B0604020202020204" pitchFamily="34" charset="0"/>
              <a:buChar char="•"/>
            </a:pPr>
            <a:r>
              <a:rPr lang="en-CA" dirty="0">
                <a:solidFill>
                  <a:srgbClr val="0E3D51"/>
                </a:solidFill>
              </a:rPr>
              <a:t>Age</a:t>
            </a:r>
          </a:p>
          <a:p>
            <a:pPr marL="285750" indent="-285750">
              <a:buFont typeface="Arial" panose="020B0604020202020204" pitchFamily="34" charset="0"/>
              <a:buChar char="•"/>
            </a:pPr>
            <a:r>
              <a:rPr lang="en-CA" dirty="0">
                <a:solidFill>
                  <a:srgbClr val="0E3D51"/>
                </a:solidFill>
              </a:rPr>
              <a:t>Type of product/strain: (THC vs. CBD)</a:t>
            </a:r>
          </a:p>
          <a:p>
            <a:pPr marL="285750" indent="-285750">
              <a:buFont typeface="Arial" panose="020B0604020202020204" pitchFamily="34" charset="0"/>
              <a:buChar char="•"/>
            </a:pPr>
            <a:r>
              <a:rPr lang="en-CA" dirty="0">
                <a:solidFill>
                  <a:srgbClr val="0E3D51"/>
                </a:solidFill>
              </a:rPr>
              <a:t>How often and how much is consumed</a:t>
            </a:r>
          </a:p>
          <a:p>
            <a:endParaRPr lang="en-CA" dirty="0"/>
          </a:p>
        </p:txBody>
      </p:sp>
    </p:spTree>
    <p:extLst>
      <p:ext uri="{BB962C8B-B14F-4D97-AF65-F5344CB8AC3E}">
        <p14:creationId xmlns:p14="http://schemas.microsoft.com/office/powerpoint/2010/main" val="332475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is it used?</a:t>
            </a:r>
          </a:p>
        </p:txBody>
      </p:sp>
      <p:pic>
        <p:nvPicPr>
          <p:cNvPr id="5" name="Picture 4">
            <a:extLst>
              <a:ext uri="{FF2B5EF4-FFF2-40B4-BE49-F238E27FC236}">
                <a16:creationId xmlns:a16="http://schemas.microsoft.com/office/drawing/2014/main" id="{E05C243C-3461-46C1-85C9-2D7E8EF0BB38}"/>
              </a:ext>
            </a:extLst>
          </p:cNvPr>
          <p:cNvPicPr>
            <a:picLocks noChangeAspect="1"/>
          </p:cNvPicPr>
          <p:nvPr/>
        </p:nvPicPr>
        <p:blipFill>
          <a:blip r:embed="rId3"/>
          <a:stretch>
            <a:fillRect/>
          </a:stretch>
        </p:blipFill>
        <p:spPr>
          <a:xfrm>
            <a:off x="4087178" y="1220902"/>
            <a:ext cx="2732620" cy="2150608"/>
          </a:xfrm>
          <a:prstGeom prst="rect">
            <a:avLst/>
          </a:prstGeom>
        </p:spPr>
      </p:pic>
      <p:pic>
        <p:nvPicPr>
          <p:cNvPr id="6" name="Picture 5">
            <a:extLst>
              <a:ext uri="{FF2B5EF4-FFF2-40B4-BE49-F238E27FC236}">
                <a16:creationId xmlns:a16="http://schemas.microsoft.com/office/drawing/2014/main" id="{6E6FA226-4B93-4B73-8ED5-0604036431C0}"/>
              </a:ext>
            </a:extLst>
          </p:cNvPr>
          <p:cNvPicPr>
            <a:picLocks noChangeAspect="1"/>
          </p:cNvPicPr>
          <p:nvPr/>
        </p:nvPicPr>
        <p:blipFill>
          <a:blip r:embed="rId4"/>
          <a:stretch>
            <a:fillRect/>
          </a:stretch>
        </p:blipFill>
        <p:spPr>
          <a:xfrm>
            <a:off x="1116687" y="1278392"/>
            <a:ext cx="2495982" cy="2035628"/>
          </a:xfrm>
          <a:prstGeom prst="rect">
            <a:avLst/>
          </a:prstGeom>
        </p:spPr>
      </p:pic>
      <p:pic>
        <p:nvPicPr>
          <p:cNvPr id="7" name="Picture 6">
            <a:extLst>
              <a:ext uri="{FF2B5EF4-FFF2-40B4-BE49-F238E27FC236}">
                <a16:creationId xmlns:a16="http://schemas.microsoft.com/office/drawing/2014/main" id="{58B81B2E-06F9-4D00-B14E-F0507982D48B}"/>
              </a:ext>
            </a:extLst>
          </p:cNvPr>
          <p:cNvPicPr>
            <a:picLocks noChangeAspect="1"/>
          </p:cNvPicPr>
          <p:nvPr/>
        </p:nvPicPr>
        <p:blipFill>
          <a:blip r:embed="rId5"/>
          <a:stretch>
            <a:fillRect/>
          </a:stretch>
        </p:blipFill>
        <p:spPr>
          <a:xfrm>
            <a:off x="3959457" y="3486489"/>
            <a:ext cx="2732621" cy="2150609"/>
          </a:xfrm>
          <a:prstGeom prst="rect">
            <a:avLst/>
          </a:prstGeom>
        </p:spPr>
      </p:pic>
      <p:pic>
        <p:nvPicPr>
          <p:cNvPr id="8" name="Picture 7">
            <a:extLst>
              <a:ext uri="{FF2B5EF4-FFF2-40B4-BE49-F238E27FC236}">
                <a16:creationId xmlns:a16="http://schemas.microsoft.com/office/drawing/2014/main" id="{92F06D33-C849-4681-9B78-E5CEB3496FDF}"/>
              </a:ext>
            </a:extLst>
          </p:cNvPr>
          <p:cNvPicPr>
            <a:picLocks noChangeAspect="1"/>
          </p:cNvPicPr>
          <p:nvPr/>
        </p:nvPicPr>
        <p:blipFill>
          <a:blip r:embed="rId6"/>
          <a:stretch>
            <a:fillRect/>
          </a:stretch>
        </p:blipFill>
        <p:spPr>
          <a:xfrm>
            <a:off x="1269952" y="3314020"/>
            <a:ext cx="2496447" cy="2288410"/>
          </a:xfrm>
          <a:prstGeom prst="rect">
            <a:avLst/>
          </a:prstGeom>
        </p:spPr>
      </p:pic>
    </p:spTree>
    <p:extLst>
      <p:ext uri="{BB962C8B-B14F-4D97-AF65-F5344CB8AC3E}">
        <p14:creationId xmlns:p14="http://schemas.microsoft.com/office/powerpoint/2010/main" val="24860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FE9E21-CDD8-4510-B945-21251B268E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137" y="-203114"/>
            <a:ext cx="7118943" cy="7264228"/>
          </a:xfrm>
          <a:prstGeom prst="rect">
            <a:avLst/>
          </a:prstGeom>
        </p:spPr>
      </p:pic>
    </p:spTree>
    <p:extLst>
      <p:ext uri="{BB962C8B-B14F-4D97-AF65-F5344CB8AC3E}">
        <p14:creationId xmlns:p14="http://schemas.microsoft.com/office/powerpoint/2010/main" val="173563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Substance use Continuum</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2080772"/>
              </p:ext>
            </p:extLst>
          </p:nvPr>
        </p:nvGraphicFramePr>
        <p:xfrm>
          <a:off x="474663" y="1584325"/>
          <a:ext cx="7486650" cy="2393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9BB8D4A-EB60-46F4-8603-F5C15D71DD2D}" type="slidenum">
              <a:rPr lang="en-US" smtClean="0"/>
              <a:pPr/>
              <a:t>6</a:t>
            </a:fld>
            <a:endParaRPr lang="en-US" dirty="0"/>
          </a:p>
        </p:txBody>
      </p:sp>
      <p:sp>
        <p:nvSpPr>
          <p:cNvPr id="4" name="Text Placeholder 3"/>
          <p:cNvSpPr>
            <a:spLocks noGrp="1"/>
          </p:cNvSpPr>
          <p:nvPr>
            <p:ph type="body" sz="quarter" idx="4294967295"/>
          </p:nvPr>
        </p:nvSpPr>
        <p:spPr>
          <a:xfrm>
            <a:off x="474663" y="1126671"/>
            <a:ext cx="8305800" cy="533400"/>
          </a:xfrm>
        </p:spPr>
        <p:txBody>
          <a:bodyPr/>
          <a:lstStyle/>
          <a:p>
            <a:r>
              <a:rPr lang="en-US" dirty="0"/>
              <a:t>When does substance use become a problem?</a:t>
            </a:r>
            <a:endParaRPr lang="en-CA" dirty="0"/>
          </a:p>
        </p:txBody>
      </p:sp>
      <p:pic>
        <p:nvPicPr>
          <p:cNvPr id="7" name="Content Placeholder 5">
            <a:extLst>
              <a:ext uri="{FF2B5EF4-FFF2-40B4-BE49-F238E27FC236}">
                <a16:creationId xmlns:a16="http://schemas.microsoft.com/office/drawing/2014/main" id="{06FD32C1-B858-4975-946F-C31DB203D3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97275"/>
            <a:ext cx="8305800" cy="1676400"/>
          </a:xfrm>
          <a:prstGeom prst="rect">
            <a:avLst/>
          </a:prstGeom>
        </p:spPr>
      </p:pic>
    </p:spTree>
    <p:extLst>
      <p:ext uri="{BB962C8B-B14F-4D97-AF65-F5344CB8AC3E}">
        <p14:creationId xmlns:p14="http://schemas.microsoft.com/office/powerpoint/2010/main" val="19045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687C-B4BB-4281-A5B0-648AA68993E0}"/>
              </a:ext>
            </a:extLst>
          </p:cNvPr>
          <p:cNvSpPr>
            <a:spLocks noGrp="1"/>
          </p:cNvSpPr>
          <p:nvPr>
            <p:ph type="title"/>
          </p:nvPr>
        </p:nvSpPr>
        <p:spPr>
          <a:xfrm>
            <a:off x="355860" y="2400755"/>
            <a:ext cx="7485530" cy="1028245"/>
          </a:xfrm>
        </p:spPr>
        <p:txBody>
          <a:bodyPr/>
          <a:lstStyle/>
          <a:p>
            <a:pPr algn="ctr"/>
            <a:r>
              <a:rPr lang="en-CA" dirty="0"/>
              <a:t>Get the Facts!</a:t>
            </a:r>
          </a:p>
        </p:txBody>
      </p:sp>
    </p:spTree>
    <p:extLst>
      <p:ext uri="{BB962C8B-B14F-4D97-AF65-F5344CB8AC3E}">
        <p14:creationId xmlns:p14="http://schemas.microsoft.com/office/powerpoint/2010/main" val="23864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3F65-695E-40A8-B92B-BB668F26A336}"/>
              </a:ext>
            </a:extLst>
          </p:cNvPr>
          <p:cNvSpPr>
            <a:spLocks noGrp="1"/>
          </p:cNvSpPr>
          <p:nvPr>
            <p:ph type="title"/>
          </p:nvPr>
        </p:nvSpPr>
        <p:spPr/>
        <p:txBody>
          <a:bodyPr/>
          <a:lstStyle/>
          <a:p>
            <a:r>
              <a:rPr lang="en-CA" dirty="0"/>
              <a:t>You hear…</a:t>
            </a:r>
          </a:p>
        </p:txBody>
      </p:sp>
      <p:sp>
        <p:nvSpPr>
          <p:cNvPr id="3" name="TextBox 2">
            <a:extLst>
              <a:ext uri="{FF2B5EF4-FFF2-40B4-BE49-F238E27FC236}">
                <a16:creationId xmlns:a16="http://schemas.microsoft.com/office/drawing/2014/main" id="{937B6E1E-551A-401A-97D0-5FA0C0AEB0D3}"/>
              </a:ext>
            </a:extLst>
          </p:cNvPr>
          <p:cNvSpPr txBox="1"/>
          <p:nvPr/>
        </p:nvSpPr>
        <p:spPr>
          <a:xfrm>
            <a:off x="475130" y="1230080"/>
            <a:ext cx="4096870" cy="1754326"/>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It’s natural. If it comes from a plant, it must be safe</a:t>
            </a:r>
          </a:p>
          <a:p>
            <a:endParaRPr lang="en-CA" dirty="0"/>
          </a:p>
        </p:txBody>
      </p:sp>
      <p:pic>
        <p:nvPicPr>
          <p:cNvPr id="4" name="Picture 3">
            <a:extLst>
              <a:ext uri="{FF2B5EF4-FFF2-40B4-BE49-F238E27FC236}">
                <a16:creationId xmlns:a16="http://schemas.microsoft.com/office/drawing/2014/main" id="{6C32B925-EF7E-47A9-9DAC-1BE11EFB7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38" y="3321150"/>
            <a:ext cx="2081134" cy="2081134"/>
          </a:xfrm>
          <a:prstGeom prst="rect">
            <a:avLst/>
          </a:prstGeom>
        </p:spPr>
      </p:pic>
      <p:sp>
        <p:nvSpPr>
          <p:cNvPr id="5" name="TextBox 4">
            <a:extLst>
              <a:ext uri="{FF2B5EF4-FFF2-40B4-BE49-F238E27FC236}">
                <a16:creationId xmlns:a16="http://schemas.microsoft.com/office/drawing/2014/main" id="{DC61CD3F-F484-4497-84ED-9A02EB37A8D5}"/>
              </a:ext>
            </a:extLst>
          </p:cNvPr>
          <p:cNvSpPr txBox="1"/>
          <p:nvPr/>
        </p:nvSpPr>
        <p:spPr>
          <a:xfrm>
            <a:off x="3649880" y="3479470"/>
            <a:ext cx="4651512" cy="2523768"/>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Cannabis smoke has cancer-causing toxins that can cause damage to the lungs</a:t>
            </a:r>
          </a:p>
          <a:p>
            <a:endParaRPr lang="en-CA" dirty="0">
              <a:solidFill>
                <a:srgbClr val="0E3D51"/>
              </a:solidFill>
            </a:endParaRPr>
          </a:p>
        </p:txBody>
      </p:sp>
      <p:sp>
        <p:nvSpPr>
          <p:cNvPr id="6" name="TextBox 5">
            <a:extLst>
              <a:ext uri="{FF2B5EF4-FFF2-40B4-BE49-F238E27FC236}">
                <a16:creationId xmlns:a16="http://schemas.microsoft.com/office/drawing/2014/main" id="{F50FE221-57E3-4B8A-A2A0-54D194876CDC}"/>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Tree>
    <p:extLst>
      <p:ext uri="{BB962C8B-B14F-4D97-AF65-F5344CB8AC3E}">
        <p14:creationId xmlns:p14="http://schemas.microsoft.com/office/powerpoint/2010/main" val="33510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4DBE5-4A13-4584-AE58-D6A89F755214}"/>
              </a:ext>
            </a:extLst>
          </p:cNvPr>
          <p:cNvSpPr>
            <a:spLocks noGrp="1"/>
          </p:cNvSpPr>
          <p:nvPr>
            <p:ph type="title"/>
          </p:nvPr>
        </p:nvSpPr>
        <p:spPr/>
        <p:txBody>
          <a:bodyPr/>
          <a:lstStyle/>
          <a:p>
            <a:r>
              <a:rPr lang="en-CA" dirty="0"/>
              <a:t>You hear…</a:t>
            </a:r>
          </a:p>
        </p:txBody>
      </p:sp>
      <p:sp>
        <p:nvSpPr>
          <p:cNvPr id="5" name="TextBox 4">
            <a:extLst>
              <a:ext uri="{FF2B5EF4-FFF2-40B4-BE49-F238E27FC236}">
                <a16:creationId xmlns:a16="http://schemas.microsoft.com/office/drawing/2014/main" id="{C502B658-1887-4CDB-96DB-53B1346511E2}"/>
              </a:ext>
            </a:extLst>
          </p:cNvPr>
          <p:cNvSpPr txBox="1"/>
          <p:nvPr/>
        </p:nvSpPr>
        <p:spPr>
          <a:xfrm>
            <a:off x="475130" y="1441470"/>
            <a:ext cx="4096870" cy="1754326"/>
          </a:xfrm>
          <a:prstGeom prst="rect">
            <a:avLst/>
          </a:prstGeom>
          <a:noFill/>
        </p:spPr>
        <p:txBody>
          <a:bodyPr wrap="square" rtlCol="0">
            <a:spAutoFit/>
          </a:bodyPr>
          <a:lstStyle/>
          <a:p>
            <a:r>
              <a:rPr lang="en-CA" sz="3000" dirty="0">
                <a:solidFill>
                  <a:srgbClr val="06698A"/>
                </a:solidFill>
                <a:latin typeface="Arial" panose="020B0604020202020204" pitchFamily="34" charset="0"/>
                <a:cs typeface="Arial" panose="020B0604020202020204" pitchFamily="34" charset="0"/>
              </a:rPr>
              <a:t>Cannabis is safe for anyone, no matter what age.</a:t>
            </a:r>
          </a:p>
          <a:p>
            <a:endParaRPr lang="en-CA" dirty="0"/>
          </a:p>
        </p:txBody>
      </p:sp>
      <p:sp>
        <p:nvSpPr>
          <p:cNvPr id="6" name="TextBox 5">
            <a:extLst>
              <a:ext uri="{FF2B5EF4-FFF2-40B4-BE49-F238E27FC236}">
                <a16:creationId xmlns:a16="http://schemas.microsoft.com/office/drawing/2014/main" id="{955FD869-23E0-4FBE-B113-B40F547AFD63}"/>
              </a:ext>
            </a:extLst>
          </p:cNvPr>
          <p:cNvSpPr txBox="1"/>
          <p:nvPr/>
        </p:nvSpPr>
        <p:spPr>
          <a:xfrm>
            <a:off x="3649880" y="2782231"/>
            <a:ext cx="4438504" cy="784830"/>
          </a:xfrm>
          <a:prstGeom prst="rect">
            <a:avLst/>
          </a:prstGeom>
          <a:noFill/>
        </p:spPr>
        <p:txBody>
          <a:bodyPr wrap="square" rtlCol="0">
            <a:spAutoFit/>
          </a:bodyPr>
          <a:lstStyle/>
          <a:p>
            <a:r>
              <a:rPr lang="en-CA" sz="4500" b="1" dirty="0">
                <a:solidFill>
                  <a:srgbClr val="0E3D51"/>
                </a:solidFill>
              </a:rPr>
              <a:t>When actually…</a:t>
            </a:r>
          </a:p>
        </p:txBody>
      </p:sp>
      <p:sp>
        <p:nvSpPr>
          <p:cNvPr id="7" name="TextBox 6">
            <a:extLst>
              <a:ext uri="{FF2B5EF4-FFF2-40B4-BE49-F238E27FC236}">
                <a16:creationId xmlns:a16="http://schemas.microsoft.com/office/drawing/2014/main" id="{0D207B6C-266E-459E-A57E-21826C0B2B43}"/>
              </a:ext>
            </a:extLst>
          </p:cNvPr>
          <p:cNvSpPr txBox="1"/>
          <p:nvPr/>
        </p:nvSpPr>
        <p:spPr>
          <a:xfrm>
            <a:off x="3649880" y="3455720"/>
            <a:ext cx="4651512" cy="3600986"/>
          </a:xfrm>
          <a:prstGeom prst="rect">
            <a:avLst/>
          </a:prstGeom>
          <a:noFill/>
        </p:spPr>
        <p:txBody>
          <a:bodyPr wrap="square" rtlCol="0">
            <a:spAutoFit/>
          </a:bodyPr>
          <a:lstStyle/>
          <a:p>
            <a:r>
              <a:rPr lang="en-CA" sz="3500" dirty="0">
                <a:solidFill>
                  <a:srgbClr val="0E3D51"/>
                </a:solidFill>
                <a:latin typeface="Arial" panose="020B0604020202020204" pitchFamily="34" charset="0"/>
                <a:cs typeface="Arial" panose="020B0604020202020204" pitchFamily="34" charset="0"/>
              </a:rPr>
              <a:t>Youth are at the greatest risk of the negative health effects of cannabis because the brain continues to develop until age 25</a:t>
            </a:r>
          </a:p>
          <a:p>
            <a:endParaRPr lang="en-CA" dirty="0">
              <a:solidFill>
                <a:srgbClr val="0E3D51"/>
              </a:solidFill>
            </a:endParaRPr>
          </a:p>
        </p:txBody>
      </p:sp>
      <p:pic>
        <p:nvPicPr>
          <p:cNvPr id="8" name="Picture 2" descr="A drawing of a person&#10;&#10;Description generated with high confidence">
            <a:extLst>
              <a:ext uri="{FF2B5EF4-FFF2-40B4-BE49-F238E27FC236}">
                <a16:creationId xmlns:a16="http://schemas.microsoft.com/office/drawing/2014/main" id="{A0CBB8C7-F8A4-47FC-B447-9D6597E4E605}"/>
              </a:ext>
            </a:extLst>
          </p:cNvPr>
          <p:cNvPicPr>
            <a:picLocks noChangeAspect="1"/>
          </p:cNvPicPr>
          <p:nvPr/>
        </p:nvPicPr>
        <p:blipFill>
          <a:blip r:embed="rId3"/>
          <a:stretch>
            <a:fillRect/>
          </a:stretch>
        </p:blipFill>
        <p:spPr>
          <a:xfrm>
            <a:off x="475130" y="3174646"/>
            <a:ext cx="2743200" cy="2364344"/>
          </a:xfrm>
          <a:prstGeom prst="rect">
            <a:avLst/>
          </a:prstGeom>
        </p:spPr>
      </p:pic>
    </p:spTree>
    <p:extLst>
      <p:ext uri="{BB962C8B-B14F-4D97-AF65-F5344CB8AC3E}">
        <p14:creationId xmlns:p14="http://schemas.microsoft.com/office/powerpoint/2010/main" val="38740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1972</TotalTime>
  <Words>3898</Words>
  <Application>Microsoft Office PowerPoint</Application>
  <PresentationFormat>On-screen Show (4:3)</PresentationFormat>
  <Paragraphs>343</Paragraphs>
  <Slides>26</Slides>
  <Notes>22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Arial Black</vt:lpstr>
      <vt:lpstr>Arial Narrow</vt:lpstr>
      <vt:lpstr>Avenir LT Std 55 Roman</vt:lpstr>
      <vt:lpstr>Avenir LT Std 65 Medium</vt:lpstr>
      <vt:lpstr>Calibri</vt:lpstr>
      <vt:lpstr>Times New Roman</vt:lpstr>
      <vt:lpstr>Office Theme</vt:lpstr>
      <vt:lpstr>Document</vt:lpstr>
      <vt:lpstr>Curious about cannabis</vt:lpstr>
      <vt:lpstr>What is it?</vt:lpstr>
      <vt:lpstr>ENDOCANNABINOID SYSTEM &amp; Cannabis</vt:lpstr>
      <vt:lpstr>How is it used?</vt:lpstr>
      <vt:lpstr>PowerPoint Presentation</vt:lpstr>
      <vt:lpstr>Substance use Continuum</vt:lpstr>
      <vt:lpstr>Get the Facts!</vt:lpstr>
      <vt:lpstr>You hear…</vt:lpstr>
      <vt:lpstr>You hear…</vt:lpstr>
      <vt:lpstr>You hear…</vt:lpstr>
      <vt:lpstr>You hear…</vt:lpstr>
      <vt:lpstr>You hear…</vt:lpstr>
      <vt:lpstr>Cannabis Use Disorder</vt:lpstr>
      <vt:lpstr>You hear…</vt:lpstr>
      <vt:lpstr>You hear…</vt:lpstr>
      <vt:lpstr>You hear…</vt:lpstr>
      <vt:lpstr>You hear…</vt:lpstr>
      <vt:lpstr>Medicinal cannabis</vt:lpstr>
      <vt:lpstr>PowerPoint Presentation</vt:lpstr>
      <vt:lpstr>Cannabis can slow you down </vt:lpstr>
      <vt:lpstr>Cannabis can cause lower grades and exam scores</vt:lpstr>
      <vt:lpstr>Harm reduction </vt:lpstr>
      <vt:lpstr>Main messages in a short video</vt:lpstr>
      <vt:lpstr>Need Help</vt:lpstr>
      <vt:lpstr>Community Supports</vt:lpstr>
      <vt:lpstr>Community Supports</vt:lpstr>
    </vt:vector>
  </TitlesOfParts>
  <Company>Oxford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Tommasina Conte</dc:creator>
  <cp:lastModifiedBy>Courtney Cook</cp:lastModifiedBy>
  <cp:revision>116</cp:revision>
  <dcterms:created xsi:type="dcterms:W3CDTF">2018-05-07T13:43:55Z</dcterms:created>
  <dcterms:modified xsi:type="dcterms:W3CDTF">2019-10-03T15:09:52Z</dcterms:modified>
</cp:coreProperties>
</file>