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60" r:id="rId4"/>
    <p:sldId id="261" r:id="rId5"/>
    <p:sldId id="262" r:id="rId6"/>
    <p:sldId id="270" r:id="rId7"/>
    <p:sldId id="271" r:id="rId8"/>
    <p:sldId id="272" r:id="rId9"/>
    <p:sldId id="273" r:id="rId10"/>
    <p:sldId id="286" r:id="rId11"/>
    <p:sldId id="275" r:id="rId12"/>
    <p:sldId id="274" r:id="rId13"/>
    <p:sldId id="276" r:id="rId14"/>
    <p:sldId id="277" r:id="rId15"/>
    <p:sldId id="278" r:id="rId16"/>
    <p:sldId id="279" r:id="rId17"/>
    <p:sldId id="280" r:id="rId18"/>
    <p:sldId id="281" r:id="rId19"/>
    <p:sldId id="282" r:id="rId20"/>
    <p:sldId id="283" r:id="rId21"/>
    <p:sldId id="284"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98A"/>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53121" autoAdjust="0"/>
  </p:normalViewPr>
  <p:slideViewPr>
    <p:cSldViewPr snapToGrid="0">
      <p:cViewPr varScale="1">
        <p:scale>
          <a:sx n="60" d="100"/>
          <a:sy n="60" d="100"/>
        </p:scale>
        <p:origin x="29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3DD23-0B81-40A0-A38C-50ABA8BEC3CD}" type="doc">
      <dgm:prSet loTypeId="urn:microsoft.com/office/officeart/2005/8/layout/pList2" loCatId="list" qsTypeId="urn:microsoft.com/office/officeart/2005/8/quickstyle/simple1" qsCatId="simple" csTypeId="urn:microsoft.com/office/officeart/2005/8/colors/accent1_2" csCatId="accent1" phldr="1"/>
      <dgm:spPr/>
    </dgm:pt>
    <dgm:pt modelId="{90ABA194-BB08-48B2-8051-216A77BFDC14}">
      <dgm:prSet phldrT="[Text]" custT="1"/>
      <dgm:spPr/>
      <dgm:t>
        <a:bodyPr anchor="ctr"/>
        <a:lstStyle/>
        <a:p>
          <a:pPr algn="l"/>
          <a:r>
            <a:rPr lang="en-CA" sz="2000" b="0" dirty="0"/>
            <a:t>Talk to a friend or a parent</a:t>
          </a:r>
        </a:p>
        <a:p>
          <a:pPr algn="l"/>
          <a:endParaRPr lang="en-CA" sz="2000" b="0" dirty="0"/>
        </a:p>
        <a:p>
          <a:pPr algn="l"/>
          <a:r>
            <a:rPr lang="en-CA" sz="2000" b="0" dirty="0"/>
            <a:t>Exercise/Sports</a:t>
          </a:r>
        </a:p>
        <a:p>
          <a:pPr algn="l"/>
          <a:endParaRPr lang="en-CA" sz="2000" b="0" dirty="0"/>
        </a:p>
        <a:p>
          <a:pPr algn="l"/>
          <a:r>
            <a:rPr lang="en-CA" sz="2000" b="0" dirty="0"/>
            <a:t>Keep a journal</a:t>
          </a:r>
        </a:p>
        <a:p>
          <a:pPr algn="l"/>
          <a:endParaRPr lang="en-CA" sz="2000" b="0" dirty="0"/>
        </a:p>
        <a:p>
          <a:pPr algn="l"/>
          <a:r>
            <a:rPr lang="en-CA" sz="2000" b="0" dirty="0"/>
            <a:t>Meditate</a:t>
          </a:r>
        </a:p>
      </dgm:t>
    </dgm:pt>
    <dgm:pt modelId="{3899658C-4A27-413C-BB06-CC2799469A25}" type="parTrans" cxnId="{54C7F433-4730-4951-A3AE-D0901D3FA1D5}">
      <dgm:prSet/>
      <dgm:spPr/>
      <dgm:t>
        <a:bodyPr/>
        <a:lstStyle/>
        <a:p>
          <a:endParaRPr lang="en-CA"/>
        </a:p>
      </dgm:t>
    </dgm:pt>
    <dgm:pt modelId="{0530F78C-9796-485B-A4F6-5AB19ADFFA18}" type="sibTrans" cxnId="{54C7F433-4730-4951-A3AE-D0901D3FA1D5}">
      <dgm:prSet/>
      <dgm:spPr/>
      <dgm:t>
        <a:bodyPr/>
        <a:lstStyle/>
        <a:p>
          <a:endParaRPr lang="en-CA"/>
        </a:p>
      </dgm:t>
    </dgm:pt>
    <dgm:pt modelId="{30D7065C-CFAD-4416-8BA4-9A5783692E6D}">
      <dgm:prSet phldrT="[Text]" custT="1"/>
      <dgm:spPr/>
      <dgm:t>
        <a:bodyPr anchor="ctr"/>
        <a:lstStyle/>
        <a:p>
          <a:pPr algn="l"/>
          <a:r>
            <a:rPr lang="en-CA" sz="2000" b="0" spc="0" dirty="0"/>
            <a:t>Break</a:t>
          </a:r>
          <a:r>
            <a:rPr lang="en-CA" sz="2000" b="0" spc="0" baseline="0" dirty="0"/>
            <a:t> something</a:t>
          </a:r>
        </a:p>
        <a:p>
          <a:pPr algn="l"/>
          <a:endParaRPr lang="en-CA" sz="2000" b="0" spc="0" baseline="0" dirty="0"/>
        </a:p>
        <a:p>
          <a:pPr algn="l"/>
          <a:r>
            <a:rPr lang="en-CA" sz="2000" b="0" spc="0" baseline="0" dirty="0"/>
            <a:t>Yell at someone</a:t>
          </a:r>
        </a:p>
        <a:p>
          <a:pPr algn="l"/>
          <a:endParaRPr lang="en-CA" sz="2000" b="0" spc="0" baseline="0" dirty="0"/>
        </a:p>
        <a:p>
          <a:pPr algn="l"/>
          <a:r>
            <a:rPr lang="en-CA" sz="2000" b="0" spc="0" baseline="0" dirty="0"/>
            <a:t>Use alcohol or drugs</a:t>
          </a:r>
          <a:endParaRPr lang="en-CA" sz="2000" b="0" spc="0" dirty="0"/>
        </a:p>
      </dgm:t>
    </dgm:pt>
    <dgm:pt modelId="{0367DF91-C666-462C-8951-F03DD406C07E}" type="parTrans" cxnId="{AF4053DC-DDED-43D3-9BA6-A7775C0FF08C}">
      <dgm:prSet/>
      <dgm:spPr/>
      <dgm:t>
        <a:bodyPr/>
        <a:lstStyle/>
        <a:p>
          <a:endParaRPr lang="en-CA"/>
        </a:p>
      </dgm:t>
    </dgm:pt>
    <dgm:pt modelId="{0EB2B282-076B-4EC2-9738-85F696E08D24}" type="sibTrans" cxnId="{AF4053DC-DDED-43D3-9BA6-A7775C0FF08C}">
      <dgm:prSet/>
      <dgm:spPr/>
      <dgm:t>
        <a:bodyPr/>
        <a:lstStyle/>
        <a:p>
          <a:endParaRPr lang="en-CA"/>
        </a:p>
      </dgm:t>
    </dgm:pt>
    <dgm:pt modelId="{95437762-ADE3-40F7-96F3-96797A796D0F}">
      <dgm:prSet phldrT="[Text]" custT="1"/>
      <dgm:spPr/>
      <dgm:t>
        <a:bodyPr anchor="ctr"/>
        <a:lstStyle/>
        <a:p>
          <a:r>
            <a:rPr lang="en-CA" sz="2000" b="0" dirty="0"/>
            <a:t>Walk away from the situation</a:t>
          </a:r>
        </a:p>
        <a:p>
          <a:endParaRPr lang="en-CA" sz="2000" b="0" dirty="0"/>
        </a:p>
        <a:p>
          <a:r>
            <a:rPr lang="en-CA" sz="2000" b="0" dirty="0"/>
            <a:t>Watch TV</a:t>
          </a:r>
        </a:p>
        <a:p>
          <a:endParaRPr lang="en-CA" sz="2000" b="0" dirty="0"/>
        </a:p>
        <a:p>
          <a:r>
            <a:rPr lang="en-CA" sz="2000" b="0" dirty="0"/>
            <a:t>Use humour</a:t>
          </a:r>
        </a:p>
      </dgm:t>
    </dgm:pt>
    <dgm:pt modelId="{019DCD33-E097-44B7-B430-E807E6644F26}" type="sibTrans" cxnId="{7DA4BCFD-85E6-45DF-888C-51C07EF78E43}">
      <dgm:prSet/>
      <dgm:spPr/>
      <dgm:t>
        <a:bodyPr/>
        <a:lstStyle/>
        <a:p>
          <a:endParaRPr lang="en-CA"/>
        </a:p>
      </dgm:t>
    </dgm:pt>
    <dgm:pt modelId="{47F88C95-0950-448D-A06C-39E376D7CC74}" type="parTrans" cxnId="{7DA4BCFD-85E6-45DF-888C-51C07EF78E43}">
      <dgm:prSet/>
      <dgm:spPr/>
      <dgm:t>
        <a:bodyPr/>
        <a:lstStyle/>
        <a:p>
          <a:endParaRPr lang="en-CA"/>
        </a:p>
      </dgm:t>
    </dgm:pt>
    <dgm:pt modelId="{14E90E16-D161-45D5-A06F-F69152436A2E}" type="pres">
      <dgm:prSet presAssocID="{2723DD23-0B81-40A0-A38C-50ABA8BEC3CD}" presName="Name0" presStyleCnt="0">
        <dgm:presLayoutVars>
          <dgm:dir/>
          <dgm:resizeHandles val="exact"/>
        </dgm:presLayoutVars>
      </dgm:prSet>
      <dgm:spPr/>
    </dgm:pt>
    <dgm:pt modelId="{16935E50-E960-49F3-94C4-C8B735F0756B}" type="pres">
      <dgm:prSet presAssocID="{2723DD23-0B81-40A0-A38C-50ABA8BEC3CD}" presName="bkgdShp" presStyleLbl="alignAccFollowNode1" presStyleIdx="0" presStyleCnt="1" custScaleY="69627" custLinFactNeighborX="199" custLinFactNeighborY="-15187"/>
      <dgm:spPr>
        <a:solidFill>
          <a:srgbClr val="CBDEEC">
            <a:alpha val="89804"/>
          </a:srgbClr>
        </a:solidFill>
      </dgm:spPr>
    </dgm:pt>
    <dgm:pt modelId="{4711ABB2-1947-4B0C-AE20-884011FEBBC6}" type="pres">
      <dgm:prSet presAssocID="{2723DD23-0B81-40A0-A38C-50ABA8BEC3CD}" presName="linComp" presStyleCnt="0"/>
      <dgm:spPr/>
    </dgm:pt>
    <dgm:pt modelId="{4DC56C27-F11C-4992-979F-99E39C3EED52}" type="pres">
      <dgm:prSet presAssocID="{90ABA194-BB08-48B2-8051-216A77BFDC14}" presName="compNode" presStyleCnt="0"/>
      <dgm:spPr/>
    </dgm:pt>
    <dgm:pt modelId="{896D2ACD-4955-487E-B175-3899D883D145}" type="pres">
      <dgm:prSet presAssocID="{90ABA194-BB08-48B2-8051-216A77BFDC14}" presName="node" presStyleLbl="node1" presStyleIdx="0" presStyleCnt="3" custScaleX="2000000" custScaleY="145333" custLinFactNeighborX="-80604" custLinFactNeighborY="-17652">
        <dgm:presLayoutVars>
          <dgm:bulletEnabled val="1"/>
        </dgm:presLayoutVars>
      </dgm:prSet>
      <dgm:spPr/>
    </dgm:pt>
    <dgm:pt modelId="{F78C9C11-089D-490B-BE3A-69FB6C4EACDE}" type="pres">
      <dgm:prSet presAssocID="{90ABA194-BB08-48B2-8051-216A77BFDC14}" presName="invisiNode" presStyleLbl="node1" presStyleIdx="0" presStyleCnt="3"/>
      <dgm:spPr/>
    </dgm:pt>
    <dgm:pt modelId="{4ADC744C-0B2D-40A5-AEDA-D4CDC9826ED1}" type="pres">
      <dgm:prSet presAssocID="{90ABA194-BB08-48B2-8051-216A77BFDC14}" presName="imagNode" presStyleLbl="fgImgPlace1" presStyleIdx="0" presStyleCnt="3" custScaleX="2000000" custScaleY="36175" custLinFactX="-3492" custLinFactNeighborX="-100000" custLinFactNeighborY="-18467"/>
      <dgm:spPr>
        <a:blipFill rotWithShape="0">
          <a:blip xmlns:r="http://schemas.openxmlformats.org/officeDocument/2006/relationships" r:embed="rId1"/>
          <a:stretch>
            <a:fillRect/>
          </a:stretch>
        </a:blipFill>
      </dgm:spPr>
    </dgm:pt>
    <dgm:pt modelId="{C42F06F5-D3A0-4DB0-BCE8-11DD8660FDA4}" type="pres">
      <dgm:prSet presAssocID="{0530F78C-9796-485B-A4F6-5AB19ADFFA18}" presName="sibTrans" presStyleLbl="sibTrans2D1" presStyleIdx="0" presStyleCnt="0"/>
      <dgm:spPr/>
    </dgm:pt>
    <dgm:pt modelId="{870EBE56-9C94-467E-8BE5-078F952E147E}" type="pres">
      <dgm:prSet presAssocID="{95437762-ADE3-40F7-96F3-96797A796D0F}" presName="compNode" presStyleCnt="0"/>
      <dgm:spPr/>
    </dgm:pt>
    <dgm:pt modelId="{D477A56B-B397-463A-8635-5A6B9A68A7DF}" type="pres">
      <dgm:prSet presAssocID="{95437762-ADE3-40F7-96F3-96797A796D0F}" presName="node" presStyleLbl="node1" presStyleIdx="1" presStyleCnt="3" custScaleX="2000000" custScaleY="145333" custLinFactNeighborX="-2139" custLinFactNeighborY="-19021">
        <dgm:presLayoutVars>
          <dgm:bulletEnabled val="1"/>
        </dgm:presLayoutVars>
      </dgm:prSet>
      <dgm:spPr/>
    </dgm:pt>
    <dgm:pt modelId="{B51903FB-DC25-4EE9-8060-83A7CE7FEA46}" type="pres">
      <dgm:prSet presAssocID="{95437762-ADE3-40F7-96F3-96797A796D0F}" presName="invisiNode" presStyleLbl="node1" presStyleIdx="1" presStyleCnt="3"/>
      <dgm:spPr/>
    </dgm:pt>
    <dgm:pt modelId="{F09AAB4F-1BE7-482D-AA60-7BBB76D64DD1}" type="pres">
      <dgm:prSet presAssocID="{95437762-ADE3-40F7-96F3-96797A796D0F}" presName="imagNode" presStyleLbl="fgImgPlace1" presStyleIdx="1" presStyleCnt="3" custScaleX="2000000" custScaleY="36175" custLinFactNeighborX="-2060" custLinFactNeighborY="-18467"/>
      <dgm:spPr>
        <a:blipFill rotWithShape="0">
          <a:blip xmlns:r="http://schemas.openxmlformats.org/officeDocument/2006/relationships" r:embed="rId2"/>
          <a:stretch>
            <a:fillRect/>
          </a:stretch>
        </a:blipFill>
      </dgm:spPr>
    </dgm:pt>
    <dgm:pt modelId="{B0AF24A8-21E7-4319-BA5C-F532A50F96F3}" type="pres">
      <dgm:prSet presAssocID="{019DCD33-E097-44B7-B430-E807E6644F26}" presName="sibTrans" presStyleLbl="sibTrans2D1" presStyleIdx="0" presStyleCnt="0"/>
      <dgm:spPr/>
    </dgm:pt>
    <dgm:pt modelId="{AB4D3C5E-14C5-4349-A18C-938C547531B9}" type="pres">
      <dgm:prSet presAssocID="{30D7065C-CFAD-4416-8BA4-9A5783692E6D}" presName="compNode" presStyleCnt="0"/>
      <dgm:spPr/>
    </dgm:pt>
    <dgm:pt modelId="{4E4B1416-0E27-4E43-A06B-F30E5EC621B6}" type="pres">
      <dgm:prSet presAssocID="{30D7065C-CFAD-4416-8BA4-9A5783692E6D}" presName="node" presStyleLbl="node1" presStyleIdx="2" presStyleCnt="3" custScaleX="2000000" custScaleY="145333" custLinFactNeighborX="87013" custLinFactNeighborY="-19021">
        <dgm:presLayoutVars>
          <dgm:bulletEnabled val="1"/>
        </dgm:presLayoutVars>
      </dgm:prSet>
      <dgm:spPr/>
    </dgm:pt>
    <dgm:pt modelId="{3E1B7C3E-5E5C-4760-9A27-D16562443952}" type="pres">
      <dgm:prSet presAssocID="{30D7065C-CFAD-4416-8BA4-9A5783692E6D}" presName="invisiNode" presStyleLbl="node1" presStyleIdx="2" presStyleCnt="3"/>
      <dgm:spPr/>
    </dgm:pt>
    <dgm:pt modelId="{84F9FB51-6373-4518-8103-9B2FD93053A9}" type="pres">
      <dgm:prSet presAssocID="{30D7065C-CFAD-4416-8BA4-9A5783692E6D}" presName="imagNode" presStyleLbl="fgImgPlace1" presStyleIdx="2" presStyleCnt="3" custScaleX="2000000" custScaleY="36175" custLinFactNeighborX="86479" custLinFactNeighborY="-18467"/>
      <dgm:spPr>
        <a:blipFill rotWithShape="0">
          <a:blip xmlns:r="http://schemas.openxmlformats.org/officeDocument/2006/relationships" r:embed="rId3"/>
          <a:stretch>
            <a:fillRect/>
          </a:stretch>
        </a:blipFill>
      </dgm:spPr>
    </dgm:pt>
  </dgm:ptLst>
  <dgm:cxnLst>
    <dgm:cxn modelId="{54C7F433-4730-4951-A3AE-D0901D3FA1D5}" srcId="{2723DD23-0B81-40A0-A38C-50ABA8BEC3CD}" destId="{90ABA194-BB08-48B2-8051-216A77BFDC14}" srcOrd="0" destOrd="0" parTransId="{3899658C-4A27-413C-BB06-CC2799469A25}" sibTransId="{0530F78C-9796-485B-A4F6-5AB19ADFFA18}"/>
    <dgm:cxn modelId="{F4F8815B-9109-4A95-A7D4-D64050FC1A48}" type="presOf" srcId="{90ABA194-BB08-48B2-8051-216A77BFDC14}" destId="{896D2ACD-4955-487E-B175-3899D883D145}" srcOrd="0" destOrd="0" presId="urn:microsoft.com/office/officeart/2005/8/layout/pList2"/>
    <dgm:cxn modelId="{59673A45-4B3E-4133-9174-BC36DB04C61E}" type="presOf" srcId="{2723DD23-0B81-40A0-A38C-50ABA8BEC3CD}" destId="{14E90E16-D161-45D5-A06F-F69152436A2E}" srcOrd="0" destOrd="0" presId="urn:microsoft.com/office/officeart/2005/8/layout/pList2"/>
    <dgm:cxn modelId="{91DE3E91-4312-4E9F-9648-B258E9215631}" type="presOf" srcId="{019DCD33-E097-44B7-B430-E807E6644F26}" destId="{B0AF24A8-21E7-4319-BA5C-F532A50F96F3}" srcOrd="0" destOrd="0" presId="urn:microsoft.com/office/officeart/2005/8/layout/pList2"/>
    <dgm:cxn modelId="{8F132F9C-B6A1-4065-B2AC-D586243635C8}" type="presOf" srcId="{30D7065C-CFAD-4416-8BA4-9A5783692E6D}" destId="{4E4B1416-0E27-4E43-A06B-F30E5EC621B6}" srcOrd="0" destOrd="0" presId="urn:microsoft.com/office/officeart/2005/8/layout/pList2"/>
    <dgm:cxn modelId="{0A2958A0-3873-47C2-8B41-82D93B3F4659}" type="presOf" srcId="{0530F78C-9796-485B-A4F6-5AB19ADFFA18}" destId="{C42F06F5-D3A0-4DB0-BCE8-11DD8660FDA4}" srcOrd="0" destOrd="0" presId="urn:microsoft.com/office/officeart/2005/8/layout/pList2"/>
    <dgm:cxn modelId="{C498D6A6-5D0A-47DC-A2A0-58FDDD2A704C}" type="presOf" srcId="{95437762-ADE3-40F7-96F3-96797A796D0F}" destId="{D477A56B-B397-463A-8635-5A6B9A68A7DF}" srcOrd="0" destOrd="0" presId="urn:microsoft.com/office/officeart/2005/8/layout/pList2"/>
    <dgm:cxn modelId="{AF4053DC-DDED-43D3-9BA6-A7775C0FF08C}" srcId="{2723DD23-0B81-40A0-A38C-50ABA8BEC3CD}" destId="{30D7065C-CFAD-4416-8BA4-9A5783692E6D}" srcOrd="2" destOrd="0" parTransId="{0367DF91-C666-462C-8951-F03DD406C07E}" sibTransId="{0EB2B282-076B-4EC2-9738-85F696E08D24}"/>
    <dgm:cxn modelId="{7DA4BCFD-85E6-45DF-888C-51C07EF78E43}" srcId="{2723DD23-0B81-40A0-A38C-50ABA8BEC3CD}" destId="{95437762-ADE3-40F7-96F3-96797A796D0F}" srcOrd="1" destOrd="0" parTransId="{47F88C95-0950-448D-A06C-39E376D7CC74}" sibTransId="{019DCD33-E097-44B7-B430-E807E6644F26}"/>
    <dgm:cxn modelId="{4B6E306F-CEB1-4373-B7F1-6C6F7EA8C480}" type="presParOf" srcId="{14E90E16-D161-45D5-A06F-F69152436A2E}" destId="{16935E50-E960-49F3-94C4-C8B735F0756B}" srcOrd="0" destOrd="0" presId="urn:microsoft.com/office/officeart/2005/8/layout/pList2"/>
    <dgm:cxn modelId="{FA067198-2A8B-41CC-ACDC-D261704D7AE8}" type="presParOf" srcId="{14E90E16-D161-45D5-A06F-F69152436A2E}" destId="{4711ABB2-1947-4B0C-AE20-884011FEBBC6}" srcOrd="1" destOrd="0" presId="urn:microsoft.com/office/officeart/2005/8/layout/pList2"/>
    <dgm:cxn modelId="{E728073C-CD4F-4975-846F-C4248983AE05}" type="presParOf" srcId="{4711ABB2-1947-4B0C-AE20-884011FEBBC6}" destId="{4DC56C27-F11C-4992-979F-99E39C3EED52}" srcOrd="0" destOrd="0" presId="urn:microsoft.com/office/officeart/2005/8/layout/pList2"/>
    <dgm:cxn modelId="{835C3565-5E5E-4273-A8F3-4A0CD231C441}" type="presParOf" srcId="{4DC56C27-F11C-4992-979F-99E39C3EED52}" destId="{896D2ACD-4955-487E-B175-3899D883D145}" srcOrd="0" destOrd="0" presId="urn:microsoft.com/office/officeart/2005/8/layout/pList2"/>
    <dgm:cxn modelId="{CC241278-2D7E-4EA1-96BE-6B11B51567CB}" type="presParOf" srcId="{4DC56C27-F11C-4992-979F-99E39C3EED52}" destId="{F78C9C11-089D-490B-BE3A-69FB6C4EACDE}" srcOrd="1" destOrd="0" presId="urn:microsoft.com/office/officeart/2005/8/layout/pList2"/>
    <dgm:cxn modelId="{B5B1A671-5C5B-46AC-AC52-819569695CEE}" type="presParOf" srcId="{4DC56C27-F11C-4992-979F-99E39C3EED52}" destId="{4ADC744C-0B2D-40A5-AEDA-D4CDC9826ED1}" srcOrd="2" destOrd="0" presId="urn:microsoft.com/office/officeart/2005/8/layout/pList2"/>
    <dgm:cxn modelId="{63000E7B-A817-4AFB-B6AF-8870CF087A1B}" type="presParOf" srcId="{4711ABB2-1947-4B0C-AE20-884011FEBBC6}" destId="{C42F06F5-D3A0-4DB0-BCE8-11DD8660FDA4}" srcOrd="1" destOrd="0" presId="urn:microsoft.com/office/officeart/2005/8/layout/pList2"/>
    <dgm:cxn modelId="{E5121950-7255-4FC0-B5C6-5179481F1E50}" type="presParOf" srcId="{4711ABB2-1947-4B0C-AE20-884011FEBBC6}" destId="{870EBE56-9C94-467E-8BE5-078F952E147E}" srcOrd="2" destOrd="0" presId="urn:microsoft.com/office/officeart/2005/8/layout/pList2"/>
    <dgm:cxn modelId="{D7CCAD99-28C8-45C0-983E-A2ED834D0AD5}" type="presParOf" srcId="{870EBE56-9C94-467E-8BE5-078F952E147E}" destId="{D477A56B-B397-463A-8635-5A6B9A68A7DF}" srcOrd="0" destOrd="0" presId="urn:microsoft.com/office/officeart/2005/8/layout/pList2"/>
    <dgm:cxn modelId="{0A29B6E2-66A9-4989-BBD3-DC2AFC29BADF}" type="presParOf" srcId="{870EBE56-9C94-467E-8BE5-078F952E147E}" destId="{B51903FB-DC25-4EE9-8060-83A7CE7FEA46}" srcOrd="1" destOrd="0" presId="urn:microsoft.com/office/officeart/2005/8/layout/pList2"/>
    <dgm:cxn modelId="{67963B85-11CB-4B05-A004-2F9788D07B1A}" type="presParOf" srcId="{870EBE56-9C94-467E-8BE5-078F952E147E}" destId="{F09AAB4F-1BE7-482D-AA60-7BBB76D64DD1}" srcOrd="2" destOrd="0" presId="urn:microsoft.com/office/officeart/2005/8/layout/pList2"/>
    <dgm:cxn modelId="{0C08F4E7-68F7-4D46-9F10-98A13B72EC0F}" type="presParOf" srcId="{4711ABB2-1947-4B0C-AE20-884011FEBBC6}" destId="{B0AF24A8-21E7-4319-BA5C-F532A50F96F3}" srcOrd="3" destOrd="0" presId="urn:microsoft.com/office/officeart/2005/8/layout/pList2"/>
    <dgm:cxn modelId="{864A7C19-EE7C-4E65-A594-C04C6DE0798A}" type="presParOf" srcId="{4711ABB2-1947-4B0C-AE20-884011FEBBC6}" destId="{AB4D3C5E-14C5-4349-A18C-938C547531B9}" srcOrd="4" destOrd="0" presId="urn:microsoft.com/office/officeart/2005/8/layout/pList2"/>
    <dgm:cxn modelId="{C82B070E-17BF-44C2-97AF-414B612C5D20}" type="presParOf" srcId="{AB4D3C5E-14C5-4349-A18C-938C547531B9}" destId="{4E4B1416-0E27-4E43-A06B-F30E5EC621B6}" srcOrd="0" destOrd="0" presId="urn:microsoft.com/office/officeart/2005/8/layout/pList2"/>
    <dgm:cxn modelId="{2F976D3C-F93D-4C74-8A2A-83A7E0DC989E}" type="presParOf" srcId="{AB4D3C5E-14C5-4349-A18C-938C547531B9}" destId="{3E1B7C3E-5E5C-4760-9A27-D16562443952}" srcOrd="1" destOrd="0" presId="urn:microsoft.com/office/officeart/2005/8/layout/pList2"/>
    <dgm:cxn modelId="{5D6960D7-6AE2-430E-8D17-FA7618E80BCC}" type="presParOf" srcId="{AB4D3C5E-14C5-4349-A18C-938C547531B9}" destId="{84F9FB51-6373-4518-8103-9B2FD93053A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35E50-E960-49F3-94C4-C8B735F0756B}">
      <dsp:nvSpPr>
        <dsp:cNvPr id="0" name=""/>
        <dsp:cNvSpPr/>
      </dsp:nvSpPr>
      <dsp:spPr>
        <a:xfrm>
          <a:off x="0" y="0"/>
          <a:ext cx="7716252" cy="1305581"/>
        </a:xfrm>
        <a:prstGeom prst="roundRect">
          <a:avLst>
            <a:gd name="adj" fmla="val 10000"/>
          </a:avLst>
        </a:prstGeom>
        <a:solidFill>
          <a:srgbClr val="CBDEEC">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C744C-0B2D-40A5-AEDA-D4CDC9826ED1}">
      <dsp:nvSpPr>
        <dsp:cNvPr id="0" name=""/>
        <dsp:cNvSpPr/>
      </dsp:nvSpPr>
      <dsp:spPr>
        <a:xfrm>
          <a:off x="112653" y="175165"/>
          <a:ext cx="2405962" cy="497434"/>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D2ACD-4955-487E-B175-3899D883D145}">
      <dsp:nvSpPr>
        <dsp:cNvPr id="0" name=""/>
        <dsp:cNvSpPr/>
      </dsp:nvSpPr>
      <dsp:spPr>
        <a:xfrm rot="10800000">
          <a:off x="140186" y="691353"/>
          <a:ext cx="2405962" cy="33307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CA" sz="2000" b="0" kern="1200" dirty="0"/>
            <a:t>Talk to a friend or a parent</a:t>
          </a:r>
        </a:p>
        <a:p>
          <a:pPr marL="0" lvl="0" indent="0" algn="l" defTabSz="889000">
            <a:lnSpc>
              <a:spcPct val="90000"/>
            </a:lnSpc>
            <a:spcBef>
              <a:spcPct val="0"/>
            </a:spcBef>
            <a:spcAft>
              <a:spcPct val="35000"/>
            </a:spcAft>
            <a:buNone/>
          </a:pPr>
          <a:endParaRPr lang="en-CA" sz="2000" b="0" kern="1200" dirty="0"/>
        </a:p>
        <a:p>
          <a:pPr marL="0" lvl="0" indent="0" algn="l" defTabSz="889000">
            <a:lnSpc>
              <a:spcPct val="90000"/>
            </a:lnSpc>
            <a:spcBef>
              <a:spcPct val="0"/>
            </a:spcBef>
            <a:spcAft>
              <a:spcPct val="35000"/>
            </a:spcAft>
            <a:buNone/>
          </a:pPr>
          <a:r>
            <a:rPr lang="en-CA" sz="2000" b="0" kern="1200" dirty="0"/>
            <a:t>Exercise/Sports</a:t>
          </a:r>
        </a:p>
        <a:p>
          <a:pPr marL="0" lvl="0" indent="0" algn="l" defTabSz="889000">
            <a:lnSpc>
              <a:spcPct val="90000"/>
            </a:lnSpc>
            <a:spcBef>
              <a:spcPct val="0"/>
            </a:spcBef>
            <a:spcAft>
              <a:spcPct val="35000"/>
            </a:spcAft>
            <a:buNone/>
          </a:pPr>
          <a:endParaRPr lang="en-CA" sz="2000" b="0" kern="1200" dirty="0"/>
        </a:p>
        <a:p>
          <a:pPr marL="0" lvl="0" indent="0" algn="l" defTabSz="889000">
            <a:lnSpc>
              <a:spcPct val="90000"/>
            </a:lnSpc>
            <a:spcBef>
              <a:spcPct val="0"/>
            </a:spcBef>
            <a:spcAft>
              <a:spcPct val="35000"/>
            </a:spcAft>
            <a:buNone/>
          </a:pPr>
          <a:r>
            <a:rPr lang="en-CA" sz="2000" b="0" kern="1200" dirty="0"/>
            <a:t>Keep a journal</a:t>
          </a:r>
        </a:p>
        <a:p>
          <a:pPr marL="0" lvl="0" indent="0" algn="l" defTabSz="889000">
            <a:lnSpc>
              <a:spcPct val="90000"/>
            </a:lnSpc>
            <a:spcBef>
              <a:spcPct val="0"/>
            </a:spcBef>
            <a:spcAft>
              <a:spcPct val="35000"/>
            </a:spcAft>
            <a:buNone/>
          </a:pPr>
          <a:endParaRPr lang="en-CA" sz="2000" b="0" kern="1200" dirty="0"/>
        </a:p>
        <a:p>
          <a:pPr marL="0" lvl="0" indent="0" algn="l" defTabSz="889000">
            <a:lnSpc>
              <a:spcPct val="90000"/>
            </a:lnSpc>
            <a:spcBef>
              <a:spcPct val="0"/>
            </a:spcBef>
            <a:spcAft>
              <a:spcPct val="35000"/>
            </a:spcAft>
            <a:buNone/>
          </a:pPr>
          <a:r>
            <a:rPr lang="en-CA" sz="2000" b="0" kern="1200" dirty="0"/>
            <a:t>Meditate</a:t>
          </a:r>
        </a:p>
      </dsp:txBody>
      <dsp:txXfrm rot="10800000">
        <a:off x="214178" y="691353"/>
        <a:ext cx="2257978" cy="3256748"/>
      </dsp:txXfrm>
    </dsp:sp>
    <dsp:sp modelId="{F09AAB4F-1BE7-482D-AA60-7BBB76D64DD1}">
      <dsp:nvSpPr>
        <dsp:cNvPr id="0" name=""/>
        <dsp:cNvSpPr/>
      </dsp:nvSpPr>
      <dsp:spPr>
        <a:xfrm>
          <a:off x="2652666" y="175165"/>
          <a:ext cx="2405962" cy="497434"/>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7A56B-B397-463A-8635-5A6B9A68A7DF}">
      <dsp:nvSpPr>
        <dsp:cNvPr id="0" name=""/>
        <dsp:cNvSpPr/>
      </dsp:nvSpPr>
      <dsp:spPr>
        <a:xfrm rot="10800000">
          <a:off x="2652571" y="659979"/>
          <a:ext cx="2405962" cy="33307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0" kern="1200" dirty="0"/>
            <a:t>Walk away from the situation</a:t>
          </a:r>
        </a:p>
        <a:p>
          <a:pPr marL="0" lvl="0" indent="0" algn="ctr" defTabSz="889000">
            <a:lnSpc>
              <a:spcPct val="90000"/>
            </a:lnSpc>
            <a:spcBef>
              <a:spcPct val="0"/>
            </a:spcBef>
            <a:spcAft>
              <a:spcPct val="35000"/>
            </a:spcAft>
            <a:buNone/>
          </a:pPr>
          <a:endParaRPr lang="en-CA" sz="2000" b="0" kern="1200" dirty="0"/>
        </a:p>
        <a:p>
          <a:pPr marL="0" lvl="0" indent="0" algn="ctr" defTabSz="889000">
            <a:lnSpc>
              <a:spcPct val="90000"/>
            </a:lnSpc>
            <a:spcBef>
              <a:spcPct val="0"/>
            </a:spcBef>
            <a:spcAft>
              <a:spcPct val="35000"/>
            </a:spcAft>
            <a:buNone/>
          </a:pPr>
          <a:r>
            <a:rPr lang="en-CA" sz="2000" b="0" kern="1200" dirty="0"/>
            <a:t>Watch TV</a:t>
          </a:r>
        </a:p>
        <a:p>
          <a:pPr marL="0" lvl="0" indent="0" algn="ctr" defTabSz="889000">
            <a:lnSpc>
              <a:spcPct val="90000"/>
            </a:lnSpc>
            <a:spcBef>
              <a:spcPct val="0"/>
            </a:spcBef>
            <a:spcAft>
              <a:spcPct val="35000"/>
            </a:spcAft>
            <a:buNone/>
          </a:pPr>
          <a:endParaRPr lang="en-CA" sz="2000" b="0" kern="1200" dirty="0"/>
        </a:p>
        <a:p>
          <a:pPr marL="0" lvl="0" indent="0" algn="ctr" defTabSz="889000">
            <a:lnSpc>
              <a:spcPct val="90000"/>
            </a:lnSpc>
            <a:spcBef>
              <a:spcPct val="0"/>
            </a:spcBef>
            <a:spcAft>
              <a:spcPct val="35000"/>
            </a:spcAft>
            <a:buNone/>
          </a:pPr>
          <a:r>
            <a:rPr lang="en-CA" sz="2000" b="0" kern="1200" dirty="0"/>
            <a:t>Use humour</a:t>
          </a:r>
        </a:p>
      </dsp:txBody>
      <dsp:txXfrm rot="10800000">
        <a:off x="2726563" y="659979"/>
        <a:ext cx="2257978" cy="3256748"/>
      </dsp:txXfrm>
    </dsp:sp>
    <dsp:sp modelId="{84F9FB51-6373-4518-8103-9B2FD93053A9}">
      <dsp:nvSpPr>
        <dsp:cNvPr id="0" name=""/>
        <dsp:cNvSpPr/>
      </dsp:nvSpPr>
      <dsp:spPr>
        <a:xfrm>
          <a:off x="5177169" y="175165"/>
          <a:ext cx="2405962" cy="497434"/>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B1416-0E27-4E43-A06B-F30E5EC621B6}">
      <dsp:nvSpPr>
        <dsp:cNvPr id="0" name=""/>
        <dsp:cNvSpPr/>
      </dsp:nvSpPr>
      <dsp:spPr>
        <a:xfrm rot="10800000">
          <a:off x="5177812" y="659979"/>
          <a:ext cx="2405962" cy="33307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CA" sz="2000" b="0" kern="1200" spc="0" dirty="0"/>
            <a:t>Break</a:t>
          </a:r>
          <a:r>
            <a:rPr lang="en-CA" sz="2000" b="0" kern="1200" spc="0" baseline="0" dirty="0"/>
            <a:t> something</a:t>
          </a:r>
        </a:p>
        <a:p>
          <a:pPr marL="0" lvl="0" indent="0" algn="l" defTabSz="889000">
            <a:lnSpc>
              <a:spcPct val="90000"/>
            </a:lnSpc>
            <a:spcBef>
              <a:spcPct val="0"/>
            </a:spcBef>
            <a:spcAft>
              <a:spcPct val="35000"/>
            </a:spcAft>
            <a:buNone/>
          </a:pPr>
          <a:endParaRPr lang="en-CA" sz="2000" b="0" kern="1200" spc="0" baseline="0" dirty="0"/>
        </a:p>
        <a:p>
          <a:pPr marL="0" lvl="0" indent="0" algn="l" defTabSz="889000">
            <a:lnSpc>
              <a:spcPct val="90000"/>
            </a:lnSpc>
            <a:spcBef>
              <a:spcPct val="0"/>
            </a:spcBef>
            <a:spcAft>
              <a:spcPct val="35000"/>
            </a:spcAft>
            <a:buNone/>
          </a:pPr>
          <a:r>
            <a:rPr lang="en-CA" sz="2000" b="0" kern="1200" spc="0" baseline="0" dirty="0"/>
            <a:t>Yell at someone</a:t>
          </a:r>
        </a:p>
        <a:p>
          <a:pPr marL="0" lvl="0" indent="0" algn="l" defTabSz="889000">
            <a:lnSpc>
              <a:spcPct val="90000"/>
            </a:lnSpc>
            <a:spcBef>
              <a:spcPct val="0"/>
            </a:spcBef>
            <a:spcAft>
              <a:spcPct val="35000"/>
            </a:spcAft>
            <a:buNone/>
          </a:pPr>
          <a:endParaRPr lang="en-CA" sz="2000" b="0" kern="1200" spc="0" baseline="0" dirty="0"/>
        </a:p>
        <a:p>
          <a:pPr marL="0" lvl="0" indent="0" algn="l" defTabSz="889000">
            <a:lnSpc>
              <a:spcPct val="90000"/>
            </a:lnSpc>
            <a:spcBef>
              <a:spcPct val="0"/>
            </a:spcBef>
            <a:spcAft>
              <a:spcPct val="35000"/>
            </a:spcAft>
            <a:buNone/>
          </a:pPr>
          <a:r>
            <a:rPr lang="en-CA" sz="2000" b="0" kern="1200" spc="0" baseline="0" dirty="0"/>
            <a:t>Use alcohol or drugs</a:t>
          </a:r>
          <a:endParaRPr lang="en-CA" sz="2000" b="0" kern="1200" spc="0" dirty="0"/>
        </a:p>
      </dsp:txBody>
      <dsp:txXfrm rot="10800000">
        <a:off x="5251804" y="659979"/>
        <a:ext cx="2257978" cy="325674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7AA58-6102-440A-A1D0-5FC62540FE55}" type="datetimeFigureOut">
              <a:rPr lang="en-CA" smtClean="0"/>
              <a:t>2019-09-24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2C27C-298C-45AF-9957-F5373879CF6C}" type="slidenum">
              <a:rPr lang="en-CA" smtClean="0"/>
              <a:t>‹#›</a:t>
            </a:fld>
            <a:endParaRPr lang="en-CA"/>
          </a:p>
        </p:txBody>
      </p:sp>
    </p:spTree>
    <p:extLst>
      <p:ext uri="{BB962C8B-B14F-4D97-AF65-F5344CB8AC3E}">
        <p14:creationId xmlns:p14="http://schemas.microsoft.com/office/powerpoint/2010/main" val="253317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laws-lois.justice.gc.ca/eng/acts/C-38.8/page-2.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wpublichealth.ca/opioiddashboar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ublichealthontario.ca/en/dataandanalytics/pages/opioid.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fr-FR" dirty="0"/>
              <a:t>One of the most common types of prescription drugs abused.</a:t>
            </a:r>
          </a:p>
          <a:p>
            <a:pPr eaLnBrk="1" hangingPunct="1">
              <a:spcBef>
                <a:spcPct val="0"/>
              </a:spcBef>
            </a:pPr>
            <a:endParaRPr lang="en-CA" altLang="fr-FR" dirty="0"/>
          </a:p>
          <a:p>
            <a:pPr eaLnBrk="1" hangingPunct="1">
              <a:spcBef>
                <a:spcPct val="0"/>
              </a:spcBef>
            </a:pPr>
            <a:r>
              <a:rPr lang="en-CA" altLang="fr-FR" b="1" dirty="0"/>
              <a:t>Opioids</a:t>
            </a:r>
            <a:r>
              <a:rPr lang="en-CA" altLang="fr-FR" dirty="0"/>
              <a:t> are a family of drugs that have morphine-like effects. The primary medical use for prescription opioids is to relieve pain. Other medical uses include control of coughs and diarrhea, and the treatment of addiction to other opioids. Opioids can also produce euphoria, making them prone to abuse. Some people use opioids for their ability to produce a mellow, relaxed “high.”</a:t>
            </a:r>
          </a:p>
          <a:p>
            <a:pPr eaLnBrk="1" hangingPunct="1">
              <a:spcBef>
                <a:spcPct val="0"/>
              </a:spcBef>
            </a:pPr>
            <a:endParaRPr lang="en-CA" altLang="fr-FR" dirty="0"/>
          </a:p>
          <a:p>
            <a:pPr eaLnBrk="1" hangingPunct="1">
              <a:spcBef>
                <a:spcPct val="0"/>
              </a:spcBef>
            </a:pPr>
            <a:r>
              <a:rPr lang="en-CA" altLang="fr-FR" dirty="0"/>
              <a:t>Examples of opioids include:</a:t>
            </a:r>
          </a:p>
          <a:p>
            <a:pPr eaLnBrk="1" hangingPunct="1">
              <a:spcBef>
                <a:spcPct val="0"/>
              </a:spcBef>
              <a:buFontTx/>
              <a:buChar char="•"/>
            </a:pPr>
            <a:r>
              <a:rPr lang="en-CA" altLang="fr-FR" dirty="0"/>
              <a:t>heroin</a:t>
            </a:r>
          </a:p>
          <a:p>
            <a:pPr eaLnBrk="1" hangingPunct="1">
              <a:spcBef>
                <a:spcPct val="0"/>
              </a:spcBef>
              <a:buFontTx/>
              <a:buChar char="•"/>
            </a:pPr>
            <a:r>
              <a:rPr lang="en-CA" altLang="fr-FR" dirty="0"/>
              <a:t>morphine</a:t>
            </a:r>
          </a:p>
          <a:p>
            <a:pPr eaLnBrk="1" hangingPunct="1">
              <a:spcBef>
                <a:spcPct val="0"/>
              </a:spcBef>
              <a:buFontTx/>
              <a:buChar char="•"/>
            </a:pPr>
            <a:r>
              <a:rPr lang="en-CA" altLang="fr-FR" dirty="0"/>
              <a:t>fentanyl</a:t>
            </a:r>
          </a:p>
          <a:p>
            <a:pPr>
              <a:spcBef>
                <a:spcPct val="0"/>
              </a:spcBef>
              <a:buFontTx/>
              <a:buChar char="•"/>
            </a:pPr>
            <a:r>
              <a:rPr lang="en-CA" altLang="fr-FR" dirty="0"/>
              <a:t>codeine</a:t>
            </a:r>
          </a:p>
          <a:p>
            <a:pPr>
              <a:spcBef>
                <a:spcPct val="0"/>
              </a:spcBef>
              <a:buFontTx/>
              <a:buChar char="•"/>
            </a:pPr>
            <a:r>
              <a:rPr lang="en-CA" altLang="fr-FR" dirty="0"/>
              <a:t>oxycodone</a:t>
            </a:r>
          </a:p>
          <a:p>
            <a:pPr eaLnBrk="1" hangingPunct="1">
              <a:spcBef>
                <a:spcPct val="0"/>
              </a:spcBef>
            </a:pPr>
            <a:endParaRPr lang="en-CA" altLang="fr-FR" dirty="0"/>
          </a:p>
          <a:p>
            <a:pPr eaLnBrk="1" hangingPunct="1">
              <a:spcBef>
                <a:spcPct val="0"/>
              </a:spcBef>
            </a:pPr>
            <a:r>
              <a:rPr lang="en-US" altLang="fr-FR" dirty="0"/>
              <a:t>The use of prescription opioids other than their </a:t>
            </a:r>
            <a:r>
              <a:rPr lang="en-US" altLang="fr-FR" u="sng" dirty="0"/>
              <a:t>prescribed</a:t>
            </a:r>
            <a:r>
              <a:rPr lang="en-US" altLang="fr-FR" dirty="0"/>
              <a:t> medical purpose is considered “drug abuse.” </a:t>
            </a:r>
          </a:p>
          <a:p>
            <a:pPr eaLnBrk="1" hangingPunct="1">
              <a:spcBef>
                <a:spcPct val="0"/>
              </a:spcBef>
            </a:pPr>
            <a:endParaRPr lang="en-CA" altLang="fr-FR" dirty="0"/>
          </a:p>
          <a:p>
            <a:pPr eaLnBrk="1" hangingPunct="1">
              <a:spcBef>
                <a:spcPct val="0"/>
              </a:spcBef>
            </a:pPr>
            <a:r>
              <a:rPr lang="en-CA" altLang="fr-FR" dirty="0"/>
              <a:t>CAMH</a:t>
            </a:r>
          </a:p>
          <a:p>
            <a:pPr eaLnBrk="1" hangingPunct="1">
              <a:spcBef>
                <a:spcPct val="0"/>
              </a:spcBef>
            </a:pPr>
            <a:r>
              <a:rPr lang="en-CA" altLang="fr-FR" dirty="0"/>
              <a:t>http://healthycanadians.gc.ca/healthy-living-vie-saine/substance-abuse-toxicomanie/prescription-abuse-abus-ordonnance/opiods-opiodes-eng.php</a:t>
            </a:r>
          </a:p>
          <a:p>
            <a:pPr eaLnBrk="1" hangingPunct="1">
              <a:spcBef>
                <a:spcPct val="0"/>
              </a:spcBef>
            </a:pPr>
            <a:r>
              <a:rPr lang="en-CA" altLang="fr-FR" dirty="0"/>
              <a:t>Graphic from Shutterstock</a:t>
            </a:r>
          </a:p>
          <a:p>
            <a:pPr eaLnBrk="1" hangingPunct="1">
              <a:spcBef>
                <a:spcPct val="0"/>
              </a:spcBef>
            </a:pPr>
            <a:endParaRPr lang="en-CA" altLang="fr-FR" dirty="0"/>
          </a:p>
          <a:p>
            <a:endParaRPr lang="en-CA" dirty="0"/>
          </a:p>
        </p:txBody>
      </p:sp>
      <p:sp>
        <p:nvSpPr>
          <p:cNvPr id="4" name="Slide Number Placeholder 3"/>
          <p:cNvSpPr>
            <a:spLocks noGrp="1"/>
          </p:cNvSpPr>
          <p:nvPr>
            <p:ph type="sldNum" sz="quarter" idx="5"/>
          </p:nvPr>
        </p:nvSpPr>
        <p:spPr/>
        <p:txBody>
          <a:bodyPr/>
          <a:lstStyle/>
          <a:p>
            <a:fld id="{C552C27C-298C-45AF-9957-F5373879CF6C}" type="slidenum">
              <a:rPr lang="en-CA" smtClean="0"/>
              <a:t>2</a:t>
            </a:fld>
            <a:endParaRPr lang="en-CA"/>
          </a:p>
        </p:txBody>
      </p:sp>
    </p:spTree>
    <p:extLst>
      <p:ext uri="{BB962C8B-B14F-4D97-AF65-F5344CB8AC3E}">
        <p14:creationId xmlns:p14="http://schemas.microsoft.com/office/powerpoint/2010/main" val="67960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a:latin typeface="Times" pitchFamily="2" charset="0"/>
              </a:rPr>
              <a:t> </a:t>
            </a:r>
          </a:p>
          <a:p>
            <a:pPr marL="171450" indent="-171450" eaLnBrk="1" fontAlgn="auto" hangingPunct="1">
              <a:spcBef>
                <a:spcPts val="0"/>
              </a:spcBef>
              <a:spcAft>
                <a:spcPts val="0"/>
              </a:spcAft>
              <a:buFont typeface="Arial" panose="020B0604020202020204" pitchFamily="34" charset="0"/>
              <a:buChar char="•"/>
              <a:defRPr/>
            </a:pPr>
            <a:r>
              <a:rPr lang="en-US" dirty="0">
                <a:latin typeface="Times" pitchFamily="2" charset="0"/>
              </a:rPr>
              <a:t>An overdose is a medical emergency.  </a:t>
            </a:r>
          </a:p>
          <a:p>
            <a:pPr marL="171450" indent="-171450" eaLnBrk="1" fontAlgn="auto" hangingPunct="1">
              <a:spcBef>
                <a:spcPts val="0"/>
              </a:spcBef>
              <a:spcAft>
                <a:spcPts val="0"/>
              </a:spcAft>
              <a:buFont typeface="Arial" panose="020B0604020202020204" pitchFamily="34" charset="0"/>
              <a:buChar char="•"/>
              <a:defRPr/>
            </a:pPr>
            <a:r>
              <a:rPr lang="en-US" dirty="0">
                <a:latin typeface="Times" pitchFamily="2" charset="0"/>
              </a:rPr>
              <a:t>You should not be afraid of calling 911 if you or someone you know is experiencing an overdose due to drug use.</a:t>
            </a:r>
          </a:p>
          <a:p>
            <a:pPr marL="171450" indent="-171450" eaLnBrk="1" fontAlgn="auto" hangingPunct="1">
              <a:spcBef>
                <a:spcPts val="0"/>
              </a:spcBef>
              <a:spcAft>
                <a:spcPts val="0"/>
              </a:spcAft>
              <a:buFont typeface="Arial" panose="020B0604020202020204" pitchFamily="34" charset="0"/>
              <a:buChar char="•"/>
              <a:defRPr/>
            </a:pPr>
            <a:r>
              <a:rPr lang="en-US" dirty="0">
                <a:latin typeface="Times" pitchFamily="2" charset="0"/>
              </a:rPr>
              <a:t>There is a </a:t>
            </a:r>
            <a:r>
              <a:rPr lang="en-US" i="1" dirty="0">
                <a:latin typeface="Times" pitchFamily="2" charset="0"/>
              </a:rPr>
              <a:t>Good Samaritan Drug Overdose Act</a:t>
            </a:r>
            <a:r>
              <a:rPr lang="en-US" dirty="0">
                <a:latin typeface="Times" pitchFamily="2" charset="0"/>
              </a:rPr>
              <a:t> that was recently passed which provides </a:t>
            </a:r>
            <a:r>
              <a:rPr lang="en-US" b="1" dirty="0">
                <a:latin typeface="Times" pitchFamily="2" charset="0"/>
              </a:rPr>
              <a:t>some</a:t>
            </a:r>
            <a:r>
              <a:rPr lang="en-US" dirty="0">
                <a:latin typeface="Times" pitchFamily="2" charset="0"/>
              </a:rPr>
              <a:t> legal protection for people who experience or witness an overdose and call 911 for help. (see below link for more info.)</a:t>
            </a:r>
          </a:p>
          <a:p>
            <a:pPr eaLnBrk="1" fontAlgn="auto" hangingPunct="1">
              <a:spcBef>
                <a:spcPts val="0"/>
              </a:spcBef>
              <a:spcAft>
                <a:spcPts val="0"/>
              </a:spcAft>
              <a:defRPr/>
            </a:pPr>
            <a:endParaRPr lang="en-CA" dirty="0">
              <a:latin typeface="Times" pitchFamily="2" charset="0"/>
            </a:endParaRPr>
          </a:p>
          <a:p>
            <a:pPr eaLnBrk="1" fontAlgn="auto" hangingPunct="1">
              <a:spcBef>
                <a:spcPts val="0"/>
              </a:spcBef>
              <a:spcAft>
                <a:spcPts val="0"/>
              </a:spcAft>
              <a:defRPr/>
            </a:pPr>
            <a:endParaRPr lang="en-CA" dirty="0">
              <a:latin typeface="Times" pitchFamily="2" charset="0"/>
            </a:endParaRPr>
          </a:p>
          <a:p>
            <a:pPr eaLnBrk="1" fontAlgn="auto" hangingPunct="1">
              <a:spcBef>
                <a:spcPts val="0"/>
              </a:spcBef>
              <a:spcAft>
                <a:spcPts val="0"/>
              </a:spcAft>
              <a:defRPr/>
            </a:pPr>
            <a:r>
              <a:rPr lang="en-US" b="1" dirty="0">
                <a:latin typeface="Times" pitchFamily="2" charset="0"/>
              </a:rPr>
              <a:t>(For PHN:  Background Info ONLY)</a:t>
            </a:r>
            <a:endParaRPr lang="en-US" dirty="0">
              <a:latin typeface="Times" pitchFamily="2" charset="0"/>
            </a:endParaRPr>
          </a:p>
          <a:p>
            <a:pPr eaLnBrk="1" fontAlgn="auto" hangingPunct="1">
              <a:spcBef>
                <a:spcPts val="0"/>
              </a:spcBef>
              <a:spcAft>
                <a:spcPts val="0"/>
              </a:spcAft>
              <a:defRPr/>
            </a:pPr>
            <a:r>
              <a:rPr lang="en-US" dirty="0">
                <a:latin typeface="Times" pitchFamily="2" charset="0"/>
              </a:rPr>
              <a:t>The act can protect you if you are in breach of the following conditions under </a:t>
            </a:r>
            <a:r>
              <a:rPr lang="en-US" u="sng" dirty="0">
                <a:latin typeface="Times" pitchFamily="2" charset="0"/>
                <a:hlinkClick r:id="rId3"/>
              </a:rPr>
              <a:t>section 4 (1)</a:t>
            </a:r>
            <a:r>
              <a:rPr lang="en-US" dirty="0">
                <a:latin typeface="Times" pitchFamily="2" charset="0"/>
              </a:rPr>
              <a:t> of the Controlled Drugs and Substances Act:</a:t>
            </a:r>
          </a:p>
          <a:p>
            <a:pPr eaLnBrk="1" fontAlgn="auto" hangingPunct="1">
              <a:spcBef>
                <a:spcPts val="0"/>
              </a:spcBef>
              <a:spcAft>
                <a:spcPts val="0"/>
              </a:spcAft>
              <a:defRPr/>
            </a:pPr>
            <a:r>
              <a:rPr lang="en-US" dirty="0">
                <a:latin typeface="Times" pitchFamily="2" charset="0"/>
              </a:rPr>
              <a:t>Parole</a:t>
            </a:r>
          </a:p>
          <a:p>
            <a:pPr eaLnBrk="1" fontAlgn="auto" hangingPunct="1">
              <a:spcBef>
                <a:spcPts val="0"/>
              </a:spcBef>
              <a:spcAft>
                <a:spcPts val="0"/>
              </a:spcAft>
              <a:defRPr/>
            </a:pPr>
            <a:r>
              <a:rPr lang="en-US" dirty="0">
                <a:latin typeface="Times" pitchFamily="2" charset="0"/>
              </a:rPr>
              <a:t>pre-trial release</a:t>
            </a:r>
          </a:p>
          <a:p>
            <a:pPr eaLnBrk="1" fontAlgn="auto" hangingPunct="1">
              <a:spcBef>
                <a:spcPts val="0"/>
              </a:spcBef>
              <a:spcAft>
                <a:spcPts val="0"/>
              </a:spcAft>
              <a:defRPr/>
            </a:pPr>
            <a:r>
              <a:rPr lang="en-US" dirty="0">
                <a:latin typeface="Times" pitchFamily="2" charset="0"/>
              </a:rPr>
              <a:t>probation orders</a:t>
            </a:r>
          </a:p>
          <a:p>
            <a:pPr eaLnBrk="1" fontAlgn="auto" hangingPunct="1">
              <a:spcBef>
                <a:spcPts val="0"/>
              </a:spcBef>
              <a:spcAft>
                <a:spcPts val="0"/>
              </a:spcAft>
              <a:defRPr/>
            </a:pPr>
            <a:r>
              <a:rPr lang="en-US" dirty="0">
                <a:latin typeface="Times" pitchFamily="2" charset="0"/>
              </a:rPr>
              <a:t>simple possession</a:t>
            </a:r>
          </a:p>
          <a:p>
            <a:pPr eaLnBrk="1" fontAlgn="auto" hangingPunct="1">
              <a:spcBef>
                <a:spcPts val="0"/>
              </a:spcBef>
              <a:spcAft>
                <a:spcPts val="0"/>
              </a:spcAft>
              <a:defRPr/>
            </a:pPr>
            <a:r>
              <a:rPr lang="en-US" dirty="0">
                <a:latin typeface="Times" pitchFamily="2" charset="0"/>
              </a:rPr>
              <a:t>conditional sentences</a:t>
            </a:r>
          </a:p>
          <a:p>
            <a:pPr eaLnBrk="1" fontAlgn="auto" hangingPunct="1">
              <a:spcBef>
                <a:spcPts val="0"/>
              </a:spcBef>
              <a:spcAft>
                <a:spcPts val="0"/>
              </a:spcAft>
              <a:defRPr/>
            </a:pPr>
            <a:r>
              <a:rPr lang="en-US" dirty="0">
                <a:latin typeface="Times" pitchFamily="2" charset="0"/>
              </a:rPr>
              <a:t>The Good Samaritan Drug Overdose Act applies to anyone seeking emergency support during an overdose, including the person experiencing an overdose. The act protects those who either stay or leave from the overdose scene before help arrives.</a:t>
            </a:r>
          </a:p>
          <a:p>
            <a:pPr eaLnBrk="1" fontAlgn="auto" hangingPunct="1">
              <a:spcBef>
                <a:spcPts val="0"/>
              </a:spcBef>
              <a:spcAft>
                <a:spcPts val="0"/>
              </a:spcAft>
              <a:defRPr/>
            </a:pPr>
            <a:r>
              <a:rPr lang="en-US" dirty="0">
                <a:latin typeface="Times" pitchFamily="2" charset="0"/>
              </a:rPr>
              <a:t>The act </a:t>
            </a:r>
            <a:r>
              <a:rPr lang="en-US" b="1" dirty="0">
                <a:latin typeface="Times" pitchFamily="2" charset="0"/>
              </a:rPr>
              <a:t>does not </a:t>
            </a:r>
            <a:r>
              <a:rPr lang="en-US" dirty="0">
                <a:latin typeface="Times" pitchFamily="2" charset="0"/>
              </a:rPr>
              <a:t>provide legal protection against more serious offences, such as:</a:t>
            </a:r>
          </a:p>
          <a:p>
            <a:pPr eaLnBrk="1" fontAlgn="auto" hangingPunct="1">
              <a:spcBef>
                <a:spcPts val="0"/>
              </a:spcBef>
              <a:spcAft>
                <a:spcPts val="0"/>
              </a:spcAft>
              <a:defRPr/>
            </a:pPr>
            <a:r>
              <a:rPr lang="en-US" dirty="0">
                <a:latin typeface="Times" pitchFamily="2" charset="0"/>
              </a:rPr>
              <a:t>outstanding warrants</a:t>
            </a:r>
          </a:p>
          <a:p>
            <a:pPr eaLnBrk="1" fontAlgn="auto" hangingPunct="1">
              <a:spcBef>
                <a:spcPts val="0"/>
              </a:spcBef>
              <a:spcAft>
                <a:spcPts val="0"/>
              </a:spcAft>
              <a:defRPr/>
            </a:pPr>
            <a:r>
              <a:rPr lang="en-US" dirty="0">
                <a:latin typeface="Times" pitchFamily="2" charset="0"/>
              </a:rPr>
              <a:t>production and trafficking of controlled substances</a:t>
            </a:r>
          </a:p>
          <a:p>
            <a:pPr eaLnBrk="1" fontAlgn="auto" hangingPunct="1">
              <a:spcBef>
                <a:spcPts val="0"/>
              </a:spcBef>
              <a:spcAft>
                <a:spcPts val="0"/>
              </a:spcAft>
              <a:defRPr/>
            </a:pPr>
            <a:r>
              <a:rPr lang="en-US" dirty="0">
                <a:latin typeface="Times" pitchFamily="2" charset="0"/>
              </a:rPr>
              <a:t>all other crimes not outlined within the act</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F8AEE6-FC56-4A3E-854B-55F6D685CDAE}" type="slidenum">
              <a:rPr lang="en-CA" altLang="fr-FR" sz="1200" smtClean="0"/>
              <a:pPr/>
              <a:t>11</a:t>
            </a:fld>
            <a:endParaRPr lang="en-CA" alt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CA" dirty="0">
                <a:latin typeface="Times" pitchFamily="18" charset="0"/>
              </a:rPr>
              <a:t>MLHU fentanyl fact sheet with overdoes and naloxone information substituted for Ottawa infographic.</a:t>
            </a:r>
          </a:p>
          <a:p>
            <a:pPr>
              <a:defRPr/>
            </a:pPr>
            <a:endParaRPr lang="en-CA" dirty="0">
              <a:latin typeface="Times" pitchFamily="18" charset="0"/>
            </a:endParaRPr>
          </a:p>
          <a:p>
            <a:pPr>
              <a:defRPr/>
            </a:pPr>
            <a:r>
              <a:rPr lang="en-CA" dirty="0">
                <a:latin typeface="Times" pitchFamily="18" charset="0"/>
              </a:rPr>
              <a:t>**Mention to students: Speaking about overdose may trigger some emotional reactions for those of us here.  Support is available at the school to help in the event that this occurs.</a:t>
            </a:r>
          </a:p>
          <a:p>
            <a:pPr>
              <a:defRPr/>
            </a:pPr>
            <a:endParaRPr lang="en-CA" dirty="0"/>
          </a:p>
          <a:p>
            <a:pPr>
              <a:defRPr/>
            </a:pPr>
            <a:r>
              <a:rPr lang="en-US" dirty="0"/>
              <a:t>An Overdose is when a person uses more of a drug, or a combination of drugs than the body can handle.  The brain is no longer able to control basic life functions.</a:t>
            </a:r>
            <a:endParaRPr lang="en-CA" dirty="0"/>
          </a:p>
          <a:p>
            <a:pPr>
              <a:defRPr/>
            </a:pPr>
            <a:endParaRPr lang="en-CA" dirty="0"/>
          </a:p>
          <a:p>
            <a:pPr>
              <a:defRPr/>
            </a:pPr>
            <a:r>
              <a:rPr lang="en-CA" dirty="0"/>
              <a:t>An overdose may look different from one person to the next and depending on the drugs involved. </a:t>
            </a:r>
          </a:p>
          <a:p>
            <a:pPr>
              <a:defRPr/>
            </a:pPr>
            <a:r>
              <a:rPr lang="en-CA" b="1" dirty="0"/>
              <a:t>An overdose is a medical emergency and the first step is always to call 911. </a:t>
            </a:r>
          </a:p>
          <a:p>
            <a:pPr>
              <a:defRPr/>
            </a:pPr>
            <a:endParaRPr lang="en-US" dirty="0"/>
          </a:p>
          <a:p>
            <a:pPr eaLnBrk="1" fontAlgn="auto" hangingPunct="1">
              <a:spcBef>
                <a:spcPts val="0"/>
              </a:spcBef>
              <a:spcAft>
                <a:spcPts val="0"/>
              </a:spcAft>
              <a:defRPr/>
            </a:pPr>
            <a:r>
              <a:rPr lang="en-CA" b="1" dirty="0"/>
              <a:t>Signs &amp; symptoms of Opioid overdose include:</a:t>
            </a:r>
          </a:p>
          <a:p>
            <a:pPr marL="171450" indent="-171450" eaLnBrk="1" fontAlgn="auto" hangingPunct="1">
              <a:spcBef>
                <a:spcPts val="0"/>
              </a:spcBef>
              <a:spcAft>
                <a:spcPts val="0"/>
              </a:spcAft>
              <a:buFont typeface="Arial" panose="020B0604020202020204" pitchFamily="34" charset="0"/>
              <a:buChar char="•"/>
              <a:defRPr/>
            </a:pPr>
            <a:r>
              <a:rPr lang="en-CA" dirty="0"/>
              <a:t>Breathing is very slow, or irregular, or they may not be breathing at all</a:t>
            </a:r>
          </a:p>
          <a:p>
            <a:pPr marL="171450" indent="-171450" eaLnBrk="1" fontAlgn="auto" hangingPunct="1">
              <a:spcBef>
                <a:spcPts val="0"/>
              </a:spcBef>
              <a:spcAft>
                <a:spcPts val="0"/>
              </a:spcAft>
              <a:buFont typeface="Arial" panose="020B0604020202020204" pitchFamily="34" charset="0"/>
              <a:buChar char="•"/>
              <a:defRPr/>
            </a:pPr>
            <a:r>
              <a:rPr lang="en-CA" dirty="0"/>
              <a:t>Fingernails and/or lips are blue</a:t>
            </a:r>
          </a:p>
          <a:p>
            <a:pPr marL="171450" indent="-171450" eaLnBrk="1" fontAlgn="auto" hangingPunct="1">
              <a:spcBef>
                <a:spcPts val="0"/>
              </a:spcBef>
              <a:spcAft>
                <a:spcPts val="0"/>
              </a:spcAft>
              <a:buFont typeface="Arial" panose="020B0604020202020204" pitchFamily="34" charset="0"/>
              <a:buChar char="•"/>
              <a:defRPr/>
            </a:pPr>
            <a:r>
              <a:rPr lang="en-CA" dirty="0"/>
              <a:t>Body is limp</a:t>
            </a:r>
          </a:p>
          <a:p>
            <a:pPr marL="171450" indent="-171450" eaLnBrk="1" fontAlgn="auto" hangingPunct="1">
              <a:spcBef>
                <a:spcPts val="0"/>
              </a:spcBef>
              <a:spcAft>
                <a:spcPts val="0"/>
              </a:spcAft>
              <a:buFont typeface="Arial" panose="020B0604020202020204" pitchFamily="34" charset="0"/>
              <a:buChar char="•"/>
              <a:defRPr/>
            </a:pPr>
            <a:r>
              <a:rPr lang="en-CA" dirty="0"/>
              <a:t>Deep snoring or gurgling sounds</a:t>
            </a:r>
          </a:p>
          <a:p>
            <a:pPr marL="171450" indent="-171450" eaLnBrk="1" fontAlgn="auto" hangingPunct="1">
              <a:spcBef>
                <a:spcPts val="0"/>
              </a:spcBef>
              <a:spcAft>
                <a:spcPts val="0"/>
              </a:spcAft>
              <a:buFont typeface="Arial" panose="020B0604020202020204" pitchFamily="34" charset="0"/>
              <a:buChar char="•"/>
              <a:defRPr/>
            </a:pPr>
            <a:r>
              <a:rPr lang="en-CA" dirty="0"/>
              <a:t>Loss of consciousness/passed out (can’t wake the person up)</a:t>
            </a:r>
          </a:p>
          <a:p>
            <a:pPr marL="171450" indent="-171450" eaLnBrk="1" fontAlgn="auto" hangingPunct="1">
              <a:spcBef>
                <a:spcPts val="0"/>
              </a:spcBef>
              <a:spcAft>
                <a:spcPts val="0"/>
              </a:spcAft>
              <a:buFont typeface="Arial" panose="020B0604020202020204" pitchFamily="34" charset="0"/>
              <a:buChar char="•"/>
              <a:defRPr/>
            </a:pPr>
            <a:r>
              <a:rPr lang="en-CA" dirty="0"/>
              <a:t>Unresponsive  (not answering when you talk to them or shake them)</a:t>
            </a:r>
          </a:p>
          <a:p>
            <a:pPr marL="171450" indent="-171450" eaLnBrk="1" fontAlgn="auto" hangingPunct="1">
              <a:spcBef>
                <a:spcPts val="0"/>
              </a:spcBef>
              <a:spcAft>
                <a:spcPts val="0"/>
              </a:spcAft>
              <a:buFont typeface="Arial" panose="020B0604020202020204" pitchFamily="34" charset="0"/>
              <a:buChar char="•"/>
              <a:defRPr/>
            </a:pPr>
            <a:r>
              <a:rPr lang="en-CA" dirty="0"/>
              <a:t>Pinpoint (tiny) pupils</a:t>
            </a:r>
          </a:p>
          <a:p>
            <a:pPr marL="171450" indent="-171450" eaLnBrk="1" fontAlgn="auto" hangingPunct="1">
              <a:spcBef>
                <a:spcPts val="0"/>
              </a:spcBef>
              <a:spcAft>
                <a:spcPts val="0"/>
              </a:spcAft>
              <a:buFont typeface="Arial" panose="020B0604020202020204" pitchFamily="34" charset="0"/>
              <a:buChar char="•"/>
              <a:defRPr/>
            </a:pPr>
            <a:r>
              <a:rPr lang="en-CA" dirty="0"/>
              <a:t>Vomiting</a:t>
            </a:r>
          </a:p>
          <a:p>
            <a:pPr eaLnBrk="1" fontAlgn="auto" hangingPunct="1">
              <a:spcBef>
                <a:spcPts val="0"/>
              </a:spcBef>
              <a:spcAft>
                <a:spcPts val="0"/>
              </a:spcAft>
              <a:defRPr/>
            </a:pPr>
            <a:endParaRPr lang="en-CA" dirty="0"/>
          </a:p>
          <a:p>
            <a:pPr eaLnBrk="1" fontAlgn="auto" hangingPunct="1">
              <a:spcBef>
                <a:spcPts val="0"/>
              </a:spcBef>
              <a:spcAft>
                <a:spcPts val="0"/>
              </a:spcAft>
              <a:defRPr/>
            </a:pPr>
            <a:r>
              <a:rPr lang="en-CA" dirty="0"/>
              <a:t>Source: StopOverdoseOttawa.ca</a:t>
            </a: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5A8085-1EFB-44A1-B455-CCBD792F3D25}" type="slidenum">
              <a:rPr lang="en-CA" altLang="fr-FR" sz="1200" smtClean="0"/>
              <a:pPr/>
              <a:t>12</a:t>
            </a:fld>
            <a:endParaRPr lang="en-CA" alt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552450" y="4416425"/>
            <a:ext cx="5905500" cy="441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sz="1400" b="1"/>
              <a:t>What is Naloxone?</a:t>
            </a:r>
          </a:p>
          <a:p>
            <a:pPr eaLnBrk="1" hangingPunct="1">
              <a:spcBef>
                <a:spcPct val="0"/>
              </a:spcBef>
            </a:pPr>
            <a:r>
              <a:rPr lang="en-CA" altLang="fr-FR" sz="1400"/>
              <a:t>Naloxone is a medication that can </a:t>
            </a:r>
            <a:r>
              <a:rPr lang="en-CA" altLang="fr-FR" sz="1400" b="1"/>
              <a:t>temporarily</a:t>
            </a:r>
            <a:r>
              <a:rPr lang="en-CA" altLang="fr-FR" sz="1400"/>
              <a:t> reverse the effects of an opioid overdose. Opioids include drugs like heroin, morphine, fentanyl, methadone and codeine.</a:t>
            </a:r>
          </a:p>
          <a:p>
            <a:pPr eaLnBrk="1" hangingPunct="1">
              <a:spcBef>
                <a:spcPct val="0"/>
              </a:spcBef>
            </a:pPr>
            <a:r>
              <a:rPr lang="en-CA" altLang="fr-FR" sz="1400" b="1"/>
              <a:t>How does Naloxone work?</a:t>
            </a:r>
          </a:p>
          <a:p>
            <a:pPr eaLnBrk="1" hangingPunct="1">
              <a:spcBef>
                <a:spcPct val="0"/>
              </a:spcBef>
            </a:pPr>
            <a:r>
              <a:rPr lang="en-CA" altLang="fr-FR" sz="1400"/>
              <a:t>In an opioid overdose a person’s breathing slows down or stops. Naloxone blocks the effect of opioids on the brain. It temporarily reverses these effects on a person’s breathing. Giving naloxone can prevent death or brain damage from lack of oxygen.</a:t>
            </a:r>
          </a:p>
          <a:p>
            <a:pPr eaLnBrk="1" hangingPunct="1">
              <a:spcBef>
                <a:spcPct val="0"/>
              </a:spcBef>
            </a:pPr>
            <a:r>
              <a:rPr lang="en-CA" altLang="fr-FR" sz="1400"/>
              <a:t>Naloxone will only work on opioid-related overdoses. It is important to remember that a lot of other drugs are being cut with fentanyl. If the person has used any drugs and is showing signs of an opioid overdose call 911 and give naloxone. </a:t>
            </a:r>
          </a:p>
          <a:p>
            <a:pPr eaLnBrk="1" hangingPunct="1">
              <a:spcBef>
                <a:spcPct val="0"/>
              </a:spcBef>
            </a:pPr>
            <a:r>
              <a:rPr lang="en-CA" altLang="fr-FR" sz="1400" b="1"/>
              <a:t>How long does Naloxone take to work?</a:t>
            </a:r>
          </a:p>
          <a:p>
            <a:pPr eaLnBrk="1" hangingPunct="1">
              <a:spcBef>
                <a:spcPct val="0"/>
              </a:spcBef>
            </a:pPr>
            <a:r>
              <a:rPr lang="en-CA" altLang="fr-FR" sz="1400"/>
              <a:t>Naloxone usually starts working in 1 to 5 minutes. Repeated doses may needed if the person is still showing signs of overdose.</a:t>
            </a:r>
          </a:p>
          <a:p>
            <a:pPr>
              <a:spcBef>
                <a:spcPct val="0"/>
              </a:spcBef>
            </a:pPr>
            <a:r>
              <a:rPr lang="en-CA" altLang="fr-FR" sz="1400"/>
              <a:t>The effects of naloxone may last 2 hours however, d</a:t>
            </a:r>
            <a:r>
              <a:rPr lang="en-CA" altLang="fr-FR">
                <a:latin typeface="Times" panose="02020603050405020304" pitchFamily="18" charset="0"/>
              </a:rPr>
              <a:t>epending on route of administration, the dose and the opioid used, naloxone may only last 30 to 60 minutes.  </a:t>
            </a:r>
            <a:r>
              <a:rPr lang="en-CA" altLang="fr-FR" sz="1400"/>
              <a:t>If the opioid is still in the body after the naloxone wears off, the overdose can return. </a:t>
            </a:r>
            <a:r>
              <a:rPr lang="en-CA" altLang="fr-FR" sz="1400" b="1"/>
              <a:t>This is why it is so important to call 911 in every overdose situation!</a:t>
            </a:r>
            <a:endParaRPr lang="en-CA" altLang="fr-FR" sz="140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CD4F0E-EECA-4D7B-B163-BA373179E89A}" type="slidenum">
              <a:rPr lang="en-CA" altLang="fr-FR" sz="1200" smtClean="0"/>
              <a:pPr/>
              <a:t>13</a:t>
            </a:fld>
            <a:endParaRPr lang="en-CA" alt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CA" sz="1400" dirty="0"/>
              <a:t>If the person is breathing on their own while waiting for paramedics or if you have to leave the person at any time put them in the recovery position.   The recovery position helps keep a person’s airway open so they can breathe and can prevent them from choking on vomit or spit.</a:t>
            </a:r>
          </a:p>
          <a:p>
            <a:pPr>
              <a:defRPr/>
            </a:pPr>
            <a:endParaRPr lang="en-CA" sz="1400" dirty="0"/>
          </a:p>
          <a:p>
            <a:pPr marL="228600" indent="-228600" eaLnBrk="1" fontAlgn="auto" hangingPunct="1">
              <a:spcBef>
                <a:spcPts val="0"/>
              </a:spcBef>
              <a:spcAft>
                <a:spcPts val="0"/>
              </a:spcAft>
              <a:buFont typeface="+mj-lt"/>
              <a:buAutoNum type="arabicPeriod"/>
              <a:defRPr/>
            </a:pPr>
            <a:r>
              <a:rPr lang="en-US" dirty="0"/>
              <a:t>Responder extends victim’s closest arm above the victim’s head</a:t>
            </a:r>
          </a:p>
          <a:p>
            <a:pPr marL="228600" indent="-228600" eaLnBrk="1" fontAlgn="auto" hangingPunct="1">
              <a:spcBef>
                <a:spcPts val="0"/>
              </a:spcBef>
              <a:spcAft>
                <a:spcPts val="0"/>
              </a:spcAft>
              <a:buFont typeface="+mj-lt"/>
              <a:buAutoNum type="arabicPeriod"/>
              <a:defRPr/>
            </a:pPr>
            <a:r>
              <a:rPr lang="en-US" dirty="0"/>
              <a:t>Responder positions other arm across the victim’s chest and bends furthest leg at the knee. Victim is rolled towards responder and placed on their side</a:t>
            </a:r>
          </a:p>
          <a:p>
            <a:pPr marL="228600" indent="-228600" eaLnBrk="1" fontAlgn="auto" hangingPunct="1">
              <a:spcBef>
                <a:spcPts val="0"/>
              </a:spcBef>
              <a:spcAft>
                <a:spcPts val="0"/>
              </a:spcAft>
              <a:buFont typeface="+mj-lt"/>
              <a:buAutoNum type="arabicPeriod"/>
              <a:defRPr/>
            </a:pPr>
            <a:r>
              <a:rPr lang="en-US" dirty="0"/>
              <a:t>Victim then lays on their side with their head stabilized on their extended arm. Top knee is bent and stabilized</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C7148B-855A-4743-B7F6-2E2E7CDB14DC}" type="slidenum">
              <a:rPr lang="en-CA" altLang="fr-FR" sz="1200" smtClean="0"/>
              <a:pPr/>
              <a:t>14</a:t>
            </a:fld>
            <a:endParaRPr lang="en-CA" alt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62000" y="69691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701675" y="5080000"/>
            <a:ext cx="5607050" cy="3519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fr-FR" sz="1400" b="1" dirty="0"/>
              <a:t>Put emphasis on in an overdose you need to do is CALL 911</a:t>
            </a:r>
            <a:endParaRPr lang="en-US" altLang="fr-FR" sz="1400" b="1"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4A579D-03AE-4B36-84A0-EBC7F3E0806B}" type="slidenum">
              <a:rPr lang="en-CA" altLang="fr-FR" sz="1200" smtClean="0"/>
              <a:pPr/>
              <a:t>15</a:t>
            </a:fld>
            <a:endParaRPr lang="en-CA" alt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951038" y="544513"/>
            <a:ext cx="3108325" cy="233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36550" y="3063875"/>
            <a:ext cx="6337300" cy="5765800"/>
          </a:xfrm>
        </p:spPr>
        <p:txBody>
          <a:bodyPr>
            <a:normAutofit fontScale="85000" lnSpcReduction="20000"/>
          </a:bodyPr>
          <a:lstStyle/>
          <a:p>
            <a:pPr>
              <a:spcBef>
                <a:spcPts val="0"/>
              </a:spcBef>
              <a:defRPr/>
            </a:pPr>
            <a:r>
              <a:rPr lang="en-CA" dirty="0"/>
              <a:t>Overdose prevention</a:t>
            </a:r>
            <a:br>
              <a:rPr lang="en-CA" dirty="0"/>
            </a:br>
            <a:br>
              <a:rPr lang="en-CA" dirty="0"/>
            </a:br>
            <a:r>
              <a:rPr lang="en-CA" dirty="0"/>
              <a:t>For individuals that are using:</a:t>
            </a:r>
            <a:br>
              <a:rPr lang="en-CA" dirty="0"/>
            </a:br>
            <a:br>
              <a:rPr lang="en-CA" dirty="0"/>
            </a:br>
            <a:r>
              <a:rPr lang="en-CA" b="1" u="sng" dirty="0"/>
              <a:t>Don’t Use Alone</a:t>
            </a:r>
            <a:br>
              <a:rPr lang="en-CA" dirty="0"/>
            </a:br>
            <a:r>
              <a:rPr lang="en-CA" dirty="0"/>
              <a:t>If you overdose when you are alone there will be no one there to help you.</a:t>
            </a:r>
            <a:br>
              <a:rPr lang="en-CA" dirty="0"/>
            </a:br>
            <a:r>
              <a:rPr lang="en-CA" dirty="0"/>
              <a:t>When using with someone else, don’t use at the same time. Be sure your friend is willing to call for help, and make a plan for what to do if an overdose happens.  </a:t>
            </a:r>
            <a:br>
              <a:rPr lang="en-CA" dirty="0"/>
            </a:br>
            <a:r>
              <a:rPr lang="en-CA" dirty="0"/>
              <a:t>If you do use alone, tell someone before you use. Leave the door unlocked and have someone come check on you.</a:t>
            </a:r>
            <a:br>
              <a:rPr lang="en-CA" dirty="0"/>
            </a:br>
            <a:r>
              <a:rPr lang="en-CA" dirty="0"/>
              <a:t>Don’t Mix Drugs</a:t>
            </a:r>
            <a:br>
              <a:rPr lang="en-CA" dirty="0"/>
            </a:br>
            <a:br>
              <a:rPr lang="en-CA" dirty="0"/>
            </a:br>
            <a:r>
              <a:rPr lang="en-CA" b="1" u="sng" dirty="0"/>
              <a:t>Don’t mix drugs with other drugs or alcohol.</a:t>
            </a:r>
            <a:br>
              <a:rPr lang="en-CA" dirty="0"/>
            </a:br>
            <a:r>
              <a:rPr lang="en-CA" dirty="0"/>
              <a:t>Mixing with other drugs puts you at higher risk of overdose.</a:t>
            </a:r>
            <a:br>
              <a:rPr lang="en-CA" dirty="0"/>
            </a:br>
            <a:r>
              <a:rPr lang="en-CA" dirty="0"/>
              <a:t>If you are going to mix, use one drug at a time or use less of each drug.  </a:t>
            </a:r>
            <a:br>
              <a:rPr lang="en-CA" dirty="0"/>
            </a:br>
            <a:endParaRPr lang="en-CA" dirty="0"/>
          </a:p>
          <a:p>
            <a:pPr>
              <a:spcBef>
                <a:spcPts val="0"/>
              </a:spcBef>
              <a:defRPr/>
            </a:pPr>
            <a:r>
              <a:rPr lang="en-CA" b="1" u="sng" dirty="0"/>
              <a:t>Carry </a:t>
            </a:r>
            <a:r>
              <a:rPr lang="en-CA" b="1" u="sng" dirty="0" err="1"/>
              <a:t>Naloxone</a:t>
            </a:r>
            <a:br>
              <a:rPr lang="en-CA" dirty="0"/>
            </a:br>
            <a:r>
              <a:rPr lang="en-CA" dirty="0" err="1"/>
              <a:t>Naloxone</a:t>
            </a:r>
            <a:r>
              <a:rPr lang="en-CA" dirty="0"/>
              <a:t> is a medication that can temporarily reverse an opioid overdose.</a:t>
            </a:r>
            <a:br>
              <a:rPr lang="en-CA" dirty="0"/>
            </a:br>
            <a:r>
              <a:rPr lang="en-CA" dirty="0" err="1"/>
              <a:t>Naloxone</a:t>
            </a:r>
            <a:r>
              <a:rPr lang="en-CA" dirty="0"/>
              <a:t> is available free to people who use drugs and their family and friends!</a:t>
            </a:r>
            <a:br>
              <a:rPr lang="en-CA" dirty="0"/>
            </a:br>
            <a:r>
              <a:rPr lang="en-CA" dirty="0"/>
              <a:t>Learn more about </a:t>
            </a:r>
            <a:r>
              <a:rPr lang="en-CA" dirty="0" err="1"/>
              <a:t>Naloxone</a:t>
            </a:r>
            <a:r>
              <a:rPr lang="en-CA" dirty="0"/>
              <a:t> and where to get a kit.</a:t>
            </a:r>
            <a:br>
              <a:rPr lang="en-CA" dirty="0"/>
            </a:br>
            <a:endParaRPr lang="en-CA" dirty="0"/>
          </a:p>
          <a:p>
            <a:pPr>
              <a:spcBef>
                <a:spcPts val="0"/>
              </a:spcBef>
              <a:defRPr/>
            </a:pPr>
            <a:r>
              <a:rPr lang="en-CA" b="1" u="sng" dirty="0"/>
              <a:t>Know your tolerance </a:t>
            </a:r>
            <a:br>
              <a:rPr lang="en-CA" dirty="0"/>
            </a:br>
            <a:r>
              <a:rPr lang="en-CA" dirty="0" err="1"/>
              <a:t>Tolerance</a:t>
            </a:r>
            <a:r>
              <a:rPr lang="en-CA" dirty="0"/>
              <a:t> is the body’s ability to ‘handle’ the effects of the drug being used. Tolerance to a drug develops over time.</a:t>
            </a:r>
            <a:br>
              <a:rPr lang="en-CA" dirty="0"/>
            </a:br>
            <a:r>
              <a:rPr lang="en-CA" dirty="0"/>
              <a:t>Drug tolerance will decrease when somebody has taken a break from using – whether intentionally or unintentionally (like while in treatment, hospital or jail).</a:t>
            </a:r>
            <a:br>
              <a:rPr lang="en-CA" dirty="0"/>
            </a:br>
            <a:r>
              <a:rPr lang="en-CA" dirty="0"/>
              <a:t>Your tolerance will also change depending on: </a:t>
            </a:r>
            <a:br>
              <a:rPr lang="en-CA" dirty="0"/>
            </a:br>
            <a:r>
              <a:rPr lang="en-CA" dirty="0"/>
              <a:t>Weight,</a:t>
            </a:r>
            <a:br>
              <a:rPr lang="en-CA" dirty="0"/>
            </a:br>
            <a:r>
              <a:rPr lang="en-CA" dirty="0"/>
              <a:t>Illness,</a:t>
            </a:r>
            <a:br>
              <a:rPr lang="en-CA" dirty="0"/>
            </a:br>
            <a:r>
              <a:rPr lang="en-CA" dirty="0"/>
              <a:t>Stress,</a:t>
            </a:r>
            <a:br>
              <a:rPr lang="en-CA" dirty="0"/>
            </a:br>
            <a:r>
              <a:rPr lang="en-CA" dirty="0"/>
              <a:t>Lower immune system (from hepatitis for example),</a:t>
            </a:r>
            <a:br>
              <a:rPr lang="en-CA" dirty="0"/>
            </a:br>
            <a:r>
              <a:rPr lang="en-CA" dirty="0"/>
              <a:t>Lack of sleep,</a:t>
            </a:r>
            <a:br>
              <a:rPr lang="en-CA" dirty="0"/>
            </a:br>
            <a:r>
              <a:rPr lang="en-CA" dirty="0"/>
              <a:t>Other drugs/medications being used, and</a:t>
            </a:r>
            <a:br>
              <a:rPr lang="en-CA" dirty="0"/>
            </a:br>
            <a:r>
              <a:rPr lang="en-CA" dirty="0"/>
              <a:t>General health. </a:t>
            </a:r>
            <a:br>
              <a:rPr lang="en-CA" dirty="0"/>
            </a:br>
            <a:r>
              <a:rPr lang="en-CA" dirty="0"/>
              <a:t>Use less drugs when your tolerance may be lower.</a:t>
            </a:r>
            <a:br>
              <a:rPr lang="en-CA" dirty="0"/>
            </a:br>
            <a:r>
              <a:rPr lang="en-CA" dirty="0"/>
              <a:t>Your risk of overdose increases if you are a new user or haven’t used in 3+ days</a:t>
            </a:r>
          </a:p>
          <a:p>
            <a:pPr>
              <a:spcBef>
                <a:spcPts val="0"/>
              </a:spcBef>
              <a:defRPr/>
            </a:pPr>
            <a:endParaRPr lang="en-CA" dirty="0"/>
          </a:p>
          <a:p>
            <a:pPr>
              <a:spcBef>
                <a:spcPts val="0"/>
              </a:spcBef>
              <a:defRPr/>
            </a:pPr>
            <a:r>
              <a:rPr lang="en-CA" b="1" u="sng" dirty="0"/>
              <a:t>**For higher risk students**</a:t>
            </a:r>
          </a:p>
          <a:p>
            <a:pPr>
              <a:spcBef>
                <a:spcPts val="0"/>
              </a:spcBef>
              <a:defRPr/>
            </a:pPr>
            <a:r>
              <a:rPr lang="en-CA" b="1" u="sng" dirty="0"/>
              <a:t>Go Slow</a:t>
            </a:r>
            <a:br>
              <a:rPr lang="en-CA" dirty="0"/>
            </a:br>
            <a:r>
              <a:rPr lang="en-CA" dirty="0"/>
              <a:t>The quality of street drugs is unpredictable. </a:t>
            </a:r>
            <a:r>
              <a:rPr lang="en-CA" dirty="0" err="1"/>
              <a:t>Fentanyl</a:t>
            </a:r>
            <a:r>
              <a:rPr lang="en-CA" dirty="0"/>
              <a:t> is being cut (mixed) into both opioid and non opioid drugs:</a:t>
            </a:r>
            <a:br>
              <a:rPr lang="en-CA" dirty="0"/>
            </a:br>
            <a:r>
              <a:rPr lang="en-CA" dirty="0"/>
              <a:t>Made as a powder and mixed into cocaine, heroin, and crack.</a:t>
            </a:r>
            <a:br>
              <a:rPr lang="en-CA" dirty="0"/>
            </a:br>
            <a:r>
              <a:rPr lang="en-CA" dirty="0"/>
              <a:t>Made as pills and being sold as ‘</a:t>
            </a:r>
            <a:r>
              <a:rPr lang="en-CA" dirty="0" err="1"/>
              <a:t>oxycodone</a:t>
            </a:r>
            <a:r>
              <a:rPr lang="en-CA" dirty="0"/>
              <a:t>’ (eighties, </a:t>
            </a:r>
            <a:r>
              <a:rPr lang="en-CA" dirty="0" err="1"/>
              <a:t>oxys</a:t>
            </a:r>
            <a:r>
              <a:rPr lang="en-CA" dirty="0"/>
              <a:t>) or other pills including ecstasy/MDMA.</a:t>
            </a:r>
            <a:br>
              <a:rPr lang="en-CA" dirty="0"/>
            </a:br>
            <a:r>
              <a:rPr lang="en-CA" dirty="0"/>
              <a:t>You may not be able to taste, smell or see it. Even very small amounts can cause an overdose.</a:t>
            </a:r>
            <a:br>
              <a:rPr lang="en-CA" dirty="0"/>
            </a:br>
            <a:r>
              <a:rPr lang="en-CA" dirty="0"/>
              <a:t>Start using in small amounts and do “testers” (or test doses) to check the strength of what you are using.</a:t>
            </a:r>
          </a:p>
          <a:p>
            <a:pPr>
              <a:spcBef>
                <a:spcPts val="0"/>
              </a:spcBef>
              <a:defRPr/>
            </a:pPr>
            <a:endParaRPr lang="en-CA"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1C07BF-A544-418B-A2CC-FC7F9308B5E7}" type="slidenum">
              <a:rPr lang="en-CA" altLang="fr-FR" sz="1200" smtClean="0"/>
              <a:pPr/>
              <a:t>16</a:t>
            </a:fld>
            <a:endParaRPr lang="en-CA" alt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sz="1400" b="1"/>
              <a:t>True</a:t>
            </a:r>
            <a:r>
              <a:rPr lang="en-US" altLang="fr-FR" sz="1400"/>
              <a:t>. People who use opioids regularly for their pleasurable effects soon develop </a:t>
            </a:r>
            <a:r>
              <a:rPr lang="en-US" altLang="fr-FR" sz="1400" i="1"/>
              <a:t>tolerance </a:t>
            </a:r>
            <a:r>
              <a:rPr lang="en-US" altLang="fr-FR" sz="1400"/>
              <a:t>to these effects, which means they need to use more and more of the drug to achieve the desired effect. As the amount taken increases, so does the risk of overdose. If people with tolerance stop taking the drug, they lose their tolerance. If they then resume taking the same amount they took before they stopped, the risk of overdose is extreme (This is what happened to Cory from </a:t>
            </a:r>
            <a:r>
              <a:rPr lang="en-US" altLang="fr-FR" sz="1400" i="1"/>
              <a:t>Glee</a:t>
            </a:r>
            <a:r>
              <a:rPr lang="en-US" altLang="fr-FR" sz="1400"/>
              <a:t>).</a:t>
            </a:r>
          </a:p>
          <a:p>
            <a:pPr eaLnBrk="1" hangingPunct="1">
              <a:spcBef>
                <a:spcPct val="0"/>
              </a:spcBef>
            </a:pPr>
            <a:endParaRPr lang="en-US" altLang="fr-FR" sz="1400"/>
          </a:p>
          <a:p>
            <a:pPr eaLnBrk="1" hangingPunct="1">
              <a:spcBef>
                <a:spcPct val="0"/>
              </a:spcBef>
            </a:pPr>
            <a:r>
              <a:rPr lang="en-US" altLang="fr-FR" sz="1400"/>
              <a:t>http://www.camh.ca/en/hospital/health_information/a_z_mental_health_and_addiction_information/oxycontin/Pages/opioids_dyk.aspx</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F70E51-7F05-4B78-81E3-E6C885C441C7}" type="slidenum">
              <a:rPr lang="en-CA" altLang="fr-FR" sz="1200" smtClean="0">
                <a:latin typeface="Arial" panose="020B0604020202020204" pitchFamily="34" charset="0"/>
              </a:rPr>
              <a:pPr/>
              <a:t>17</a:t>
            </a:fld>
            <a:endParaRPr lang="en-CA" altLang="fr-FR"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133600" y="327025"/>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447675" y="2487613"/>
            <a:ext cx="6115050" cy="6342062"/>
          </a:xfrm>
        </p:spPr>
        <p:txBody>
          <a:bodyPr wrap="square" numCol="1" anchor="t" anchorCtr="0" compatLnSpc="1">
            <a:prstTxWarp prst="textNoShape">
              <a:avLst/>
            </a:prstTxWarp>
            <a:noAutofit/>
          </a:bodyPr>
          <a:lstStyle/>
          <a:p>
            <a:pPr>
              <a:defRPr/>
            </a:pPr>
            <a:r>
              <a:rPr lang="en-CA" sz="1100" dirty="0"/>
              <a:t>In addition to refusal skills, you should consider having an exit strategy with your parents or someone you trust. This is a plan you put into action when you need to get out of a situation – a party, an event or gathering that is not going well or you feel unsafe. That person agrees to pick you up, no questions asked, knowing you made a good decision to leave safely.</a:t>
            </a:r>
          </a:p>
          <a:p>
            <a:pPr>
              <a:defRPr/>
            </a:pPr>
            <a:endParaRPr lang="en-CA" sz="1100" dirty="0"/>
          </a:p>
          <a:p>
            <a:pPr>
              <a:defRPr/>
            </a:pPr>
            <a:r>
              <a:rPr lang="en-CA" sz="1100" b="1" dirty="0"/>
              <a:t>Scenarios for discussion:</a:t>
            </a:r>
          </a:p>
          <a:p>
            <a:pPr eaLnBrk="1" fontAlgn="auto" hangingPunct="1">
              <a:spcBef>
                <a:spcPts val="0"/>
              </a:spcBef>
              <a:spcAft>
                <a:spcPts val="0"/>
              </a:spcAft>
              <a:defRPr/>
            </a:pPr>
            <a:r>
              <a:rPr lang="en-US" u="sng" dirty="0">
                <a:latin typeface="Times" pitchFamily="2" charset="0"/>
              </a:rPr>
              <a:t>Scenario 1 (peer pressure)</a:t>
            </a:r>
            <a:endParaRPr lang="en-US" dirty="0">
              <a:latin typeface="Times" pitchFamily="2" charset="0"/>
            </a:endParaRPr>
          </a:p>
          <a:p>
            <a:pPr eaLnBrk="1" fontAlgn="auto" hangingPunct="1">
              <a:spcBef>
                <a:spcPts val="0"/>
              </a:spcBef>
              <a:spcAft>
                <a:spcPts val="0"/>
              </a:spcAft>
              <a:defRPr/>
            </a:pPr>
            <a:r>
              <a:rPr lang="en-US" dirty="0">
                <a:latin typeface="Times" pitchFamily="2" charset="0"/>
              </a:rPr>
              <a:t>Three people are at a party. Two of them give the other a pill to take. One of them really does not want to take the drugs. He does not want to take it but he is being pressured to. He takes the pill in his hand and says that he will go get a drink of water to take with the pill. When he is away from his friends getting the water, he throws out the pill but continues to drink the water.</a:t>
            </a:r>
          </a:p>
          <a:p>
            <a:pPr eaLnBrk="1" fontAlgn="auto" hangingPunct="1">
              <a:spcBef>
                <a:spcPts val="0"/>
              </a:spcBef>
              <a:spcAft>
                <a:spcPts val="0"/>
              </a:spcAft>
              <a:defRPr/>
            </a:pPr>
            <a:endParaRPr lang="en-CA" dirty="0">
              <a:latin typeface="Times" pitchFamily="2" charset="0"/>
            </a:endParaRPr>
          </a:p>
          <a:p>
            <a:pPr eaLnBrk="1" fontAlgn="auto" hangingPunct="1">
              <a:spcBef>
                <a:spcPts val="0"/>
              </a:spcBef>
              <a:spcAft>
                <a:spcPts val="0"/>
              </a:spcAft>
              <a:defRPr/>
            </a:pPr>
            <a:r>
              <a:rPr lang="en-CA" u="sng" dirty="0">
                <a:latin typeface="Times" pitchFamily="2" charset="0"/>
              </a:rPr>
              <a:t>Scenario 2: (In a group with friends)</a:t>
            </a:r>
            <a:endParaRPr lang="en-US" u="sng" dirty="0">
              <a:latin typeface="Times" pitchFamily="2" charset="0"/>
            </a:endParaRPr>
          </a:p>
          <a:p>
            <a:pPr eaLnBrk="1" fontAlgn="auto" hangingPunct="1">
              <a:spcBef>
                <a:spcPts val="0"/>
              </a:spcBef>
              <a:spcAft>
                <a:spcPts val="0"/>
              </a:spcAft>
              <a:defRPr/>
            </a:pPr>
            <a:r>
              <a:rPr lang="en-CA" dirty="0">
                <a:latin typeface="Times" pitchFamily="2" charset="0"/>
              </a:rPr>
              <a:t>Kid 1: Are you guys looking for a goodtime</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Kid 2: Yea I’m super bored</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Kid 1: Alright I just bought these pills, I was waiting for the perfect time</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You: Nah, I’m tired I don’t feel like doing this tonight, I need to wake up early tomorrow</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  </a:t>
            </a:r>
            <a:endParaRPr lang="en-US" dirty="0">
              <a:latin typeface="Times" pitchFamily="2" charset="0"/>
            </a:endParaRPr>
          </a:p>
          <a:p>
            <a:pPr eaLnBrk="1" fontAlgn="auto" hangingPunct="1">
              <a:spcBef>
                <a:spcPts val="0"/>
              </a:spcBef>
              <a:spcAft>
                <a:spcPts val="0"/>
              </a:spcAft>
              <a:defRPr/>
            </a:pPr>
            <a:r>
              <a:rPr lang="en-CA" u="sng" dirty="0">
                <a:latin typeface="Times" pitchFamily="2" charset="0"/>
              </a:rPr>
              <a:t>Scenario 3: (Before concert) </a:t>
            </a:r>
            <a:endParaRPr lang="en-US" u="sng" dirty="0">
              <a:latin typeface="Times" pitchFamily="2" charset="0"/>
            </a:endParaRPr>
          </a:p>
          <a:p>
            <a:pPr eaLnBrk="1" fontAlgn="auto" hangingPunct="1">
              <a:spcBef>
                <a:spcPts val="0"/>
              </a:spcBef>
              <a:spcAft>
                <a:spcPts val="0"/>
              </a:spcAft>
              <a:defRPr/>
            </a:pPr>
            <a:r>
              <a:rPr lang="en-CA" dirty="0">
                <a:latin typeface="Times" pitchFamily="2" charset="0"/>
              </a:rPr>
              <a:t>Kid 1: Alright boys, I’ve been waiting all year for this concert, lets make it special, I brought some pills to keep you dancing </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(Everyone starts taking the pills)</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Kid 2: Hold on I really need to go to the bathroom, I’ve been holding it in for hours (He leaves and avoids taking the drugs)</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 </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 </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 </a:t>
            </a:r>
            <a:endParaRPr lang="en-US" dirty="0">
              <a:latin typeface="Times" pitchFamily="2" charset="0"/>
            </a:endParaRPr>
          </a:p>
          <a:p>
            <a:pPr>
              <a:defRPr/>
            </a:pPr>
            <a:endParaRPr lang="en-CA" sz="1100" dirty="0"/>
          </a:p>
          <a:p>
            <a:pPr eaLnBrk="1" fontAlgn="auto" hangingPunct="1">
              <a:spcBef>
                <a:spcPts val="0"/>
              </a:spcBef>
              <a:spcAft>
                <a:spcPts val="0"/>
              </a:spcAft>
              <a:defRPr/>
            </a:pPr>
            <a:r>
              <a:rPr lang="en-CA" sz="1100" b="1" dirty="0"/>
              <a:t>EXTRA INFORMATION FOR PHN’s WHEN DISCUSSING ABOVE SCENARIOS</a:t>
            </a:r>
          </a:p>
          <a:p>
            <a:pPr eaLnBrk="1" fontAlgn="auto" hangingPunct="1">
              <a:spcBef>
                <a:spcPts val="0"/>
              </a:spcBef>
              <a:spcAft>
                <a:spcPts val="0"/>
              </a:spcAft>
              <a:defRPr/>
            </a:pPr>
            <a:r>
              <a:rPr lang="en-CA" sz="1100" u="sng" dirty="0"/>
              <a:t>Top 10 Refusal Skills (works well as a role-playing game) </a:t>
            </a:r>
            <a:endParaRPr lang="en-CA" sz="1100" dirty="0"/>
          </a:p>
          <a:p>
            <a:pPr marL="228600" indent="-228600" eaLnBrk="1" fontAlgn="auto" hangingPunct="1">
              <a:spcBef>
                <a:spcPts val="0"/>
              </a:spcBef>
              <a:spcAft>
                <a:spcPts val="0"/>
              </a:spcAft>
              <a:buFontTx/>
              <a:buAutoNum type="arabicPeriod"/>
              <a:defRPr/>
            </a:pPr>
            <a:r>
              <a:rPr lang="en-CA" dirty="0">
                <a:latin typeface="Times" pitchFamily="2" charset="0"/>
              </a:rPr>
              <a:t>Just say no</a:t>
            </a:r>
          </a:p>
          <a:p>
            <a:pPr eaLnBrk="1" fontAlgn="auto" hangingPunct="1">
              <a:spcBef>
                <a:spcPts val="0"/>
              </a:spcBef>
              <a:spcAft>
                <a:spcPts val="0"/>
              </a:spcAft>
              <a:defRPr/>
            </a:pPr>
            <a:r>
              <a:rPr lang="en-US" dirty="0">
                <a:latin typeface="Times" pitchFamily="2" charset="0"/>
              </a:rPr>
              <a:t>2. </a:t>
            </a:r>
            <a:r>
              <a:rPr lang="en-CA" dirty="0">
                <a:latin typeface="Times" pitchFamily="2" charset="0"/>
              </a:rPr>
              <a:t>The broken record </a:t>
            </a:r>
          </a:p>
          <a:p>
            <a:pPr eaLnBrk="1" fontAlgn="auto" hangingPunct="1">
              <a:spcBef>
                <a:spcPts val="0"/>
              </a:spcBef>
              <a:spcAft>
                <a:spcPts val="0"/>
              </a:spcAft>
              <a:defRPr/>
            </a:pPr>
            <a:r>
              <a:rPr lang="en-CA" dirty="0">
                <a:latin typeface="Times" pitchFamily="2" charset="0"/>
              </a:rPr>
              <a:t>3. </a:t>
            </a:r>
            <a:r>
              <a:rPr lang="en-US" dirty="0">
                <a:latin typeface="Times" pitchFamily="2" charset="0"/>
              </a:rPr>
              <a:t>Reverse the pressure</a:t>
            </a:r>
            <a:endParaRPr lang="en-US" b="1" dirty="0">
              <a:latin typeface="Times" pitchFamily="2" charset="0"/>
            </a:endParaRPr>
          </a:p>
          <a:p>
            <a:pPr eaLnBrk="1" fontAlgn="auto" hangingPunct="1">
              <a:spcBef>
                <a:spcPts val="0"/>
              </a:spcBef>
              <a:spcAft>
                <a:spcPts val="0"/>
              </a:spcAft>
              <a:defRPr/>
            </a:pPr>
            <a:r>
              <a:rPr lang="en-US" dirty="0">
                <a:latin typeface="Times" pitchFamily="2" charset="0"/>
              </a:rPr>
              <a:t>4. </a:t>
            </a:r>
            <a:r>
              <a:rPr lang="en-CA" dirty="0">
                <a:latin typeface="Times" pitchFamily="2" charset="0"/>
              </a:rPr>
              <a:t>Suggest a different activity </a:t>
            </a:r>
          </a:p>
          <a:p>
            <a:pPr eaLnBrk="1" fontAlgn="auto" hangingPunct="1">
              <a:spcBef>
                <a:spcPts val="0"/>
              </a:spcBef>
              <a:spcAft>
                <a:spcPts val="0"/>
              </a:spcAft>
              <a:defRPr/>
            </a:pPr>
            <a:r>
              <a:rPr lang="en-CA" dirty="0">
                <a:latin typeface="Times" pitchFamily="2" charset="0"/>
              </a:rPr>
              <a:t>5. Use humour or make a joke</a:t>
            </a:r>
            <a:endParaRPr lang="en-US" dirty="0">
              <a:latin typeface="Times" pitchFamily="2" charset="0"/>
            </a:endParaRPr>
          </a:p>
          <a:p>
            <a:pPr eaLnBrk="1" fontAlgn="auto" hangingPunct="1">
              <a:spcBef>
                <a:spcPts val="0"/>
              </a:spcBef>
              <a:spcAft>
                <a:spcPts val="0"/>
              </a:spcAft>
              <a:defRPr/>
            </a:pPr>
            <a:r>
              <a:rPr lang="en-CA" dirty="0">
                <a:latin typeface="Times" pitchFamily="2" charset="0"/>
              </a:rPr>
              <a:t>6. The cold shoulder</a:t>
            </a:r>
          </a:p>
          <a:p>
            <a:pPr eaLnBrk="1" fontAlgn="auto" hangingPunct="1">
              <a:spcBef>
                <a:spcPts val="0"/>
              </a:spcBef>
              <a:spcAft>
                <a:spcPts val="0"/>
              </a:spcAft>
              <a:defRPr/>
            </a:pPr>
            <a:r>
              <a:rPr lang="en-CA" dirty="0">
                <a:latin typeface="Times" pitchFamily="2" charset="0"/>
              </a:rPr>
              <a:t>7. Walk away</a:t>
            </a:r>
          </a:p>
          <a:p>
            <a:pPr eaLnBrk="1" fontAlgn="auto" hangingPunct="1">
              <a:spcBef>
                <a:spcPts val="0"/>
              </a:spcBef>
              <a:spcAft>
                <a:spcPts val="0"/>
              </a:spcAft>
              <a:defRPr/>
            </a:pPr>
            <a:r>
              <a:rPr lang="en-CA" dirty="0">
                <a:latin typeface="Times" pitchFamily="2" charset="0"/>
              </a:rPr>
              <a:t>8. Avoid the situation</a:t>
            </a:r>
          </a:p>
          <a:p>
            <a:pPr eaLnBrk="1" fontAlgn="auto" hangingPunct="1">
              <a:spcBef>
                <a:spcPts val="0"/>
              </a:spcBef>
              <a:spcAft>
                <a:spcPts val="0"/>
              </a:spcAft>
              <a:defRPr/>
            </a:pPr>
            <a:r>
              <a:rPr lang="en-CA" dirty="0">
                <a:latin typeface="Times" pitchFamily="2" charset="0"/>
              </a:rPr>
              <a:t>9. Strength in numbers</a:t>
            </a:r>
          </a:p>
          <a:p>
            <a:pPr eaLnBrk="1" fontAlgn="auto" hangingPunct="1">
              <a:spcBef>
                <a:spcPts val="0"/>
              </a:spcBef>
              <a:spcAft>
                <a:spcPts val="0"/>
              </a:spcAft>
              <a:defRPr/>
            </a:pPr>
            <a:r>
              <a:rPr lang="en-CA" dirty="0">
                <a:latin typeface="Times" pitchFamily="2" charset="0"/>
              </a:rPr>
              <a:t>10. Make an excuse or give a reason why you can’t</a:t>
            </a:r>
            <a:endParaRPr lang="en-CA" sz="1000" dirty="0"/>
          </a:p>
          <a:p>
            <a:pPr eaLnBrk="1" fontAlgn="auto" hangingPunct="1">
              <a:spcBef>
                <a:spcPts val="0"/>
              </a:spcBef>
              <a:spcAft>
                <a:spcPts val="0"/>
              </a:spcAft>
              <a:defRPr/>
            </a:pPr>
            <a:endParaRPr lang="en-US" dirty="0">
              <a:latin typeface="Times" pitchFamily="2"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B389A2-2D70-460A-91AF-3C13550E198B}" type="slidenum">
              <a:rPr lang="en-CA" altLang="fr-FR" sz="1200" smtClean="0">
                <a:latin typeface="Arial" panose="020B0604020202020204" pitchFamily="34" charset="0"/>
              </a:rPr>
              <a:pPr/>
              <a:t>18</a:t>
            </a:fld>
            <a:endParaRPr lang="en-CA" altLang="fr-FR"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http://www.hc-sc.gc.ca/hl-vs/iyh-vsv/life-vie/stress-eng.php</a:t>
            </a:r>
          </a:p>
          <a:p>
            <a:pPr eaLnBrk="1" fontAlgn="auto" hangingPunct="1">
              <a:spcBef>
                <a:spcPts val="0"/>
              </a:spcBef>
              <a:spcAft>
                <a:spcPts val="0"/>
              </a:spcAft>
              <a:defRPr/>
            </a:pPr>
            <a:r>
              <a:rPr lang="en-CA" dirty="0"/>
              <a:t>Healthy Transitions Program Guide CHEO</a:t>
            </a:r>
            <a:endParaRPr lang="en-US" dirty="0"/>
          </a:p>
          <a:p>
            <a:pPr eaLnBrk="1" fontAlgn="auto" hangingPunct="1">
              <a:spcBef>
                <a:spcPts val="0"/>
              </a:spcBef>
              <a:spcAft>
                <a:spcPts val="0"/>
              </a:spcAft>
              <a:defRPr/>
            </a:pPr>
            <a:endParaRPr lang="en-CA" u="sng" dirty="0"/>
          </a:p>
          <a:p>
            <a:pPr eaLnBrk="1" fontAlgn="auto" hangingPunct="1">
              <a:spcBef>
                <a:spcPts val="0"/>
              </a:spcBef>
              <a:spcAft>
                <a:spcPts val="0"/>
              </a:spcAft>
              <a:defRPr/>
            </a:pPr>
            <a:r>
              <a:rPr lang="en-CA" b="1" i="1" dirty="0"/>
              <a:t>1. Ask students what can cause stress/emotional pain…. (they give examples)</a:t>
            </a:r>
          </a:p>
          <a:p>
            <a:pPr eaLnBrk="1" fontAlgn="auto" hangingPunct="1">
              <a:spcBef>
                <a:spcPts val="0"/>
              </a:spcBef>
              <a:spcAft>
                <a:spcPts val="0"/>
              </a:spcAft>
              <a:defRPr/>
            </a:pPr>
            <a:r>
              <a:rPr lang="en-CA" b="1" i="1" dirty="0"/>
              <a:t>2. Ask students how their body feels when under stress/emotional pain…..(they may give examples below)</a:t>
            </a:r>
          </a:p>
          <a:p>
            <a:pPr eaLnBrk="1" fontAlgn="auto" hangingPunct="1">
              <a:spcBef>
                <a:spcPts val="0"/>
              </a:spcBef>
              <a:spcAft>
                <a:spcPts val="0"/>
              </a:spcAft>
              <a:defRPr/>
            </a:pPr>
            <a:r>
              <a:rPr lang="en-CA" b="1" u="sng" dirty="0"/>
              <a:t>Signs of stress:</a:t>
            </a:r>
          </a:p>
          <a:p>
            <a:pPr marL="171450" indent="-171450" eaLnBrk="1" fontAlgn="auto" hangingPunct="1">
              <a:spcBef>
                <a:spcPts val="0"/>
              </a:spcBef>
              <a:spcAft>
                <a:spcPts val="0"/>
              </a:spcAft>
              <a:buFont typeface="Arial" panose="020B0604020202020204" pitchFamily="34" charset="0"/>
              <a:buChar char="•"/>
              <a:defRPr/>
            </a:pPr>
            <a:r>
              <a:rPr lang="en-CA" dirty="0"/>
              <a:t>Feeling angry, or sad a lot of the time</a:t>
            </a:r>
          </a:p>
          <a:p>
            <a:pPr marL="171450" indent="-171450" eaLnBrk="1" fontAlgn="auto" hangingPunct="1">
              <a:spcBef>
                <a:spcPts val="0"/>
              </a:spcBef>
              <a:spcAft>
                <a:spcPts val="0"/>
              </a:spcAft>
              <a:buFont typeface="Arial" panose="020B0604020202020204" pitchFamily="34" charset="0"/>
              <a:buChar char="•"/>
              <a:defRPr/>
            </a:pPr>
            <a:r>
              <a:rPr lang="en-CA" dirty="0"/>
              <a:t>Changes in your sleep (sleeping too much or too little)</a:t>
            </a:r>
          </a:p>
          <a:p>
            <a:pPr marL="171450" indent="-171450" eaLnBrk="1" fontAlgn="auto" hangingPunct="1">
              <a:spcBef>
                <a:spcPts val="0"/>
              </a:spcBef>
              <a:spcAft>
                <a:spcPts val="0"/>
              </a:spcAft>
              <a:buFont typeface="Arial" panose="020B0604020202020204" pitchFamily="34" charset="0"/>
              <a:buChar char="•"/>
              <a:defRPr/>
            </a:pPr>
            <a:r>
              <a:rPr lang="en-CA" dirty="0"/>
              <a:t>Changes in your appetite</a:t>
            </a:r>
          </a:p>
          <a:p>
            <a:pPr marL="171450" indent="-171450" eaLnBrk="1" fontAlgn="auto" hangingPunct="1">
              <a:spcBef>
                <a:spcPts val="0"/>
              </a:spcBef>
              <a:spcAft>
                <a:spcPts val="0"/>
              </a:spcAft>
              <a:buFont typeface="Arial" panose="020B0604020202020204" pitchFamily="34" charset="0"/>
              <a:buChar char="•"/>
              <a:defRPr/>
            </a:pPr>
            <a:r>
              <a:rPr lang="en-CA" dirty="0"/>
              <a:t>Have a hard time concentrating</a:t>
            </a:r>
          </a:p>
          <a:p>
            <a:pPr marL="171450" indent="-171450" eaLnBrk="1" fontAlgn="auto" hangingPunct="1">
              <a:spcBef>
                <a:spcPts val="0"/>
              </a:spcBef>
              <a:spcAft>
                <a:spcPts val="0"/>
              </a:spcAft>
              <a:buFont typeface="Arial" panose="020B0604020202020204" pitchFamily="34" charset="0"/>
              <a:buChar char="•"/>
              <a:defRPr/>
            </a:pPr>
            <a:r>
              <a:rPr lang="en-CA" dirty="0"/>
              <a:t>Negative thinking (blaming, angry, sad)</a:t>
            </a:r>
          </a:p>
          <a:p>
            <a:pPr marL="171450" indent="-171450" eaLnBrk="1" fontAlgn="auto" hangingPunct="1">
              <a:spcBef>
                <a:spcPts val="0"/>
              </a:spcBef>
              <a:spcAft>
                <a:spcPts val="0"/>
              </a:spcAft>
              <a:buFont typeface="Arial" panose="020B0604020202020204" pitchFamily="34" charset="0"/>
              <a:buChar char="•"/>
              <a:defRPr/>
            </a:pPr>
            <a:r>
              <a:rPr lang="en-CA" dirty="0"/>
              <a:t>Loss of interest or enjoyment in something you used to like to do</a:t>
            </a:r>
          </a:p>
          <a:p>
            <a:pPr marL="171450" indent="-171450" eaLnBrk="1" fontAlgn="auto" hangingPunct="1">
              <a:spcBef>
                <a:spcPts val="0"/>
              </a:spcBef>
              <a:spcAft>
                <a:spcPts val="0"/>
              </a:spcAft>
              <a:buFont typeface="Arial" panose="020B0604020202020204" pitchFamily="34" charset="0"/>
              <a:buChar char="•"/>
              <a:defRPr/>
            </a:pPr>
            <a:r>
              <a:rPr lang="en-CA" dirty="0"/>
              <a:t>Feeling restless, want to get your mind off of your stress but not sure how to do it</a:t>
            </a:r>
            <a:endParaRPr lang="en-US" dirty="0"/>
          </a:p>
          <a:p>
            <a:pPr eaLnBrk="1" fontAlgn="auto" hangingPunct="1">
              <a:spcBef>
                <a:spcPts val="0"/>
              </a:spcBef>
              <a:spcAft>
                <a:spcPts val="0"/>
              </a:spcAft>
              <a:defRPr/>
            </a:pPr>
            <a:endParaRPr lang="en-CA" dirty="0"/>
          </a:p>
          <a:p>
            <a:pPr>
              <a:defRPr/>
            </a:pPr>
            <a:r>
              <a:rPr lang="en-CA" b="1" dirty="0"/>
              <a:t>3</a:t>
            </a:r>
            <a:r>
              <a:rPr lang="en-CA" dirty="0"/>
              <a:t>. </a:t>
            </a:r>
            <a:r>
              <a:rPr lang="en-CA" b="1" i="1" dirty="0"/>
              <a:t>Use stick man analogy on the board to better illustrate physical pain vs emotional pain….</a:t>
            </a:r>
          </a:p>
          <a:p>
            <a:pPr eaLnBrk="1" fontAlgn="auto" hangingPunct="1">
              <a:spcBef>
                <a:spcPts val="0"/>
              </a:spcBef>
              <a:spcAft>
                <a:spcPts val="0"/>
              </a:spcAft>
              <a:defRPr/>
            </a:pPr>
            <a:r>
              <a:rPr lang="en-CA" b="1" dirty="0"/>
              <a:t>Physical Pain vs Emotional Pain ****</a:t>
            </a:r>
            <a:r>
              <a:rPr lang="en-CA" dirty="0"/>
              <a:t>Ask the group to give you some examples of causes of physical pain. </a:t>
            </a:r>
          </a:p>
          <a:p>
            <a:pPr marL="0" lvl="1" eaLnBrk="1" fontAlgn="auto" hangingPunct="1">
              <a:spcBef>
                <a:spcPts val="0"/>
              </a:spcBef>
              <a:spcAft>
                <a:spcPts val="0"/>
              </a:spcAft>
              <a:buFont typeface="Arial" pitchFamily="34" charset="0"/>
              <a:buChar char="•"/>
              <a:defRPr/>
            </a:pPr>
            <a:r>
              <a:rPr lang="en-CA" dirty="0"/>
              <a:t>How long would it take for you to tell someone you were sick or in pain and needed help?</a:t>
            </a:r>
            <a:endParaRPr lang="en-CA" sz="1100" dirty="0"/>
          </a:p>
          <a:p>
            <a:pPr marL="0" lvl="1" eaLnBrk="1" fontAlgn="auto" hangingPunct="1">
              <a:spcBef>
                <a:spcPts val="0"/>
              </a:spcBef>
              <a:spcAft>
                <a:spcPts val="0"/>
              </a:spcAft>
              <a:buFont typeface="Arial" pitchFamily="34" charset="0"/>
              <a:buChar char="•"/>
              <a:defRPr/>
            </a:pPr>
            <a:r>
              <a:rPr lang="en-CA" dirty="0"/>
              <a:t>Would you be embarrassed to tell someone?</a:t>
            </a:r>
            <a:endParaRPr lang="en-CA" sz="1100" dirty="0"/>
          </a:p>
          <a:p>
            <a:pPr marL="0" lvl="1" eaLnBrk="1" fontAlgn="auto" hangingPunct="1">
              <a:spcBef>
                <a:spcPts val="0"/>
              </a:spcBef>
              <a:spcAft>
                <a:spcPts val="0"/>
              </a:spcAft>
              <a:buFont typeface="Arial" pitchFamily="34" charset="0"/>
              <a:buChar char="•"/>
              <a:defRPr/>
            </a:pPr>
            <a:r>
              <a:rPr lang="en-CA" dirty="0"/>
              <a:t>Where would you go for help?</a:t>
            </a:r>
          </a:p>
          <a:p>
            <a:pPr marL="0" lvl="1" eaLnBrk="1" fontAlgn="auto" hangingPunct="1">
              <a:spcBef>
                <a:spcPts val="0"/>
              </a:spcBef>
              <a:spcAft>
                <a:spcPts val="0"/>
              </a:spcAft>
              <a:buFont typeface="Arial" pitchFamily="34" charset="0"/>
              <a:buChar char="•"/>
              <a:defRPr/>
            </a:pPr>
            <a:endParaRPr lang="en-CA" sz="1100" dirty="0"/>
          </a:p>
          <a:p>
            <a:pPr eaLnBrk="1" fontAlgn="auto" hangingPunct="1">
              <a:spcBef>
                <a:spcPts val="0"/>
              </a:spcBef>
              <a:spcAft>
                <a:spcPts val="0"/>
              </a:spcAft>
              <a:defRPr/>
            </a:pPr>
            <a:r>
              <a:rPr lang="en-CA" dirty="0"/>
              <a:t>Now ask students what causes stress or emotional pain.</a:t>
            </a:r>
            <a:endParaRPr lang="en-CA" sz="1100" dirty="0"/>
          </a:p>
          <a:p>
            <a:pPr marL="0" lvl="1" eaLnBrk="1" fontAlgn="auto" hangingPunct="1">
              <a:spcBef>
                <a:spcPts val="0"/>
              </a:spcBef>
              <a:spcAft>
                <a:spcPts val="0"/>
              </a:spcAft>
              <a:buFont typeface="Arial" pitchFamily="34" charset="0"/>
              <a:buChar char="•"/>
              <a:defRPr/>
            </a:pPr>
            <a:r>
              <a:rPr lang="en-CA" dirty="0"/>
              <a:t>How long would it take for you to tell someone you were hurting or struggling and needed help?</a:t>
            </a:r>
            <a:endParaRPr lang="en-CA" sz="1100" dirty="0"/>
          </a:p>
          <a:p>
            <a:pPr marL="0" lvl="1" eaLnBrk="1" fontAlgn="auto" hangingPunct="1">
              <a:spcBef>
                <a:spcPts val="0"/>
              </a:spcBef>
              <a:spcAft>
                <a:spcPts val="0"/>
              </a:spcAft>
              <a:buFont typeface="Arial" pitchFamily="34" charset="0"/>
              <a:buChar char="•"/>
              <a:defRPr/>
            </a:pPr>
            <a:r>
              <a:rPr lang="en-CA" dirty="0"/>
              <a:t>Would you be embarrassed to tell someone about a emotional pain or heart ache?</a:t>
            </a:r>
            <a:r>
              <a:rPr lang="en-CA" sz="1100" dirty="0"/>
              <a:t> </a:t>
            </a:r>
            <a:r>
              <a:rPr lang="en-CA" dirty="0"/>
              <a:t>Why?</a:t>
            </a:r>
            <a:endParaRPr lang="en-CA" sz="1100" dirty="0"/>
          </a:p>
          <a:p>
            <a:pPr marL="0" lvl="1" eaLnBrk="1" fontAlgn="auto" hangingPunct="1">
              <a:spcBef>
                <a:spcPts val="0"/>
              </a:spcBef>
              <a:spcAft>
                <a:spcPts val="0"/>
              </a:spcAft>
              <a:buFont typeface="Arial" pitchFamily="34" charset="0"/>
              <a:buChar char="•"/>
              <a:defRPr/>
            </a:pPr>
            <a:r>
              <a:rPr lang="en-CA" dirty="0"/>
              <a:t>Where would you go for help? </a:t>
            </a:r>
            <a:endParaRPr lang="en-CA" sz="1100" dirty="0"/>
          </a:p>
          <a:p>
            <a:pPr eaLnBrk="1" fontAlgn="auto" hangingPunct="1">
              <a:spcBef>
                <a:spcPts val="0"/>
              </a:spcBef>
              <a:spcAft>
                <a:spcPts val="0"/>
              </a:spcAft>
              <a:defRPr/>
            </a:pPr>
            <a:endParaRPr lang="en-CA" dirty="0"/>
          </a:p>
          <a:p>
            <a:pPr eaLnBrk="1" fontAlgn="auto" hangingPunct="1">
              <a:spcBef>
                <a:spcPts val="0"/>
              </a:spcBef>
              <a:spcAft>
                <a:spcPts val="0"/>
              </a:spcAft>
              <a:defRPr/>
            </a:pPr>
            <a:r>
              <a:rPr lang="en-CA" dirty="0"/>
              <a:t>Note the difference in responses for physical pain and emotional pain (heart ache). </a:t>
            </a:r>
          </a:p>
          <a:p>
            <a:pPr eaLnBrk="1" fontAlgn="auto" hangingPunct="1">
              <a:spcBef>
                <a:spcPts val="0"/>
              </a:spcBef>
              <a:spcAft>
                <a:spcPts val="0"/>
              </a:spcAft>
              <a:defRPr/>
            </a:pPr>
            <a:r>
              <a:rPr lang="en-CA" dirty="0"/>
              <a:t>Suggest that things would be much easier for us if we thought about our heart aches the way we think about physical pain or illness (example: not being embarrassed to talk about it, getting help).</a:t>
            </a:r>
            <a:endParaRPr lang="en-CA" sz="1100" dirty="0"/>
          </a:p>
          <a:p>
            <a:pPr marL="0" lvl="1" eaLnBrk="1" fontAlgn="auto" hangingPunct="1">
              <a:spcBef>
                <a:spcPts val="0"/>
              </a:spcBef>
              <a:spcAft>
                <a:spcPts val="0"/>
              </a:spcAft>
              <a:buFont typeface="Arial" pitchFamily="34" charset="0"/>
              <a:buChar char="•"/>
              <a:defRPr/>
            </a:pPr>
            <a:endParaRPr lang="en-CA" sz="11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A70552-F337-40A8-9A63-0B52CC625FD4}" type="slidenum">
              <a:rPr lang="en-US" altLang="fr-FR" sz="1200" smtClean="0"/>
              <a:pPr/>
              <a:t>19</a:t>
            </a:fld>
            <a:endParaRPr lang="en-US" alt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dirty="0"/>
              <a:t>Ask students how they cope with stress or emotional pain…</a:t>
            </a:r>
          </a:p>
          <a:p>
            <a:pPr eaLnBrk="1" hangingPunct="1">
              <a:spcBef>
                <a:spcPct val="0"/>
              </a:spcBef>
            </a:pPr>
            <a:endParaRPr lang="en-CA" altLang="fr-FR" dirty="0"/>
          </a:p>
          <a:p>
            <a:pPr eaLnBrk="1" hangingPunct="1">
              <a:spcBef>
                <a:spcPct val="0"/>
              </a:spcBef>
            </a:pPr>
            <a:r>
              <a:rPr lang="en-CA" altLang="fr-FR" b="1" dirty="0"/>
              <a:t>Emphasize the need to:</a:t>
            </a:r>
          </a:p>
          <a:p>
            <a:pPr eaLnBrk="1" hangingPunct="1">
              <a:spcBef>
                <a:spcPct val="0"/>
              </a:spcBef>
              <a:buFontTx/>
              <a:buChar char="•"/>
            </a:pPr>
            <a:r>
              <a:rPr lang="en-CA" altLang="fr-FR" dirty="0"/>
              <a:t>Identify the problem. Is your job, school, a relationship with someone, or worries about money causing stress? </a:t>
            </a:r>
          </a:p>
          <a:p>
            <a:pPr eaLnBrk="1" hangingPunct="1">
              <a:spcBef>
                <a:spcPct val="0"/>
              </a:spcBef>
              <a:buFontTx/>
              <a:buChar char="•"/>
            </a:pPr>
            <a:r>
              <a:rPr lang="en-CA" altLang="fr-FR" dirty="0"/>
              <a:t>Solve problems as they come up. What can you do, and what are the possible outcomes?  </a:t>
            </a:r>
          </a:p>
          <a:p>
            <a:pPr eaLnBrk="1" hangingPunct="1">
              <a:spcBef>
                <a:spcPct val="0"/>
              </a:spcBef>
              <a:buFontTx/>
              <a:buChar char="•"/>
            </a:pPr>
            <a:r>
              <a:rPr lang="en-CA" altLang="fr-FR" dirty="0"/>
              <a:t>Talk about your problems. You may find it helpful to talk about your stress. Loved ones may not realize that you’re having a hard time. Once they understand, they may be able to help different ways. </a:t>
            </a:r>
          </a:p>
          <a:p>
            <a:pPr eaLnBrk="1" hangingPunct="1">
              <a:spcBef>
                <a:spcPct val="0"/>
              </a:spcBef>
            </a:pPr>
            <a:endParaRPr lang="en-CA" altLang="fr-FR" dirty="0"/>
          </a:p>
          <a:p>
            <a:pPr eaLnBrk="1">
              <a:spcBef>
                <a:spcPct val="0"/>
              </a:spcBef>
            </a:pPr>
            <a:r>
              <a:rPr lang="en-CA" altLang="fr-FR" b="1" dirty="0">
                <a:latin typeface="Times" panose="02020603050405020304" pitchFamily="18" charset="0"/>
              </a:rPr>
              <a:t>Positive coping strategies:</a:t>
            </a:r>
            <a:endParaRPr lang="en-US" altLang="fr-FR" b="1" dirty="0">
              <a:latin typeface="Times" panose="02020603050405020304" pitchFamily="18" charset="0"/>
            </a:endParaRPr>
          </a:p>
          <a:p>
            <a:pPr eaLnBrk="1">
              <a:spcBef>
                <a:spcPct val="0"/>
              </a:spcBef>
            </a:pPr>
            <a:r>
              <a:rPr lang="en-CA" altLang="fr-FR" dirty="0">
                <a:latin typeface="Times" panose="02020603050405020304" pitchFamily="18" charset="0"/>
              </a:rPr>
              <a:t>-Helps to restore emotional balance and/or feel better about yourself</a:t>
            </a:r>
            <a:endParaRPr lang="en-US" altLang="fr-FR" dirty="0">
              <a:latin typeface="Times" panose="02020603050405020304" pitchFamily="18" charset="0"/>
            </a:endParaRPr>
          </a:p>
          <a:p>
            <a:pPr eaLnBrk="1">
              <a:spcBef>
                <a:spcPct val="0"/>
              </a:spcBef>
            </a:pPr>
            <a:r>
              <a:rPr lang="en-CA" altLang="fr-FR" dirty="0">
                <a:latin typeface="Times" panose="02020603050405020304" pitchFamily="18" charset="0"/>
              </a:rPr>
              <a:t>-Respectful of you, others and property</a:t>
            </a:r>
            <a:endParaRPr lang="en-US" altLang="fr-FR" dirty="0">
              <a:latin typeface="Times" panose="02020603050405020304" pitchFamily="18" charset="0"/>
            </a:endParaRPr>
          </a:p>
          <a:p>
            <a:pPr eaLnBrk="1">
              <a:spcBef>
                <a:spcPct val="0"/>
              </a:spcBef>
            </a:pPr>
            <a:r>
              <a:rPr lang="en-CA" altLang="fr-FR" dirty="0">
                <a:latin typeface="Times" panose="02020603050405020304" pitchFamily="18" charset="0"/>
              </a:rPr>
              <a:t>-Helps you to solve the problem</a:t>
            </a:r>
          </a:p>
          <a:p>
            <a:pPr eaLnBrk="1">
              <a:spcBef>
                <a:spcPct val="0"/>
              </a:spcBef>
            </a:pPr>
            <a:endParaRPr lang="en-US" altLang="fr-FR" dirty="0">
              <a:latin typeface="Times" panose="02020603050405020304" pitchFamily="18" charset="0"/>
            </a:endParaRPr>
          </a:p>
          <a:p>
            <a:pPr eaLnBrk="1">
              <a:spcBef>
                <a:spcPct val="0"/>
              </a:spcBef>
            </a:pPr>
            <a:r>
              <a:rPr lang="en-CA" altLang="fr-FR" b="1" dirty="0">
                <a:latin typeface="Times" panose="02020603050405020304" pitchFamily="18" charset="0"/>
              </a:rPr>
              <a:t>Neutral coping strategies:</a:t>
            </a:r>
            <a:endParaRPr lang="en-US" altLang="fr-FR" b="1" dirty="0">
              <a:latin typeface="Times" panose="02020603050405020304" pitchFamily="18" charset="0"/>
            </a:endParaRPr>
          </a:p>
          <a:p>
            <a:pPr eaLnBrk="1">
              <a:spcBef>
                <a:spcPct val="0"/>
              </a:spcBef>
            </a:pPr>
            <a:r>
              <a:rPr lang="en-CA" altLang="fr-FR" dirty="0">
                <a:latin typeface="Times" panose="02020603050405020304" pitchFamily="18" charset="0"/>
              </a:rPr>
              <a:t>-Not positive or negative, but could lead to problems if used too much</a:t>
            </a:r>
            <a:endParaRPr lang="en-US" altLang="fr-FR" dirty="0">
              <a:latin typeface="Times" panose="02020603050405020304" pitchFamily="18" charset="0"/>
            </a:endParaRPr>
          </a:p>
          <a:p>
            <a:pPr eaLnBrk="1">
              <a:spcBef>
                <a:spcPct val="0"/>
              </a:spcBef>
            </a:pPr>
            <a:r>
              <a:rPr lang="en-CA" altLang="fr-FR" dirty="0">
                <a:latin typeface="Times" panose="02020603050405020304" pitchFamily="18" charset="0"/>
              </a:rPr>
              <a:t>-May help to calm you and restore emotional balance</a:t>
            </a:r>
            <a:endParaRPr lang="en-US" altLang="fr-FR" dirty="0">
              <a:latin typeface="Times" panose="02020603050405020304" pitchFamily="18" charset="0"/>
            </a:endParaRPr>
          </a:p>
          <a:p>
            <a:pPr eaLnBrk="1">
              <a:spcBef>
                <a:spcPct val="0"/>
              </a:spcBef>
            </a:pPr>
            <a:r>
              <a:rPr lang="en-CA" altLang="fr-FR" dirty="0">
                <a:latin typeface="Times" panose="02020603050405020304" pitchFamily="18" charset="0"/>
              </a:rPr>
              <a:t>-Are temporary strategies, and should be used with a positive coping strategy to solve the problem</a:t>
            </a:r>
          </a:p>
          <a:p>
            <a:pPr eaLnBrk="1">
              <a:spcBef>
                <a:spcPct val="0"/>
              </a:spcBef>
            </a:pPr>
            <a:endParaRPr lang="en-US" altLang="fr-FR" dirty="0">
              <a:latin typeface="Times" panose="02020603050405020304" pitchFamily="18" charset="0"/>
            </a:endParaRPr>
          </a:p>
          <a:p>
            <a:pPr eaLnBrk="1">
              <a:spcBef>
                <a:spcPct val="0"/>
              </a:spcBef>
            </a:pPr>
            <a:r>
              <a:rPr lang="en-CA" altLang="fr-FR" b="1" dirty="0">
                <a:latin typeface="Times" panose="02020603050405020304" pitchFamily="18" charset="0"/>
              </a:rPr>
              <a:t>Negative coping strategies:</a:t>
            </a:r>
            <a:endParaRPr lang="en-US" altLang="fr-FR" b="1" dirty="0">
              <a:latin typeface="Times" panose="02020603050405020304" pitchFamily="18" charset="0"/>
            </a:endParaRPr>
          </a:p>
          <a:p>
            <a:pPr eaLnBrk="1">
              <a:spcBef>
                <a:spcPct val="0"/>
              </a:spcBef>
            </a:pPr>
            <a:r>
              <a:rPr lang="en-CA" altLang="fr-FR" dirty="0">
                <a:latin typeface="Times" panose="02020603050405020304" pitchFamily="18" charset="0"/>
              </a:rPr>
              <a:t>-Does not restore emotional balance, and may make strong emotions (like anger) even worse</a:t>
            </a:r>
            <a:endParaRPr lang="en-US" altLang="fr-FR" dirty="0">
              <a:latin typeface="Times" panose="02020603050405020304" pitchFamily="18" charset="0"/>
            </a:endParaRPr>
          </a:p>
          <a:p>
            <a:pPr eaLnBrk="1">
              <a:spcBef>
                <a:spcPct val="0"/>
              </a:spcBef>
            </a:pPr>
            <a:r>
              <a:rPr lang="en-CA" altLang="fr-FR" dirty="0">
                <a:latin typeface="Times" panose="02020603050405020304" pitchFamily="18" charset="0"/>
              </a:rPr>
              <a:t>-May be harmful to you, others or property</a:t>
            </a:r>
            <a:endParaRPr lang="en-US" altLang="fr-FR" dirty="0">
              <a:latin typeface="Times" panose="02020603050405020304" pitchFamily="18" charset="0"/>
            </a:endParaRPr>
          </a:p>
          <a:p>
            <a:pPr eaLnBrk="1">
              <a:spcBef>
                <a:spcPct val="0"/>
              </a:spcBef>
            </a:pPr>
            <a:r>
              <a:rPr lang="en-CA" altLang="fr-FR" dirty="0">
                <a:latin typeface="Times" panose="02020603050405020304" pitchFamily="18" charset="0"/>
              </a:rPr>
              <a:t>-Does not solve the problem</a:t>
            </a:r>
            <a:endParaRPr lang="en-US" altLang="fr-FR" dirty="0">
              <a:latin typeface="Times" panose="02020603050405020304" pitchFamily="18" charset="0"/>
            </a:endParaRPr>
          </a:p>
          <a:p>
            <a:pPr eaLnBrk="1">
              <a:spcBef>
                <a:spcPct val="0"/>
              </a:spcBef>
            </a:pPr>
            <a:r>
              <a:rPr lang="en-CA" altLang="fr-FR" dirty="0">
                <a:latin typeface="Times" panose="02020603050405020304" pitchFamily="18" charset="0"/>
              </a:rPr>
              <a:t>-May create more problems</a:t>
            </a:r>
            <a:endParaRPr lang="en-US" altLang="fr-FR" dirty="0">
              <a:latin typeface="Times" panose="02020603050405020304" pitchFamily="18" charset="0"/>
            </a:endParaRPr>
          </a:p>
          <a:p>
            <a:pPr eaLnBrk="1">
              <a:spcBef>
                <a:spcPct val="0"/>
              </a:spcBef>
            </a:pPr>
            <a:endParaRPr lang="en-CA" altLang="fr-FR" dirty="0">
              <a:latin typeface="Times" panose="02020603050405020304" pitchFamily="18" charset="0"/>
            </a:endParaRPr>
          </a:p>
          <a:p>
            <a:pPr eaLnBrk="1">
              <a:spcBef>
                <a:spcPct val="0"/>
              </a:spcBef>
            </a:pPr>
            <a:endParaRPr lang="en-US" altLang="fr-FR" dirty="0">
              <a:latin typeface="Times" panose="02020603050405020304" pitchFamily="18" charset="0"/>
            </a:endParaRPr>
          </a:p>
          <a:p>
            <a:pPr eaLnBrk="1">
              <a:spcBef>
                <a:spcPct val="0"/>
              </a:spcBef>
              <a:buFontTx/>
              <a:buChar char="•"/>
            </a:pPr>
            <a:r>
              <a:rPr lang="en-CA" altLang="fr-FR" dirty="0">
                <a:latin typeface="Times" panose="02020603050405020304" pitchFamily="18" charset="0"/>
              </a:rPr>
              <a:t>Understand the way you think about situations affects the way you respond to them. </a:t>
            </a:r>
            <a:endParaRPr lang="en-US" altLang="fr-FR" dirty="0">
              <a:latin typeface="Times" panose="02020603050405020304" pitchFamily="18" charset="0"/>
            </a:endParaRPr>
          </a:p>
          <a:p>
            <a:pPr eaLnBrk="1">
              <a:spcBef>
                <a:spcPct val="0"/>
              </a:spcBef>
              <a:buFontTx/>
              <a:buChar char="•"/>
            </a:pPr>
            <a:r>
              <a:rPr lang="en-CA" altLang="fr-FR" dirty="0">
                <a:latin typeface="Times" panose="02020603050405020304" pitchFamily="18" charset="0"/>
              </a:rPr>
              <a:t>Learn about stress management. There are also counsellors who specialize in stress specific to youth.</a:t>
            </a:r>
            <a:endParaRPr lang="en-US" altLang="fr-FR" dirty="0">
              <a:latin typeface="Times" panose="02020603050405020304" pitchFamily="18" charset="0"/>
            </a:endParaRPr>
          </a:p>
          <a:p>
            <a:pPr eaLnBrk="1" hangingPunct="1">
              <a:spcBef>
                <a:spcPct val="0"/>
              </a:spcBef>
            </a:pPr>
            <a:endParaRPr lang="en-CA" altLang="fr-FR"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E015B1-5FC7-4ED2-B104-10E5D8606FF0}" type="slidenum">
              <a:rPr lang="en-US" altLang="fr-FR" sz="1200" smtClean="0"/>
              <a:pPr/>
              <a:t>20</a:t>
            </a:fld>
            <a:endParaRPr lang="en-US"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fr-FR" sz="1200" b="1" dirty="0"/>
              <a:t>TRUE. </a:t>
            </a:r>
            <a:r>
              <a:rPr lang="en-US" altLang="fr-FR" sz="1200" dirty="0"/>
              <a:t>Because of their psychoactive properties (properties that affect the mind and mental processes) and their potential for abuse, opioid pain medications are regulated in Canada under the </a:t>
            </a:r>
            <a:r>
              <a:rPr lang="en-US" altLang="fr-FR" sz="1200" i="1" dirty="0"/>
              <a:t>Controlled Drugs and Substances Act</a:t>
            </a:r>
            <a:r>
              <a:rPr lang="en-US" altLang="fr-FR" sz="1200" dirty="0"/>
              <a:t> (CDSA). </a:t>
            </a:r>
          </a:p>
          <a:p>
            <a:pPr eaLnBrk="1" hangingPunct="1">
              <a:spcBef>
                <a:spcPct val="0"/>
              </a:spcBef>
            </a:pPr>
            <a:r>
              <a:rPr lang="en-US" altLang="fr-FR" sz="1200" dirty="0"/>
              <a:t>Under the CDSA, it is illegal to:</a:t>
            </a:r>
          </a:p>
          <a:p>
            <a:pPr eaLnBrk="1" hangingPunct="1">
              <a:spcBef>
                <a:spcPct val="0"/>
              </a:spcBef>
              <a:buFontTx/>
              <a:buChar char="•"/>
            </a:pPr>
            <a:r>
              <a:rPr lang="en-US" altLang="fr-FR" sz="1200" dirty="0"/>
              <a:t>possess opioid pain medications unless you are a patient with a prescription from a licensed health care professional;</a:t>
            </a:r>
          </a:p>
          <a:p>
            <a:pPr eaLnBrk="1" hangingPunct="1">
              <a:spcBef>
                <a:spcPct val="0"/>
              </a:spcBef>
              <a:buFontTx/>
              <a:buChar char="•"/>
            </a:pPr>
            <a:r>
              <a:rPr lang="en-US" altLang="fr-FR" sz="1200" dirty="0"/>
              <a:t>sell or even give away your prescription opioid pain medication to someone else;</a:t>
            </a:r>
          </a:p>
          <a:p>
            <a:pPr eaLnBrk="1" hangingPunct="1">
              <a:spcBef>
                <a:spcPct val="0"/>
              </a:spcBef>
              <a:buFontTx/>
              <a:buChar char="•"/>
            </a:pPr>
            <a:r>
              <a:rPr lang="en-US" altLang="fr-FR" sz="1200" dirty="0"/>
              <a:t>"double doctor," i.e., seek a prescription for an opioid pain medication from more than one doctor in a short period of time without the doctor knowing that you have already obtained a prescription from another doctor.</a:t>
            </a:r>
          </a:p>
          <a:p>
            <a:pPr eaLnBrk="1" hangingPunct="1">
              <a:spcBef>
                <a:spcPct val="0"/>
              </a:spcBef>
            </a:pPr>
            <a:endParaRPr lang="en-US" altLang="fr-FR" sz="1200" dirty="0"/>
          </a:p>
          <a:p>
            <a:pPr eaLnBrk="1" hangingPunct="1">
              <a:spcBef>
                <a:spcPct val="0"/>
              </a:spcBef>
            </a:pPr>
            <a:r>
              <a:rPr lang="en-US" altLang="fr-FR" sz="1200" dirty="0"/>
              <a:t>http://www.hc-sc.gc.ca/hl-vs/iyh-vsv/med/ana-opioid-med-eng.php</a:t>
            </a:r>
          </a:p>
          <a:p>
            <a:endParaRPr lang="en-CA" dirty="0"/>
          </a:p>
        </p:txBody>
      </p:sp>
      <p:sp>
        <p:nvSpPr>
          <p:cNvPr id="4" name="Slide Number Placeholder 3"/>
          <p:cNvSpPr>
            <a:spLocks noGrp="1"/>
          </p:cNvSpPr>
          <p:nvPr>
            <p:ph type="sldNum" sz="quarter" idx="5"/>
          </p:nvPr>
        </p:nvSpPr>
        <p:spPr/>
        <p:txBody>
          <a:bodyPr/>
          <a:lstStyle/>
          <a:p>
            <a:fld id="{C552C27C-298C-45AF-9957-F5373879CF6C}" type="slidenum">
              <a:rPr lang="en-CA" smtClean="0"/>
              <a:t>3</a:t>
            </a:fld>
            <a:endParaRPr lang="en-CA"/>
          </a:p>
        </p:txBody>
      </p:sp>
    </p:spTree>
    <p:extLst>
      <p:ext uri="{BB962C8B-B14F-4D97-AF65-F5344CB8AC3E}">
        <p14:creationId xmlns:p14="http://schemas.microsoft.com/office/powerpoint/2010/main" val="3660165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fr-FR" sz="1400" b="1"/>
              <a:t>Talk to someone you trust:</a:t>
            </a:r>
            <a:br>
              <a:rPr lang="en-CA" altLang="fr-FR" sz="1400"/>
            </a:br>
            <a:r>
              <a:rPr lang="en-CA" altLang="fr-FR" sz="1400"/>
              <a:t>Talking to others, and getting help if needed are good strategies for coping with feelings, stress or an addiction. </a:t>
            </a:r>
            <a:br>
              <a:rPr lang="en-CA" altLang="fr-FR" sz="1400"/>
            </a:br>
            <a:r>
              <a:rPr lang="en-CA" altLang="fr-FR" sz="1400"/>
              <a:t>Talking about the current issue may help you feel less worried and anxious. It might also help to solve the problem, sometimes the problem is too big or too hard to handle alone.</a:t>
            </a:r>
            <a:br>
              <a:rPr lang="en-CA" altLang="fr-FR" sz="1400"/>
            </a:br>
            <a:r>
              <a:rPr lang="en-CA" altLang="fr-FR" sz="1400"/>
              <a:t>If you are struggling with substance abuse or know someone who is, it can help or at least prevent things from getting worse.</a:t>
            </a:r>
            <a:br>
              <a:rPr lang="en-CA" altLang="fr-FR" sz="1400"/>
            </a:br>
            <a:r>
              <a:rPr lang="en-CA" altLang="fr-FR" sz="1400"/>
              <a:t>Feels good to know someone understands you and supports you.</a:t>
            </a:r>
          </a:p>
          <a:p>
            <a:endParaRPr lang="en-CA" altLang="fr-FR" sz="1400"/>
          </a:p>
          <a:p>
            <a:r>
              <a:rPr lang="en-CA" altLang="fr-FR" sz="1400"/>
              <a:t>Source: Healthy Transitions Facilitator Guide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8EC20F-801C-463A-A4E0-39E5EABA3B12}" type="slidenum">
              <a:rPr lang="en-CA" altLang="fr-FR" sz="1200" smtClean="0"/>
              <a:pPr/>
              <a:t>21</a:t>
            </a:fld>
            <a:endParaRPr lang="en-CA" alt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fr-FR" sz="1000"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BEF518-FC24-4722-ABAE-4A1F7807C675}" type="slidenum">
              <a:rPr lang="en-CA" altLang="fr-FR" sz="1200" smtClean="0">
                <a:latin typeface="Arial" panose="020B0604020202020204" pitchFamily="34" charset="0"/>
              </a:rPr>
              <a:pPr/>
              <a:t>22</a:t>
            </a:fld>
            <a:endParaRPr lang="en-CA" altLang="fr-FR"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spcBef>
                <a:spcPct val="0"/>
              </a:spcBef>
            </a:pPr>
            <a:r>
              <a:rPr lang="en-CA" altLang="fr-FR" b="1" dirty="0"/>
              <a:t>All of the above.</a:t>
            </a:r>
          </a:p>
          <a:p>
            <a:pPr eaLnBrk="1" hangingPunct="1">
              <a:spcBef>
                <a:spcPct val="0"/>
              </a:spcBef>
            </a:pPr>
            <a:endParaRPr lang="en-CA" altLang="fr-FR" b="1" dirty="0"/>
          </a:p>
          <a:p>
            <a:pPr eaLnBrk="1" hangingPunct="1">
              <a:spcBef>
                <a:spcPct val="0"/>
              </a:spcBef>
            </a:pPr>
            <a:r>
              <a:rPr lang="en-CA" altLang="fr-FR" b="1" dirty="0"/>
              <a:t>What are the long-term effects of taking opioids?</a:t>
            </a:r>
          </a:p>
          <a:p>
            <a:pPr eaLnBrk="1" hangingPunct="1">
              <a:spcBef>
                <a:spcPct val="0"/>
              </a:spcBef>
            </a:pPr>
            <a:r>
              <a:rPr lang="en-CA" altLang="fr-FR" dirty="0"/>
              <a:t>Long-term use of opioids can cause constipation, decreased interest in sex, menstrual irregularities and mood swings. Addiction to opioids can have devastating long-term social, financial and emotional effects. </a:t>
            </a:r>
          </a:p>
          <a:p>
            <a:pPr eaLnBrk="1" hangingPunct="1">
              <a:spcBef>
                <a:spcPct val="0"/>
              </a:spcBef>
            </a:pPr>
            <a:endParaRPr lang="en-US" altLang="fr-FR" dirty="0"/>
          </a:p>
          <a:p>
            <a:pPr eaLnBrk="1" hangingPunct="1">
              <a:spcBef>
                <a:spcPct val="0"/>
              </a:spcBef>
            </a:pPr>
            <a:r>
              <a:rPr lang="en-US" altLang="fr-FR" dirty="0"/>
              <a:t>http://www.camh.ca/en/hospital/health_information/a_z_mental_health_and_addiction_information/oxycontin/Pages/opioids_dyk.aspx</a:t>
            </a:r>
          </a:p>
          <a:p>
            <a:endParaRPr lang="en-CA" dirty="0"/>
          </a:p>
        </p:txBody>
      </p:sp>
      <p:sp>
        <p:nvSpPr>
          <p:cNvPr id="4" name="Slide Number Placeholder 3"/>
          <p:cNvSpPr>
            <a:spLocks noGrp="1"/>
          </p:cNvSpPr>
          <p:nvPr>
            <p:ph type="sldNum" sz="quarter" idx="5"/>
          </p:nvPr>
        </p:nvSpPr>
        <p:spPr/>
        <p:txBody>
          <a:bodyPr/>
          <a:lstStyle/>
          <a:p>
            <a:fld id="{C552C27C-298C-45AF-9957-F5373879CF6C}" type="slidenum">
              <a:rPr lang="en-CA" smtClean="0"/>
              <a:t>4</a:t>
            </a:fld>
            <a:endParaRPr lang="en-CA"/>
          </a:p>
        </p:txBody>
      </p:sp>
    </p:spTree>
    <p:extLst>
      <p:ext uri="{BB962C8B-B14F-4D97-AF65-F5344CB8AC3E}">
        <p14:creationId xmlns:p14="http://schemas.microsoft.com/office/powerpoint/2010/main" val="325231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fr-FR" sz="1200" b="1" dirty="0"/>
              <a:t>What is fentanyl?</a:t>
            </a:r>
          </a:p>
          <a:p>
            <a:pPr eaLnBrk="1" hangingPunct="1">
              <a:spcBef>
                <a:spcPct val="0"/>
              </a:spcBef>
            </a:pPr>
            <a:r>
              <a:rPr lang="en-CA" altLang="fr-FR" sz="1200" dirty="0"/>
              <a:t>Fentanyl is an opioid. It is usually prescribed in a patch form as a painkiller for managing severe chronic pain or used in hospitals during surgical procedures.  It is around 50 to 100 times stronger than morphine. This makes the risk of accidental overdose much higher, especially when used not as prescribed.</a:t>
            </a:r>
          </a:p>
          <a:p>
            <a:pPr eaLnBrk="1" hangingPunct="1">
              <a:spcBef>
                <a:spcPct val="0"/>
              </a:spcBef>
            </a:pPr>
            <a:endParaRPr lang="en-CA" altLang="fr-FR" sz="1200" dirty="0"/>
          </a:p>
          <a:p>
            <a:pPr eaLnBrk="1" hangingPunct="1">
              <a:spcBef>
                <a:spcPct val="0"/>
              </a:spcBef>
            </a:pPr>
            <a:r>
              <a:rPr lang="en-CA" altLang="fr-FR" sz="1200" dirty="0"/>
              <a:t>There are also different </a:t>
            </a:r>
            <a:r>
              <a:rPr lang="en-CA" altLang="fr-FR" sz="1200" dirty="0" err="1"/>
              <a:t>Fentanyls</a:t>
            </a:r>
            <a:r>
              <a:rPr lang="en-CA" altLang="fr-FR" sz="1200" dirty="0"/>
              <a:t> being made illegally and sold on the streets. This </a:t>
            </a:r>
            <a:r>
              <a:rPr lang="en-CA" altLang="fr-FR" sz="1200" b="1" dirty="0"/>
              <a:t>illicit fentanyl</a:t>
            </a:r>
            <a:r>
              <a:rPr lang="en-CA" altLang="fr-FR" sz="1200" dirty="0"/>
              <a:t> is often made as a powder and mixed with other drugs (like heroin, cocaine or crack). It is also being pressed into pills and sold as things like ‘oxycodone’ (oxycontin, </a:t>
            </a:r>
            <a:r>
              <a:rPr lang="en-CA" altLang="fr-FR" sz="1200" dirty="0" err="1"/>
              <a:t>oxys</a:t>
            </a:r>
            <a:r>
              <a:rPr lang="en-CA" altLang="fr-FR" sz="1200" dirty="0"/>
              <a:t>, eighties) or other pills including speed and ecstasy/MDMA. </a:t>
            </a:r>
          </a:p>
          <a:p>
            <a:pPr eaLnBrk="1" hangingPunct="1">
              <a:spcBef>
                <a:spcPct val="0"/>
              </a:spcBef>
            </a:pPr>
            <a:endParaRPr lang="en-CA" altLang="fr-FR" sz="1200" dirty="0"/>
          </a:p>
          <a:p>
            <a:pPr eaLnBrk="1" hangingPunct="1">
              <a:spcBef>
                <a:spcPct val="0"/>
              </a:spcBef>
            </a:pPr>
            <a:r>
              <a:rPr lang="en-CA" altLang="fr-FR" sz="1200" dirty="0"/>
              <a:t>Source: StopOverdoseOttawa.ca</a:t>
            </a:r>
          </a:p>
          <a:p>
            <a:endParaRPr lang="en-CA" dirty="0"/>
          </a:p>
        </p:txBody>
      </p:sp>
      <p:sp>
        <p:nvSpPr>
          <p:cNvPr id="4" name="Slide Number Placeholder 3"/>
          <p:cNvSpPr>
            <a:spLocks noGrp="1"/>
          </p:cNvSpPr>
          <p:nvPr>
            <p:ph type="sldNum" sz="quarter" idx="5"/>
          </p:nvPr>
        </p:nvSpPr>
        <p:spPr/>
        <p:txBody>
          <a:bodyPr/>
          <a:lstStyle/>
          <a:p>
            <a:fld id="{C552C27C-298C-45AF-9957-F5373879CF6C}" type="slidenum">
              <a:rPr lang="en-CA" smtClean="0"/>
              <a:t>5</a:t>
            </a:fld>
            <a:endParaRPr lang="en-CA"/>
          </a:p>
        </p:txBody>
      </p:sp>
    </p:spTree>
    <p:extLst>
      <p:ext uri="{BB962C8B-B14F-4D97-AF65-F5344CB8AC3E}">
        <p14:creationId xmlns:p14="http://schemas.microsoft.com/office/powerpoint/2010/main" val="8031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fr-FR" sz="1400" b="1" dirty="0"/>
              <a:t>What's the risk with counterfeit drugs?</a:t>
            </a:r>
            <a:br>
              <a:rPr lang="en-CA" altLang="fr-FR" sz="1400" dirty="0"/>
            </a:br>
            <a:br>
              <a:rPr lang="en-CA" altLang="fr-FR" sz="1400" dirty="0"/>
            </a:br>
            <a:r>
              <a:rPr lang="en-CA" altLang="fr-FR" sz="1400" dirty="0"/>
              <a:t>Counterfeit pills can be manufactured to look almost identical to prescription opioids (i.e. Oxycontin, Percocet) and other medications. Obtaining drugs from a non-medical source such as a friend, ordering online, or a drug dealer is very risky and potentially life-threatening as there is no way to know what is actually in them or how toxic they may be. Drugs should only be purchased from a local pharmacy or a medical professional.</a:t>
            </a:r>
          </a:p>
          <a:p>
            <a:endParaRPr lang="en-CA" altLang="fr-FR" sz="1400" dirty="0"/>
          </a:p>
          <a:p>
            <a:r>
              <a:rPr lang="en-CA" altLang="fr-FR" sz="1400" dirty="0"/>
              <a:t>Source: StopOverdoseOttawa.ca</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67295E-0010-44EF-9E45-DD0EDF4AF645}" type="slidenum">
              <a:rPr lang="en-CA" altLang="fr-FR" sz="1200" smtClean="0"/>
              <a:pPr/>
              <a:t>6</a:t>
            </a:fld>
            <a:endParaRPr lang="en-CA" alt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552450" y="4416425"/>
            <a:ext cx="604837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u="sng"/>
              <a:t>Addiction </a:t>
            </a:r>
          </a:p>
          <a:p>
            <a:pPr eaLnBrk="1" hangingPunct="1">
              <a:spcBef>
                <a:spcPct val="0"/>
              </a:spcBef>
            </a:pPr>
            <a:r>
              <a:rPr lang="en-CA" altLang="fr-FR"/>
              <a:t>Addiction consists of three parts:  Physical, social, and psychological.  In order to successfully break an addiction, you must break all three parts.</a:t>
            </a:r>
          </a:p>
          <a:p>
            <a:pPr eaLnBrk="1" hangingPunct="1">
              <a:spcBef>
                <a:spcPct val="0"/>
              </a:spcBef>
            </a:pPr>
            <a:endParaRPr lang="en-CA" altLang="fr-FR"/>
          </a:p>
          <a:p>
            <a:pPr eaLnBrk="1" hangingPunct="1">
              <a:spcBef>
                <a:spcPct val="0"/>
              </a:spcBef>
            </a:pPr>
            <a:r>
              <a:rPr lang="en-CA" altLang="fr-FR" u="sng"/>
              <a:t>Physical Addiction</a:t>
            </a:r>
          </a:p>
          <a:p>
            <a:pPr eaLnBrk="1" hangingPunct="1">
              <a:spcBef>
                <a:spcPct val="0"/>
              </a:spcBef>
            </a:pPr>
            <a:r>
              <a:rPr lang="en-CA" altLang="fr-FR" b="1"/>
              <a:t>Does anyone know what this means?</a:t>
            </a:r>
          </a:p>
          <a:p>
            <a:pPr eaLnBrk="1" hangingPunct="1">
              <a:spcBef>
                <a:spcPct val="0"/>
              </a:spcBef>
              <a:buFontTx/>
              <a:buChar char="•"/>
            </a:pPr>
            <a:r>
              <a:rPr lang="en-CA" altLang="fr-FR"/>
              <a:t>your body physically needs the substance to function normally.</a:t>
            </a:r>
          </a:p>
          <a:p>
            <a:pPr eaLnBrk="1" hangingPunct="1">
              <a:spcBef>
                <a:spcPct val="0"/>
              </a:spcBef>
            </a:pPr>
            <a:endParaRPr lang="en-CA" altLang="fr-FR"/>
          </a:p>
          <a:p>
            <a:pPr eaLnBrk="1" hangingPunct="1">
              <a:spcBef>
                <a:spcPct val="0"/>
              </a:spcBef>
            </a:pPr>
            <a:r>
              <a:rPr lang="en-CA" altLang="fr-FR" u="sng"/>
              <a:t>Social Addiction</a:t>
            </a:r>
          </a:p>
          <a:p>
            <a:pPr eaLnBrk="1" hangingPunct="1">
              <a:spcBef>
                <a:spcPct val="0"/>
              </a:spcBef>
            </a:pPr>
            <a:r>
              <a:rPr lang="en-CA" altLang="fr-FR" b="1"/>
              <a:t>Can anyone give examples of social addictions?</a:t>
            </a:r>
          </a:p>
          <a:p>
            <a:pPr eaLnBrk="1" hangingPunct="1">
              <a:spcBef>
                <a:spcPct val="0"/>
              </a:spcBef>
            </a:pPr>
            <a:r>
              <a:rPr lang="en-CA" altLang="fr-FR"/>
              <a:t>Most youth addictions start at the social level – it is a leading factor in a person’s choice regarding substance. Eg: peer pressure, rebellion, wanting to feel like an adult. Reasons youth have given for using a substance include: “My friends use it.“, "I just wanted to try it.“, "I thought it was cool.“ and "My parents use it."</a:t>
            </a:r>
          </a:p>
          <a:p>
            <a:pPr eaLnBrk="1" hangingPunct="1">
              <a:spcBef>
                <a:spcPct val="0"/>
              </a:spcBef>
            </a:pPr>
            <a:endParaRPr lang="en-CA" altLang="fr-FR" b="1"/>
          </a:p>
          <a:p>
            <a:pPr eaLnBrk="1" hangingPunct="1">
              <a:spcBef>
                <a:spcPct val="0"/>
              </a:spcBef>
            </a:pPr>
            <a:r>
              <a:rPr lang="en-CA" altLang="fr-FR" u="sng"/>
              <a:t>Psychological Addiction</a:t>
            </a:r>
          </a:p>
          <a:p>
            <a:pPr eaLnBrk="1" hangingPunct="1">
              <a:spcBef>
                <a:spcPct val="0"/>
              </a:spcBef>
            </a:pPr>
            <a:r>
              <a:rPr lang="en-CA" altLang="fr-FR" b="1"/>
              <a:t>What do you think this is?</a:t>
            </a:r>
          </a:p>
          <a:p>
            <a:pPr eaLnBrk="1" hangingPunct="1">
              <a:spcBef>
                <a:spcPct val="0"/>
              </a:spcBef>
            </a:pPr>
            <a:r>
              <a:rPr lang="en-CA" altLang="fr-FR"/>
              <a:t>Psychological addiction refers to the “habit”, and is also called behavioural addiction.  It is just part of your routine.  When you wake up in the morning, you use an opioid (as you might go for a coffee or breakfast), even if you don’t need it.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E6880D-E3ED-4F37-9389-75B93F969162}" type="slidenum">
              <a:rPr lang="en-CA" altLang="fr-FR" sz="1200" smtClean="0">
                <a:latin typeface="Arial" panose="020B0604020202020204" pitchFamily="34" charset="0"/>
              </a:rPr>
              <a:pPr/>
              <a:t>7</a:t>
            </a:fld>
            <a:endParaRPr lang="en-CA" altLang="fr-FR"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sz="1400" b="1"/>
              <a:t>Breathing can stop.</a:t>
            </a:r>
          </a:p>
          <a:p>
            <a:pPr eaLnBrk="1" hangingPunct="1">
              <a:spcBef>
                <a:spcPct val="0"/>
              </a:spcBef>
            </a:pPr>
            <a:endParaRPr lang="en-CA" altLang="fr-FR" sz="1400"/>
          </a:p>
          <a:p>
            <a:pPr eaLnBrk="1" hangingPunct="1">
              <a:spcBef>
                <a:spcPct val="0"/>
              </a:spcBef>
            </a:pPr>
            <a:r>
              <a:rPr lang="en-CA" altLang="fr-FR" sz="1400"/>
              <a:t>Opioids are </a:t>
            </a:r>
            <a:r>
              <a:rPr lang="en-CA" altLang="fr-FR" sz="1400" i="1"/>
              <a:t>depressant</a:t>
            </a:r>
            <a:r>
              <a:rPr lang="en-CA" altLang="fr-FR" sz="1400"/>
              <a:t> drugs, which means that they slow down the part of the brain that controls breathing. All opioid drugs are dangerous when taken in large quantities or when taken with other depressants, such as alcohol or benzodiazepines. Death can result, usually because breathing stops. If caught in time, overdose can be treated with drugs such as naloxone, which blocks the effects of opioids, including the effect on breathing. </a:t>
            </a:r>
          </a:p>
          <a:p>
            <a:pPr eaLnBrk="1" hangingPunct="1">
              <a:spcBef>
                <a:spcPct val="0"/>
              </a:spcBef>
            </a:pPr>
            <a:endParaRPr lang="en-CA" altLang="fr-FR" sz="1400"/>
          </a:p>
          <a:p>
            <a:pPr eaLnBrk="1" hangingPunct="1">
              <a:spcBef>
                <a:spcPct val="0"/>
              </a:spcBef>
            </a:pPr>
            <a:r>
              <a:rPr lang="en-CA" altLang="fr-FR" sz="1400"/>
              <a:t>http://www.camh.ca/en/hospital/health_information/a_z_mental_health_and_addiction_information/oxycontin/Pages/opioids_dyk.aspx</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46500A-6D77-4544-98E5-548DEDA58571}" type="slidenum">
              <a:rPr lang="en-CA" altLang="fr-FR" sz="1200" smtClean="0">
                <a:latin typeface="Arial" panose="020B0604020202020204" pitchFamily="34" charset="0"/>
              </a:rPr>
              <a:pPr/>
              <a:t>8</a:t>
            </a:fld>
            <a:endParaRPr lang="en-CA" altLang="fr-FR"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en-CA" altLang="fr-FR" sz="1400"/>
              <a:t>914 overdose deaths in B.C. in 2016</a:t>
            </a:r>
            <a:endParaRPr lang="en-US" altLang="fr-FR" sz="1400"/>
          </a:p>
          <a:p>
            <a:pPr eaLnBrk="1" fontAlgn="ctr" hangingPunct="1">
              <a:spcBef>
                <a:spcPct val="0"/>
              </a:spcBef>
            </a:pPr>
            <a:r>
              <a:rPr lang="en-US" altLang="fr-FR" sz="1400" u="sng"/>
              <a:t>http://globalnews.ca/news/3189993/914-overdose-deaths-in-b-c-in-2016-90-occurred-inside/</a:t>
            </a:r>
          </a:p>
          <a:p>
            <a:pPr eaLnBrk="1" fontAlgn="ctr" hangingPunct="1">
              <a:spcBef>
                <a:spcPct val="0"/>
              </a:spcBef>
            </a:pPr>
            <a:endParaRPr lang="en-CA" altLang="fr-FR" sz="1400"/>
          </a:p>
          <a:p>
            <a:pPr eaLnBrk="1" fontAlgn="ctr" hangingPunct="1"/>
            <a:r>
              <a:rPr lang="en-CA" altLang="fr-FR" sz="1400" u="sng"/>
              <a:t>Unintentional drug overdose deaths in Ottawa by type of drug involved, 2015 </a:t>
            </a:r>
            <a:r>
              <a:rPr lang="en-CA" altLang="fr-FR" sz="1400"/>
              <a:t>Data source: Office of the Chief Coroner for Ontario, extracted December 2, 2016. Analyzed by Epidemiology Team, Ottawa Public Health.</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22A989-899D-45DD-9C6B-B9DF66577F5C}" type="slidenum">
              <a:rPr lang="en-CA" altLang="fr-FR" sz="1200" smtClean="0"/>
              <a:pPr/>
              <a:t>9</a:t>
            </a:fld>
            <a:endParaRPr lang="en-CA" alt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dirty="0"/>
              <a:t>Added from </a:t>
            </a:r>
            <a:r>
              <a:rPr lang="en-CA" dirty="0">
                <a:hlinkClick r:id="rId3"/>
              </a:rPr>
              <a:t>https://www.swpublichealth.ca/opioiddashboard</a:t>
            </a:r>
            <a:endParaRPr lang="en-CA" altLang="fr-FR" dirty="0"/>
          </a:p>
          <a:p>
            <a:pPr eaLnBrk="1" hangingPunct="1">
              <a:spcBef>
                <a:spcPct val="0"/>
              </a:spcBef>
            </a:pPr>
            <a:endParaRPr lang="en-CA" altLang="fr-FR" dirty="0"/>
          </a:p>
          <a:p>
            <a:pPr eaLnBrk="1" hangingPunct="1">
              <a:spcBef>
                <a:spcPct val="0"/>
              </a:spcBef>
            </a:pPr>
            <a:r>
              <a:rPr lang="en-US" altLang="fr-FR" dirty="0"/>
              <a:t>Opioid-related deaths. Light orange representing Elgin. Dark red representing Oxford. </a:t>
            </a:r>
          </a:p>
          <a:p>
            <a:pPr eaLnBrk="1" hangingPunct="1">
              <a:spcBef>
                <a:spcPct val="0"/>
              </a:spcBef>
            </a:pPr>
            <a:r>
              <a:rPr lang="en-US" altLang="fr-FR" dirty="0"/>
              <a:t>Death rates have been growing in Elgin-</a:t>
            </a:r>
            <a:r>
              <a:rPr lang="en-US" altLang="fr-FR" dirty="0" err="1"/>
              <a:t>St.Thomas</a:t>
            </a:r>
            <a:r>
              <a:rPr lang="en-US" altLang="fr-FR" dirty="0"/>
              <a:t> and Oxford counties from 2017 - 2018. The highest rate of deaths related to opioid toxicity was seen in November. In Ontario the death rate has been slowly increasing.</a:t>
            </a:r>
          </a:p>
          <a:p>
            <a:pPr eaLnBrk="1" hangingPunct="1">
              <a:spcBef>
                <a:spcPct val="0"/>
              </a:spcBef>
            </a:pPr>
            <a:endParaRPr lang="en-CA" altLang="fr-FR" dirty="0"/>
          </a:p>
          <a:p>
            <a:pPr eaLnBrk="1" hangingPunct="1">
              <a:spcBef>
                <a:spcPct val="0"/>
              </a:spcBef>
            </a:pPr>
            <a:r>
              <a:rPr lang="en-US" altLang="fr-FR" i="1" dirty="0"/>
              <a:t>Note: Death data for 2016 should be considered as preliminary and is subject to change</a:t>
            </a:r>
            <a:endParaRPr lang="en-US" altLang="fr-FR" dirty="0"/>
          </a:p>
          <a:p>
            <a:pPr eaLnBrk="1" hangingPunct="1">
              <a:spcBef>
                <a:spcPct val="0"/>
              </a:spcBef>
            </a:pPr>
            <a:r>
              <a:rPr lang="en-US" altLang="fr-FR" dirty="0"/>
              <a:t>Data Source: Ontario Opioid-Related Death database, Office of the Chief Coroner for Ontario</a:t>
            </a:r>
            <a:br>
              <a:rPr lang="en-US" altLang="fr-FR" dirty="0"/>
            </a:br>
            <a:r>
              <a:rPr lang="en-US" altLang="fr-FR" dirty="0"/>
              <a:t>Accessible on the </a:t>
            </a:r>
            <a:r>
              <a:rPr lang="en-US" altLang="fr-FR" u="sng" dirty="0">
                <a:hlinkClick r:id="rId4"/>
              </a:rPr>
              <a:t>Public Health Ontario Interactive Opioid Tool</a:t>
            </a:r>
            <a:endParaRPr lang="en-US" altLang="fr-FR" dirty="0"/>
          </a:p>
          <a:p>
            <a:pPr eaLnBrk="1" hangingPunct="1">
              <a:spcBef>
                <a:spcPct val="0"/>
              </a:spcBef>
            </a:pPr>
            <a:endParaRPr lang="en-CA" altLang="fr-FR" dirty="0"/>
          </a:p>
          <a:p>
            <a:pPr eaLnBrk="1" hangingPunct="1">
              <a:spcBef>
                <a:spcPct val="0"/>
              </a:spcBef>
            </a:pPr>
            <a:endParaRPr lang="fr-CA" altLang="fr-FR"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D0F3F9-200D-4912-A1AD-72C4B9DB68B1}" type="slidenum">
              <a:rPr lang="fr-CA" altLang="fr-FR" sz="1200" smtClean="0"/>
              <a:pPr/>
              <a:t>10</a:t>
            </a:fld>
            <a:endParaRPr lang="fr-CA" altLang="fr-FR"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young boy brushing his teeth with a toothbrush in his mouth&#10;&#10;Description automatically generated">
            <a:extLst>
              <a:ext uri="{FF2B5EF4-FFF2-40B4-BE49-F238E27FC236}">
                <a16:creationId xmlns:a16="http://schemas.microsoft.com/office/drawing/2014/main" id="{74DA65F1-CCE4-4B89-8916-1864EB887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5162" y="2063003"/>
            <a:ext cx="2358838" cy="235883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5" y="2063003"/>
            <a:ext cx="6695515" cy="2358838"/>
          </a:xfrm>
          <a:prstGeom prst="rect">
            <a:avLst/>
          </a:prstGeom>
        </p:spPr>
      </p:pic>
      <p:sp>
        <p:nvSpPr>
          <p:cNvPr id="2" name="Title 1"/>
          <p:cNvSpPr>
            <a:spLocks noGrp="1"/>
          </p:cNvSpPr>
          <p:nvPr>
            <p:ph type="ctrTitle"/>
          </p:nvPr>
        </p:nvSpPr>
        <p:spPr>
          <a:xfrm>
            <a:off x="356347" y="2196353"/>
            <a:ext cx="6101603" cy="1313610"/>
          </a:xfrm>
        </p:spPr>
        <p:txBody>
          <a:bodyPr anchor="ctr">
            <a:normAutofit/>
          </a:bodyPr>
          <a:lstStyle>
            <a:lvl1pPr algn="l">
              <a:defRPr sz="4000" b="1" cap="all" baseline="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356347" y="3602038"/>
            <a:ext cx="6101603" cy="760600"/>
          </a:xfrm>
        </p:spPr>
        <p:txBody>
          <a:bodyPr>
            <a:noAutofit/>
          </a:bodyPr>
          <a:lstStyle>
            <a:lvl1pPr marL="0" indent="0" algn="l">
              <a:buNone/>
              <a:defRPr lang="en-US" sz="2800" b="1" kern="1200" dirty="0">
                <a:solidFill>
                  <a:schemeClr val="bg1"/>
                </a:solidFill>
                <a:latin typeface="Arial Narrow" panose="020B0606020202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47" y="254560"/>
            <a:ext cx="2672603" cy="1527201"/>
          </a:xfrm>
          <a:prstGeom prst="rect">
            <a:avLst/>
          </a:prstGeom>
        </p:spPr>
      </p:pic>
      <p:sp>
        <p:nvSpPr>
          <p:cNvPr id="13" name="Rectangle 12"/>
          <p:cNvSpPr/>
          <p:nvPr userDrawn="1"/>
        </p:nvSpPr>
        <p:spPr>
          <a:xfrm>
            <a:off x="6601386" y="0"/>
            <a:ext cx="108697" cy="6858000"/>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 Placeholder 15"/>
          <p:cNvSpPr>
            <a:spLocks noGrp="1"/>
          </p:cNvSpPr>
          <p:nvPr>
            <p:ph type="body" sz="quarter" idx="10" hasCustomPrompt="1"/>
          </p:nvPr>
        </p:nvSpPr>
        <p:spPr>
          <a:xfrm>
            <a:off x="356346" y="4608513"/>
            <a:ext cx="6101603"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dirty="0"/>
              <a:t>Click to add speaker, event, date</a:t>
            </a:r>
            <a:endParaRPr lang="en-CA" dirty="0"/>
          </a:p>
        </p:txBody>
      </p:sp>
      <p:pic>
        <p:nvPicPr>
          <p:cNvPr id="24" name="Picture 23" descr="Two people standing in front of a window&#10;&#10;Description automatically generated">
            <a:extLst>
              <a:ext uri="{FF2B5EF4-FFF2-40B4-BE49-F238E27FC236}">
                <a16:creationId xmlns:a16="http://schemas.microsoft.com/office/drawing/2014/main" id="{113EC221-65E6-4571-A129-27FF865B210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85161" y="-373157"/>
            <a:ext cx="2358839" cy="2358839"/>
          </a:xfrm>
          <a:prstGeom prst="rect">
            <a:avLst/>
          </a:prstGeom>
        </p:spPr>
      </p:pic>
      <p:pic>
        <p:nvPicPr>
          <p:cNvPr id="26" name="Picture 25" descr="A group of people sitting at a table with food&#10;&#10;Description automatically generated">
            <a:extLst>
              <a:ext uri="{FF2B5EF4-FFF2-40B4-BE49-F238E27FC236}">
                <a16:creationId xmlns:a16="http://schemas.microsoft.com/office/drawing/2014/main" id="{D37DC4AE-BD1D-4092-943C-14650EBECD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85162" y="4499162"/>
            <a:ext cx="2358838" cy="2358838"/>
          </a:xfrm>
          <a:prstGeom prst="rect">
            <a:avLst/>
          </a:prstGeom>
        </p:spPr>
      </p:pic>
    </p:spTree>
    <p:extLst>
      <p:ext uri="{BB962C8B-B14F-4D97-AF65-F5344CB8AC3E}">
        <p14:creationId xmlns:p14="http://schemas.microsoft.com/office/powerpoint/2010/main" val="293919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7318" y="0"/>
            <a:ext cx="2366683" cy="6858000"/>
          </a:xfrm>
          <a:prstGeom prst="rect">
            <a:avLst/>
          </a:prstGeom>
        </p:spPr>
      </p:pic>
      <p:sp>
        <p:nvSpPr>
          <p:cNvPr id="3" name="Text Placeholder 2"/>
          <p:cNvSpPr>
            <a:spLocks noGrp="1"/>
          </p:cNvSpPr>
          <p:nvPr>
            <p:ph type="body" idx="1"/>
          </p:nvPr>
        </p:nvSpPr>
        <p:spPr>
          <a:xfrm>
            <a:off x="356346" y="4032444"/>
            <a:ext cx="6053419" cy="880218"/>
          </a:xfrm>
        </p:spPr>
        <p:txBody>
          <a:bodyPr/>
          <a:lstStyle>
            <a:lvl1pPr marL="0" indent="0">
              <a:buNone/>
              <a:defRPr sz="2400">
                <a:solidFill>
                  <a:schemeClr val="tx1"/>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itle 12"/>
          <p:cNvSpPr>
            <a:spLocks noGrp="1"/>
          </p:cNvSpPr>
          <p:nvPr>
            <p:ph type="title"/>
          </p:nvPr>
        </p:nvSpPr>
        <p:spPr>
          <a:xfrm>
            <a:off x="356346" y="2034993"/>
            <a:ext cx="6053419" cy="1855694"/>
          </a:xfrm>
        </p:spPr>
        <p:txBody>
          <a:bodyPr>
            <a:normAutofit/>
          </a:bodyPr>
          <a:lstStyle>
            <a:lvl1pPr>
              <a:defRPr sz="4000" b="1" cap="all" baseline="0">
                <a:latin typeface="Arial Narrow" panose="020B0606020202030204" pitchFamily="34" charset="0"/>
                <a:cs typeface="Arial" panose="020B0604020202020204" pitchFamily="34" charset="0"/>
              </a:defRPr>
            </a:lvl1pPr>
          </a:lstStyle>
          <a:p>
            <a:r>
              <a:rPr lang="en-US" dirty="0"/>
              <a:t>Click to edit Master title style</a:t>
            </a:r>
            <a:endParaRPr lang="en-CA" dirty="0"/>
          </a:p>
        </p:txBody>
      </p:sp>
      <p:sp>
        <p:nvSpPr>
          <p:cNvPr id="21" name="Text Placeholder 20"/>
          <p:cNvSpPr>
            <a:spLocks noGrp="1"/>
          </p:cNvSpPr>
          <p:nvPr>
            <p:ph type="body" sz="quarter" idx="13" hasCustomPrompt="1"/>
          </p:nvPr>
        </p:nvSpPr>
        <p:spPr>
          <a:xfrm>
            <a:off x="356346" y="5001749"/>
            <a:ext cx="6053494" cy="825500"/>
          </a:xfrm>
        </p:spPr>
        <p:txBody>
          <a:bodyPr>
            <a:normAutofit/>
          </a:bodyPr>
          <a:lstStyle>
            <a:lvl1pPr marL="0" indent="0">
              <a:buNone/>
              <a:defRPr sz="1800" b="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Click to add speaker, date, event</a:t>
            </a:r>
            <a:endParaRPr lang="en-CA"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7" y="254560"/>
            <a:ext cx="2672603" cy="1527201"/>
          </a:xfrm>
          <a:prstGeom prst="rect">
            <a:avLst/>
          </a:prstGeom>
        </p:spPr>
      </p:pic>
    </p:spTree>
    <p:extLst>
      <p:ext uri="{BB962C8B-B14F-4D97-AF65-F5344CB8AC3E}">
        <p14:creationId xmlns:p14="http://schemas.microsoft.com/office/powerpoint/2010/main" val="155763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0" y="365126"/>
            <a:ext cx="7485530" cy="1028245"/>
          </a:xfrm>
        </p:spPr>
        <p:txBody>
          <a:bodyPr>
            <a:noAutofit/>
          </a:bodyPr>
          <a:lstStyle>
            <a:lvl1pPr>
              <a:defRPr sz="3600" b="1" cap="all"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475130" y="1584961"/>
            <a:ext cx="7485530"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2000"/>
            </a:lvl2pPr>
            <a:lvl3pPr marL="739775" indent="-225425">
              <a:buClr>
                <a:schemeClr val="bg1">
                  <a:lumMod val="75000"/>
                </a:schemeClr>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chemeClr val="bg1"/>
                </a:solidFill>
              </a:defRPr>
            </a:lvl1pPr>
          </a:lstStyle>
          <a:p>
            <a:fld id="{4B0789BF-F082-4B6E-9D11-95C9D409B9AD}" type="slidenum">
              <a:rPr lang="en-CA" smtClean="0"/>
              <a:pPr/>
              <a:t>‹#›</a:t>
            </a:fld>
            <a:endParaRPr lang="en-C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6370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3" name="Content Placeholder 2"/>
          <p:cNvSpPr>
            <a:spLocks noGrp="1"/>
          </p:cNvSpPr>
          <p:nvPr>
            <p:ph sz="half" idx="1"/>
          </p:nvPr>
        </p:nvSpPr>
        <p:spPr>
          <a:xfrm>
            <a:off x="475130" y="1497875"/>
            <a:ext cx="3567952" cy="4472620"/>
          </a:xfrm>
        </p:spPr>
        <p:txBody>
          <a:bodyPr/>
          <a:lstStyle>
            <a:lvl1pPr marL="0" indent="0">
              <a:buNone/>
              <a:defRPr/>
            </a:lvl1pPr>
            <a:lvl2pPr marL="461963" indent="-234950">
              <a:buClr>
                <a:schemeClr val="bg1">
                  <a:lumMod val="75000"/>
                </a:schemeClr>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392708" y="1497875"/>
            <a:ext cx="3567952" cy="4472619"/>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461963" marR="0" lvl="1" indent="-234950" algn="l" defTabSz="914400" rtl="0" eaLnBrk="1" fontAlgn="auto" latinLnBrk="0" hangingPunct="1">
              <a:lnSpc>
                <a:spcPct val="90000"/>
              </a:lnSpc>
              <a:spcBef>
                <a:spcPts val="500"/>
              </a:spcBef>
              <a:spcAft>
                <a:spcPts val="0"/>
              </a:spcAft>
              <a:buClr>
                <a:schemeClr val="bg1">
                  <a:lumMod val="75000"/>
                </a:schemeClr>
              </a:buClr>
              <a:buSzPct val="90000"/>
              <a:buFont typeface="Arial" panose="020B0604020202020204" pitchFamily="34" charset="0"/>
              <a:buChar char="•"/>
              <a:tabLst/>
              <a:defRPr/>
            </a:pPr>
            <a:r>
              <a:rPr lang="en-US" dirty="0"/>
              <a:t>Second level</a:t>
            </a:r>
          </a:p>
          <a:p>
            <a:pPr lvl="0"/>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1"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90273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3" name="Text Placeholder 2"/>
          <p:cNvSpPr>
            <a:spLocks noGrp="1"/>
          </p:cNvSpPr>
          <p:nvPr>
            <p:ph type="body" idx="1"/>
          </p:nvPr>
        </p:nvSpPr>
        <p:spPr>
          <a:xfrm>
            <a:off x="475130" y="1538800"/>
            <a:ext cx="3585881" cy="823912"/>
          </a:xfrm>
        </p:spPr>
        <p:txBody>
          <a:bodyPr anchor="b">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5130" y="2508142"/>
            <a:ext cx="3585881" cy="3471318"/>
          </a:xfrm>
        </p:spPr>
        <p:txBody>
          <a:bodyPr/>
          <a:lstStyle>
            <a:lvl1pPr>
              <a:defRPr sz="2000" b="0">
                <a:solidFill>
                  <a:schemeClr val="tx1">
                    <a:lumMod val="75000"/>
                    <a:lumOff val="25000"/>
                  </a:schemeClr>
                </a:solidFill>
              </a:defRPr>
            </a:lvl1pPr>
          </a:lstStyle>
          <a:p>
            <a:pPr lvl="0"/>
            <a:r>
              <a:rPr lang="en-US" dirty="0"/>
              <a:t>Click to edit Master text styles</a:t>
            </a:r>
          </a:p>
        </p:txBody>
      </p:sp>
      <p:sp>
        <p:nvSpPr>
          <p:cNvPr id="5" name="Text Placeholder 4"/>
          <p:cNvSpPr>
            <a:spLocks noGrp="1"/>
          </p:cNvSpPr>
          <p:nvPr>
            <p:ph type="body" sz="quarter" idx="3"/>
          </p:nvPr>
        </p:nvSpPr>
        <p:spPr>
          <a:xfrm>
            <a:off x="4349001" y="1538800"/>
            <a:ext cx="3611659" cy="823912"/>
          </a:xfrm>
        </p:spPr>
        <p:txBody>
          <a:bodyPr anchor="b">
            <a:noAutofit/>
          </a:bodyPr>
          <a:lstStyle>
            <a:lvl1pPr marL="0" indent="0">
              <a:buNone/>
              <a:defRPr lang="en-US" sz="2400" b="1" kern="1200" dirty="0" smtClean="0">
                <a:solidFill>
                  <a:srgbClr val="06698A"/>
                </a:solidFill>
                <a:latin typeface="Arial Narrow" panose="020B0606020202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4349001" y="2508141"/>
            <a:ext cx="3611659" cy="3471319"/>
          </a:xfrm>
        </p:spPr>
        <p:txBody>
          <a:bodyPr/>
          <a:lstStyle>
            <a:lvl1pPr marL="227013" indent="-227013">
              <a:defRPr lang="en-US" sz="2000" b="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dirty="0"/>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2"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49744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sp>
        <p:nvSpPr>
          <p:cNvPr id="8"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63182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1117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1" y="457200"/>
            <a:ext cx="2749743" cy="1600200"/>
          </a:xfrm>
        </p:spPr>
        <p:txBody>
          <a:bodyPr anchor="b"/>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3576918" y="987426"/>
            <a:ext cx="4383743" cy="4873625"/>
          </a:xfrm>
        </p:spPr>
        <p:txBody>
          <a:bodyPr/>
          <a:lstStyle>
            <a:lvl1pPr marL="0" indent="0">
              <a:buFont typeface="Arial" panose="020B0604020202020204" pitchFamily="34" charset="0"/>
              <a:buNone/>
              <a:defRPr lang="en-US" sz="2000" b="0" kern="1200" dirty="0" smtClean="0">
                <a:solidFill>
                  <a:srgbClr val="06698A"/>
                </a:solidFill>
                <a:latin typeface="Arial" panose="020B0604020202020204" pitchFamily="34" charset="0"/>
                <a:ea typeface="+mn-ea"/>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dirty="0"/>
              <a:t>Second level</a:t>
            </a:r>
          </a:p>
        </p:txBody>
      </p:sp>
      <p:sp>
        <p:nvSpPr>
          <p:cNvPr id="4" name="Text Placeholder 3"/>
          <p:cNvSpPr>
            <a:spLocks noGrp="1"/>
          </p:cNvSpPr>
          <p:nvPr>
            <p:ph type="body" sz="half" idx="2"/>
          </p:nvPr>
        </p:nvSpPr>
        <p:spPr>
          <a:xfrm>
            <a:off x="475131" y="2057400"/>
            <a:ext cx="2749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361541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1" y="457200"/>
            <a:ext cx="2749743" cy="1600200"/>
          </a:xfrm>
        </p:spPr>
        <p:txBody>
          <a:bodyPr anchor="b">
            <a:normAutofit/>
          </a:bodyPr>
          <a:lstStyle>
            <a:lvl1pPr algn="l" defTabSz="914400" rtl="0" eaLnBrk="1" latinLnBrk="0" hangingPunct="1">
              <a:lnSpc>
                <a:spcPct val="90000"/>
              </a:lnSpc>
              <a:spcBef>
                <a:spcPct val="0"/>
              </a:spcBef>
              <a:buNone/>
              <a:defRPr lang="en-US" sz="3200" b="1" kern="1200"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sp>
        <p:nvSpPr>
          <p:cNvPr id="3" name="Picture Placeholder 2"/>
          <p:cNvSpPr>
            <a:spLocks noGrp="1" noChangeAspect="1"/>
          </p:cNvSpPr>
          <p:nvPr>
            <p:ph type="pic" idx="1"/>
          </p:nvPr>
        </p:nvSpPr>
        <p:spPr>
          <a:xfrm>
            <a:off x="3594847" y="987426"/>
            <a:ext cx="4365814" cy="4873625"/>
          </a:xfrm>
        </p:spPr>
        <p:txBody>
          <a:bodyPr anchor="t">
            <a:normAutofit/>
          </a:bodyPr>
          <a:lstStyle>
            <a:lvl1pPr marL="0" indent="0">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5131" y="2057400"/>
            <a:ext cx="2749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7796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dirty="0"/>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dirty="0"/>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dirty="0"/>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dirty="0"/>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B0789BF-F082-4B6E-9D11-95C9D409B9AD}" type="slidenum">
              <a:rPr lang="en-CA" smtClean="0"/>
              <a:pPr/>
              <a:t>‹#›</a:t>
            </a:fld>
            <a:endParaRPr lang="en-CA" dirty="0"/>
          </a:p>
        </p:txBody>
      </p:sp>
    </p:spTree>
    <p:extLst>
      <p:ext uri="{BB962C8B-B14F-4D97-AF65-F5344CB8AC3E}">
        <p14:creationId xmlns:p14="http://schemas.microsoft.com/office/powerpoint/2010/main" val="29507768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cid:image001.jpg@01D1D938.DF7863A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47" y="2196353"/>
            <a:ext cx="6101603" cy="1926468"/>
          </a:xfrm>
        </p:spPr>
        <p:txBody>
          <a:bodyPr>
            <a:normAutofit/>
          </a:bodyPr>
          <a:lstStyle/>
          <a:p>
            <a:r>
              <a:rPr lang="en-CA" sz="4800" dirty="0"/>
              <a:t>Opioid Misuse Prevention</a:t>
            </a:r>
          </a:p>
        </p:txBody>
      </p:sp>
      <p:sp>
        <p:nvSpPr>
          <p:cNvPr id="3" name="Subtitle 2"/>
          <p:cNvSpPr>
            <a:spLocks noGrp="1"/>
          </p:cNvSpPr>
          <p:nvPr>
            <p:ph type="subTitle" idx="1"/>
          </p:nvPr>
        </p:nvSpPr>
        <p:spPr/>
        <p:txBody>
          <a:bodyPr/>
          <a:lstStyle/>
          <a:p>
            <a:r>
              <a:rPr lang="en-CA" dirty="0"/>
              <a:t> </a:t>
            </a:r>
          </a:p>
        </p:txBody>
      </p:sp>
      <p:sp>
        <p:nvSpPr>
          <p:cNvPr id="4" name="Text Placeholder 3"/>
          <p:cNvSpPr>
            <a:spLocks noGrp="1"/>
          </p:cNvSpPr>
          <p:nvPr>
            <p:ph type="body" sz="quarter" idx="10"/>
          </p:nvPr>
        </p:nvSpPr>
        <p:spPr/>
        <p:txBody>
          <a:bodyPr/>
          <a:lstStyle/>
          <a:p>
            <a:r>
              <a:rPr lang="en-CA" dirty="0"/>
              <a:t>August 2019</a:t>
            </a:r>
          </a:p>
        </p:txBody>
      </p:sp>
    </p:spTree>
    <p:extLst>
      <p:ext uri="{BB962C8B-B14F-4D97-AF65-F5344CB8AC3E}">
        <p14:creationId xmlns:p14="http://schemas.microsoft.com/office/powerpoint/2010/main" val="292212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fr-FR" dirty="0"/>
              <a:t>Local Data</a:t>
            </a:r>
            <a:endParaRPr lang="fr-CA" altLang="fr-FR" dirty="0"/>
          </a:p>
        </p:txBody>
      </p:sp>
      <p:grpSp>
        <p:nvGrpSpPr>
          <p:cNvPr id="5" name="Group 4">
            <a:extLst>
              <a:ext uri="{FF2B5EF4-FFF2-40B4-BE49-F238E27FC236}">
                <a16:creationId xmlns:a16="http://schemas.microsoft.com/office/drawing/2014/main" id="{6F19BF60-8D4C-4D16-AA80-470212E241B1}"/>
              </a:ext>
            </a:extLst>
          </p:cNvPr>
          <p:cNvGrpSpPr/>
          <p:nvPr/>
        </p:nvGrpSpPr>
        <p:grpSpPr>
          <a:xfrm>
            <a:off x="677544" y="1393371"/>
            <a:ext cx="7283116" cy="4312156"/>
            <a:chOff x="677544" y="1393371"/>
            <a:chExt cx="7283116" cy="4312156"/>
          </a:xfrm>
        </p:grpSpPr>
        <p:pic>
          <p:nvPicPr>
            <p:cNvPr id="3" name="Picture 2" descr="A screenshot of a cell phone&#10;&#10;Description automatically generated">
              <a:extLst>
                <a:ext uri="{FF2B5EF4-FFF2-40B4-BE49-F238E27FC236}">
                  <a16:creationId xmlns:a16="http://schemas.microsoft.com/office/drawing/2014/main" id="{826E2525-0CE8-4813-91BB-AEA5C11ED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44" y="1393371"/>
              <a:ext cx="6878287" cy="4312156"/>
            </a:xfrm>
            <a:prstGeom prst="rect">
              <a:avLst/>
            </a:prstGeom>
          </p:spPr>
        </p:pic>
        <p:sp>
          <p:nvSpPr>
            <p:cNvPr id="4" name="TextBox 3">
              <a:extLst>
                <a:ext uri="{FF2B5EF4-FFF2-40B4-BE49-F238E27FC236}">
                  <a16:creationId xmlns:a16="http://schemas.microsoft.com/office/drawing/2014/main" id="{F5A9A1DB-FDCD-4E97-9265-D1B9B0B31A73}"/>
                </a:ext>
              </a:extLst>
            </p:cNvPr>
            <p:cNvSpPr txBox="1"/>
            <p:nvPr/>
          </p:nvSpPr>
          <p:spPr>
            <a:xfrm>
              <a:off x="3753852" y="1588168"/>
              <a:ext cx="4206808" cy="338554"/>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in Elgin-St. Thomas and Oxford region</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7471" y="315119"/>
            <a:ext cx="8229600" cy="1143000"/>
          </a:xfrm>
        </p:spPr>
        <p:txBody>
          <a:bodyPr/>
          <a:lstStyle/>
          <a:p>
            <a:r>
              <a:rPr lang="en-CA" altLang="fr-FR"/>
              <a:t>Overdose</a:t>
            </a:r>
          </a:p>
        </p:txBody>
      </p:sp>
      <p:sp>
        <p:nvSpPr>
          <p:cNvPr id="25603" name="Content Placeholder 2"/>
          <p:cNvSpPr>
            <a:spLocks noGrp="1"/>
          </p:cNvSpPr>
          <p:nvPr>
            <p:ph sz="half" idx="1"/>
          </p:nvPr>
        </p:nvSpPr>
        <p:spPr>
          <a:xfrm>
            <a:off x="468313" y="2602706"/>
            <a:ext cx="3455988" cy="2797175"/>
          </a:xfrm>
        </p:spPr>
        <p:txBody>
          <a:bodyPr/>
          <a:lstStyle/>
          <a:p>
            <a:pPr algn="ctr">
              <a:buFontTx/>
              <a:buNone/>
            </a:pPr>
            <a:r>
              <a:rPr lang="en-CA" altLang="fr-FR" sz="3600" b="1" dirty="0"/>
              <a:t>   Medical </a:t>
            </a:r>
            <a:r>
              <a:rPr lang="en-CA" altLang="fr-FR" sz="3600" b="1" dirty="0">
                <a:solidFill>
                  <a:srgbClr val="FF0000"/>
                </a:solidFill>
              </a:rPr>
              <a:t>Emergency</a:t>
            </a:r>
          </a:p>
        </p:txBody>
      </p:sp>
      <p:pic>
        <p:nvPicPr>
          <p:cNvPr id="25604"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48828" y="1341855"/>
            <a:ext cx="3892550" cy="3875088"/>
          </a:xfr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1"/>
          <p:cNvGraphicFramePr>
            <a:graphicFrameLocks noChangeAspect="1"/>
          </p:cNvGraphicFramePr>
          <p:nvPr>
            <p:extLst>
              <p:ext uri="{D42A27DB-BD31-4B8C-83A1-F6EECF244321}">
                <p14:modId xmlns:p14="http://schemas.microsoft.com/office/powerpoint/2010/main" val="3320894174"/>
              </p:ext>
            </p:extLst>
          </p:nvPr>
        </p:nvGraphicFramePr>
        <p:xfrm>
          <a:off x="2215660" y="57662"/>
          <a:ext cx="4361603" cy="6742675"/>
        </p:xfrm>
        <a:graphic>
          <a:graphicData uri="http://schemas.openxmlformats.org/presentationml/2006/ole">
            <mc:AlternateContent xmlns:mc="http://schemas.openxmlformats.org/markup-compatibility/2006">
              <mc:Choice xmlns:v="urn:schemas-microsoft-com:vml" Requires="v">
                <p:oleObj spid="_x0000_s1029" name="Acrobat Document" r:id="rId4" imgW="7543768" imgH="11658431" progId="Acrobat.Document.DC">
                  <p:embed/>
                </p:oleObj>
              </mc:Choice>
              <mc:Fallback>
                <p:oleObj name="Acrobat Document" r:id="rId4" imgW="7543768" imgH="11658431" progId="Acrobat.Document.DC">
                  <p:embed/>
                  <p:pic>
                    <p:nvPicPr>
                      <p:cNvPr id="2765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5660" y="57662"/>
                        <a:ext cx="4361603" cy="6742675"/>
                      </a:xfrm>
                      <a:prstGeom prst="rect">
                        <a:avLst/>
                      </a:prstGeom>
                      <a:noFill/>
                      <a:ln>
                        <a:noFill/>
                      </a:ln>
                    </p:spPr>
                  </p:pic>
                </p:oleObj>
              </mc:Fallback>
            </mc:AlternateContent>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19088" y="190124"/>
            <a:ext cx="8229600" cy="908050"/>
          </a:xfrm>
        </p:spPr>
        <p:txBody>
          <a:bodyPr/>
          <a:lstStyle/>
          <a:p>
            <a:r>
              <a:rPr lang="en-CA" altLang="fr-FR" dirty="0"/>
              <a:t>Naloxone</a:t>
            </a:r>
          </a:p>
        </p:txBody>
      </p:sp>
      <p:sp>
        <p:nvSpPr>
          <p:cNvPr id="6" name="TextBox 5"/>
          <p:cNvSpPr txBox="1"/>
          <p:nvPr/>
        </p:nvSpPr>
        <p:spPr>
          <a:xfrm>
            <a:off x="63500" y="895163"/>
            <a:ext cx="8137525" cy="954087"/>
          </a:xfrm>
          <a:prstGeom prst="rect">
            <a:avLst/>
          </a:prstGeom>
          <a:noFill/>
        </p:spPr>
        <p:txBody>
          <a:bodyPr>
            <a:spAutoFit/>
          </a:bodyPr>
          <a:lstStyle/>
          <a:p>
            <a:pPr marL="285750" indent="-285750" eaLnBrk="1" hangingPunct="1">
              <a:buFont typeface="Arial" panose="020B0604020202020204" pitchFamily="34" charset="0"/>
              <a:buChar char="•"/>
              <a:defRPr/>
            </a:pPr>
            <a:r>
              <a:rPr lang="en-CA" sz="2800" dirty="0">
                <a:latin typeface="+mn-lt"/>
              </a:rPr>
              <a:t>Recognizing the signs of an overdose, calling 911 and having a naloxone kit can save a life</a:t>
            </a:r>
          </a:p>
        </p:txBody>
      </p:sp>
      <p:pic>
        <p:nvPicPr>
          <p:cNvPr id="29700" name="Content Placeholder 6" descr="cid:image001.jpg@01D1D938.DF7863A0"/>
          <p:cNvPicPr>
            <a:picLocks noGrp="1" noChangeAspect="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319088" y="1950516"/>
            <a:ext cx="3660775" cy="2724150"/>
          </a:xfrm>
        </p:spPr>
      </p:pic>
      <p:pic>
        <p:nvPicPr>
          <p:cNvPr id="29701" name="Picture 7" descr="image of popp 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1982266"/>
            <a:ext cx="40671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3499" y="4775932"/>
            <a:ext cx="8137525" cy="830262"/>
          </a:xfrm>
          <a:prstGeom prst="rect">
            <a:avLst/>
          </a:prstGeom>
          <a:noFill/>
        </p:spPr>
        <p:txBody>
          <a:bodyPr>
            <a:spAutoFit/>
          </a:bodyPr>
          <a:lstStyle/>
          <a:p>
            <a:pPr marL="285750" indent="-285750" eaLnBrk="1" hangingPunct="1">
              <a:buFont typeface="Arial" panose="020B0604020202020204" pitchFamily="34" charset="0"/>
              <a:buChar char="•"/>
              <a:defRPr/>
            </a:pPr>
            <a:r>
              <a:rPr lang="en-CA" dirty="0">
                <a:latin typeface="+mn-lt"/>
              </a:rPr>
              <a:t>Get a take-home naloxone kit for </a:t>
            </a:r>
            <a:r>
              <a:rPr lang="en-CA" b="1" dirty="0">
                <a:latin typeface="+mn-lt"/>
              </a:rPr>
              <a:t>free </a:t>
            </a:r>
            <a:r>
              <a:rPr lang="en-CA" dirty="0">
                <a:latin typeface="+mn-lt"/>
              </a:rPr>
              <a:t>from participating pharmacies or the Health Unit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44045"/>
            <a:ext cx="8229600" cy="1143000"/>
          </a:xfrm>
        </p:spPr>
        <p:txBody>
          <a:bodyPr/>
          <a:lstStyle/>
          <a:p>
            <a:r>
              <a:rPr lang="en-CA" altLang="fr-FR" dirty="0"/>
              <a:t>Recovery Position</a:t>
            </a:r>
          </a:p>
        </p:txBody>
      </p:sp>
      <p:pic>
        <p:nvPicPr>
          <p:cNvPr id="31747" name="Picture 2" descr="C:\Users\shanena\Documents\MyJabberFiles\vernooyda@ottawa.ca\recovery_position_3_f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54" y="1944018"/>
            <a:ext cx="7058609" cy="2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36358" y="220019"/>
            <a:ext cx="8229600" cy="747712"/>
          </a:xfrm>
        </p:spPr>
        <p:txBody>
          <a:bodyPr/>
          <a:lstStyle/>
          <a:p>
            <a:r>
              <a:rPr lang="en-CA" altLang="fr-FR" dirty="0"/>
              <a:t>Overdose Response MYTHS</a:t>
            </a:r>
            <a:endParaRPr lang="en-US" altLang="fr-FR"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39357116"/>
              </p:ext>
            </p:extLst>
          </p:nvPr>
        </p:nvGraphicFramePr>
        <p:xfrm>
          <a:off x="226652" y="967730"/>
          <a:ext cx="3757638" cy="4672173"/>
        </p:xfrm>
        <a:graphic>
          <a:graphicData uri="http://schemas.openxmlformats.org/drawingml/2006/table">
            <a:tbl>
              <a:tblPr firstRow="1" bandRow="1">
                <a:tableStyleId>{0660B408-B3CF-4A94-85FC-2B1E0A45F4A2}</a:tableStyleId>
              </a:tblPr>
              <a:tblGrid>
                <a:gridCol w="3757638">
                  <a:extLst>
                    <a:ext uri="{9D8B030D-6E8A-4147-A177-3AD203B41FA5}">
                      <a16:colId xmlns:a16="http://schemas.microsoft.com/office/drawing/2014/main" val="2241942329"/>
                    </a:ext>
                  </a:extLst>
                </a:gridCol>
              </a:tblGrid>
              <a:tr h="581752">
                <a:tc>
                  <a:txBody>
                    <a:bodyPr/>
                    <a:lstStyle/>
                    <a:p>
                      <a:pPr algn="ctr"/>
                      <a:r>
                        <a:rPr lang="en-CA" sz="2400" dirty="0"/>
                        <a:t>DO</a:t>
                      </a:r>
                      <a:r>
                        <a:rPr lang="en-CA" sz="2400" baseline="0" dirty="0"/>
                        <a:t> NOT</a:t>
                      </a:r>
                      <a:endParaRPr lang="en-US" sz="2400" dirty="0"/>
                    </a:p>
                  </a:txBody>
                  <a:tcPr marT="45713" marB="45713"/>
                </a:tc>
                <a:extLst>
                  <a:ext uri="{0D108BD9-81ED-4DB2-BD59-A6C34878D82A}">
                    <a16:rowId xmlns:a16="http://schemas.microsoft.com/office/drawing/2014/main" val="2385220543"/>
                  </a:ext>
                </a:extLst>
              </a:tr>
              <a:tr h="698003">
                <a:tc>
                  <a:txBody>
                    <a:bodyPr/>
                    <a:lstStyle/>
                    <a:p>
                      <a:pPr algn="ctr"/>
                      <a:r>
                        <a:rPr lang="en-CA" sz="1700" dirty="0"/>
                        <a:t>Put the person in a bath or cold water</a:t>
                      </a:r>
                      <a:endParaRPr lang="en-US" sz="1700" dirty="0"/>
                    </a:p>
                  </a:txBody>
                  <a:tcPr marT="45713" marB="45713" anchor="ctr"/>
                </a:tc>
                <a:extLst>
                  <a:ext uri="{0D108BD9-81ED-4DB2-BD59-A6C34878D82A}">
                    <a16:rowId xmlns:a16="http://schemas.microsoft.com/office/drawing/2014/main" val="879171633"/>
                  </a:ext>
                </a:extLst>
              </a:tr>
              <a:tr h="698003">
                <a:tc>
                  <a:txBody>
                    <a:bodyPr/>
                    <a:lstStyle/>
                    <a:p>
                      <a:pPr algn="ctr"/>
                      <a:r>
                        <a:rPr lang="en-CA" sz="1700" dirty="0"/>
                        <a:t>Make the person vomit</a:t>
                      </a:r>
                      <a:endParaRPr lang="en-US" sz="1700" dirty="0"/>
                    </a:p>
                  </a:txBody>
                  <a:tcPr marT="45713" marB="45713" anchor="ctr"/>
                </a:tc>
                <a:extLst>
                  <a:ext uri="{0D108BD9-81ED-4DB2-BD59-A6C34878D82A}">
                    <a16:rowId xmlns:a16="http://schemas.microsoft.com/office/drawing/2014/main" val="373191913"/>
                  </a:ext>
                </a:extLst>
              </a:tr>
              <a:tr h="824184">
                <a:tc>
                  <a:txBody>
                    <a:bodyPr/>
                    <a:lstStyle/>
                    <a:p>
                      <a:pPr algn="ctr"/>
                      <a:r>
                        <a:rPr lang="en-CA" sz="1700" dirty="0"/>
                        <a:t>Inject them with anything</a:t>
                      </a:r>
                      <a:r>
                        <a:rPr lang="en-CA" sz="1700" baseline="0" dirty="0"/>
                        <a:t> other than naloxone (salt water, other drugs, milk, etc.)</a:t>
                      </a:r>
                      <a:endParaRPr lang="en-US" sz="1700" dirty="0"/>
                    </a:p>
                  </a:txBody>
                  <a:tcPr marT="45713" marB="45713" anchor="ctr"/>
                </a:tc>
                <a:extLst>
                  <a:ext uri="{0D108BD9-81ED-4DB2-BD59-A6C34878D82A}">
                    <a16:rowId xmlns:a16="http://schemas.microsoft.com/office/drawing/2014/main" val="3101179908"/>
                  </a:ext>
                </a:extLst>
              </a:tr>
              <a:tr h="1085027">
                <a:tc>
                  <a:txBody>
                    <a:bodyPr/>
                    <a:lstStyle/>
                    <a:p>
                      <a:pPr algn="ctr"/>
                      <a:r>
                        <a:rPr lang="en-CA" sz="1700" dirty="0"/>
                        <a:t>Slap or shake the person too hard. </a:t>
                      </a:r>
                    </a:p>
                    <a:p>
                      <a:pPr algn="ctr"/>
                      <a:r>
                        <a:rPr lang="en-CA" sz="1700" dirty="0"/>
                        <a:t>Or attempt to wake someone by kicking, burning, or any other way that could cause harm</a:t>
                      </a:r>
                      <a:endParaRPr lang="en-US" sz="1700" dirty="0"/>
                    </a:p>
                  </a:txBody>
                  <a:tcPr marT="45713" marB="45713" anchor="ctr"/>
                </a:tc>
                <a:extLst>
                  <a:ext uri="{0D108BD9-81ED-4DB2-BD59-A6C34878D82A}">
                    <a16:rowId xmlns:a16="http://schemas.microsoft.com/office/drawing/2014/main" val="3409919566"/>
                  </a:ext>
                </a:extLst>
              </a:tr>
              <a:tr h="698003">
                <a:tc>
                  <a:txBody>
                    <a:bodyPr/>
                    <a:lstStyle/>
                    <a:p>
                      <a:pPr algn="ctr"/>
                      <a:r>
                        <a:rPr lang="en-CA" sz="1700" dirty="0"/>
                        <a:t>Let them sleep it off</a:t>
                      </a:r>
                      <a:endParaRPr lang="en-US" sz="1700" dirty="0"/>
                    </a:p>
                  </a:txBody>
                  <a:tcPr marT="45713" marB="45713" anchor="ctr"/>
                </a:tc>
                <a:extLst>
                  <a:ext uri="{0D108BD9-81ED-4DB2-BD59-A6C34878D82A}">
                    <a16:rowId xmlns:a16="http://schemas.microsoft.com/office/drawing/2014/main" val="473503988"/>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059698813"/>
              </p:ext>
            </p:extLst>
          </p:nvPr>
        </p:nvGraphicFramePr>
        <p:xfrm>
          <a:off x="4316245" y="967730"/>
          <a:ext cx="3717758" cy="4458452"/>
        </p:xfrm>
        <a:graphic>
          <a:graphicData uri="http://schemas.openxmlformats.org/drawingml/2006/table">
            <a:tbl>
              <a:tblPr firstRow="1" bandRow="1">
                <a:tableStyleId>{46F890A9-2807-4EBB-B81D-B2AA78EC7F39}</a:tableStyleId>
              </a:tblPr>
              <a:tblGrid>
                <a:gridCol w="3717758">
                  <a:extLst>
                    <a:ext uri="{9D8B030D-6E8A-4147-A177-3AD203B41FA5}">
                      <a16:colId xmlns:a16="http://schemas.microsoft.com/office/drawing/2014/main" val="2582925566"/>
                    </a:ext>
                  </a:extLst>
                </a:gridCol>
              </a:tblGrid>
              <a:tr h="573729">
                <a:tc>
                  <a:txBody>
                    <a:bodyPr/>
                    <a:lstStyle/>
                    <a:p>
                      <a:pPr algn="ctr"/>
                      <a:r>
                        <a:rPr lang="en-CA" sz="2400" dirty="0"/>
                        <a:t>WHY NOT?</a:t>
                      </a:r>
                      <a:endParaRPr lang="en-US" sz="2400" dirty="0"/>
                    </a:p>
                  </a:txBody>
                  <a:tcPr marL="91441" marR="91441" marT="45722" marB="45722"/>
                </a:tc>
                <a:extLst>
                  <a:ext uri="{0D108BD9-81ED-4DB2-BD59-A6C34878D82A}">
                    <a16:rowId xmlns:a16="http://schemas.microsoft.com/office/drawing/2014/main" val="2067913727"/>
                  </a:ext>
                </a:extLst>
              </a:tr>
              <a:tr h="683241">
                <a:tc>
                  <a:txBody>
                    <a:bodyPr/>
                    <a:lstStyle/>
                    <a:p>
                      <a:pPr algn="ctr"/>
                      <a:r>
                        <a:rPr lang="en-CA" sz="1700" dirty="0"/>
                        <a:t>Could drown or</a:t>
                      </a:r>
                      <a:r>
                        <a:rPr lang="en-CA" sz="1700" baseline="0" dirty="0"/>
                        <a:t> put person in shock</a:t>
                      </a:r>
                      <a:endParaRPr lang="en-US" sz="1700" dirty="0"/>
                    </a:p>
                  </a:txBody>
                  <a:tcPr marL="91441" marR="91441" marT="45722" marB="45722" anchor="ctr"/>
                </a:tc>
                <a:extLst>
                  <a:ext uri="{0D108BD9-81ED-4DB2-BD59-A6C34878D82A}">
                    <a16:rowId xmlns:a16="http://schemas.microsoft.com/office/drawing/2014/main" val="3489246083"/>
                  </a:ext>
                </a:extLst>
              </a:tr>
              <a:tr h="683241">
                <a:tc>
                  <a:txBody>
                    <a:bodyPr/>
                    <a:lstStyle/>
                    <a:p>
                      <a:pPr algn="ctr"/>
                      <a:r>
                        <a:rPr lang="en-CA" sz="1700" dirty="0"/>
                        <a:t>Could choke</a:t>
                      </a:r>
                      <a:endParaRPr lang="en-US" sz="1700" dirty="0"/>
                    </a:p>
                  </a:txBody>
                  <a:tcPr marL="91441" marR="91441" marT="45722" marB="45722" anchor="ctr"/>
                </a:tc>
                <a:extLst>
                  <a:ext uri="{0D108BD9-81ED-4DB2-BD59-A6C34878D82A}">
                    <a16:rowId xmlns:a16="http://schemas.microsoft.com/office/drawing/2014/main" val="2154402070"/>
                  </a:ext>
                </a:extLst>
              </a:tr>
              <a:tr h="683241">
                <a:tc>
                  <a:txBody>
                    <a:bodyPr/>
                    <a:lstStyle/>
                    <a:p>
                      <a:pPr algn="ctr"/>
                      <a:r>
                        <a:rPr lang="en-CA" sz="1700" dirty="0"/>
                        <a:t>Will not help and could cause serious harm</a:t>
                      </a:r>
                    </a:p>
                  </a:txBody>
                  <a:tcPr marL="91441" marR="91441" marT="45722" marB="45722" anchor="ctr"/>
                </a:tc>
                <a:extLst>
                  <a:ext uri="{0D108BD9-81ED-4DB2-BD59-A6C34878D82A}">
                    <a16:rowId xmlns:a16="http://schemas.microsoft.com/office/drawing/2014/main" val="1442503502"/>
                  </a:ext>
                </a:extLst>
              </a:tr>
              <a:tr h="1093185">
                <a:tc>
                  <a:txBody>
                    <a:bodyPr/>
                    <a:lstStyle/>
                    <a:p>
                      <a:pPr algn="ctr"/>
                      <a:r>
                        <a:rPr lang="en-CA" sz="1700" dirty="0"/>
                        <a:t>Could cause injury</a:t>
                      </a:r>
                    </a:p>
                  </a:txBody>
                  <a:tcPr marL="91441" marR="91441" marT="45722" marB="45722" anchor="ctr"/>
                </a:tc>
                <a:extLst>
                  <a:ext uri="{0D108BD9-81ED-4DB2-BD59-A6C34878D82A}">
                    <a16:rowId xmlns:a16="http://schemas.microsoft.com/office/drawing/2014/main" val="1340261473"/>
                  </a:ext>
                </a:extLst>
              </a:tr>
              <a:tr h="741815">
                <a:tc>
                  <a:txBody>
                    <a:bodyPr/>
                    <a:lstStyle/>
                    <a:p>
                      <a:pPr algn="ctr"/>
                      <a:r>
                        <a:rPr lang="en-CA" sz="1700" dirty="0"/>
                        <a:t>Could stop breathing and die</a:t>
                      </a:r>
                      <a:endParaRPr lang="en-US" sz="1700" dirty="0"/>
                    </a:p>
                  </a:txBody>
                  <a:tcPr marL="91441" marR="91441" marT="45722" marB="45722" anchor="ctr"/>
                </a:tc>
                <a:extLst>
                  <a:ext uri="{0D108BD9-81ED-4DB2-BD59-A6C34878D82A}">
                    <a16:rowId xmlns:a16="http://schemas.microsoft.com/office/drawing/2014/main" val="1207063688"/>
                  </a:ext>
                </a:extLst>
              </a:tr>
            </a:tbl>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41312"/>
            <a:ext cx="8229600" cy="1143000"/>
          </a:xfrm>
        </p:spPr>
        <p:txBody>
          <a:bodyPr/>
          <a:lstStyle/>
          <a:p>
            <a:r>
              <a:rPr lang="en-CA" altLang="fr-FR" dirty="0"/>
              <a:t>Harm Reduction</a:t>
            </a:r>
            <a:endParaRPr lang="en-US" altLang="fr-FR" dirty="0"/>
          </a:p>
        </p:txBody>
      </p:sp>
      <p:sp>
        <p:nvSpPr>
          <p:cNvPr id="35843" name="Content Placeholder 3"/>
          <p:cNvSpPr>
            <a:spLocks noGrp="1"/>
          </p:cNvSpPr>
          <p:nvPr>
            <p:ph sz="half" idx="2"/>
          </p:nvPr>
        </p:nvSpPr>
        <p:spPr>
          <a:xfrm>
            <a:off x="457200" y="1703137"/>
            <a:ext cx="7935913" cy="3189288"/>
          </a:xfrm>
        </p:spPr>
        <p:txBody>
          <a:bodyPr>
            <a:normAutofit fontScale="92500" lnSpcReduction="10000"/>
          </a:bodyPr>
          <a:lstStyle/>
          <a:p>
            <a:r>
              <a:rPr lang="en-CA" altLang="fr-FR" sz="2800" dirty="0"/>
              <a:t>Don’t use alone</a:t>
            </a:r>
          </a:p>
          <a:p>
            <a:endParaRPr lang="en-CA" altLang="fr-FR" sz="2800" dirty="0"/>
          </a:p>
          <a:p>
            <a:r>
              <a:rPr lang="en-CA" altLang="fr-FR" sz="2800" dirty="0"/>
              <a:t>Don’t mix drugs with other drugs or alcohol</a:t>
            </a:r>
          </a:p>
          <a:p>
            <a:endParaRPr lang="en-CA" altLang="fr-FR" sz="2800" dirty="0"/>
          </a:p>
          <a:p>
            <a:r>
              <a:rPr lang="en-CA" altLang="fr-FR" sz="2800" dirty="0"/>
              <a:t>Carry Naloxone</a:t>
            </a:r>
          </a:p>
          <a:p>
            <a:endParaRPr lang="en-CA" altLang="fr-FR" sz="2800" dirty="0"/>
          </a:p>
          <a:p>
            <a:r>
              <a:rPr lang="en-CA" altLang="fr-FR" sz="2800" dirty="0"/>
              <a:t>Know your tolerance</a:t>
            </a:r>
          </a:p>
          <a:p>
            <a:endParaRPr lang="en-CA" altLang="fr-FR" sz="2800" dirty="0"/>
          </a:p>
          <a:p>
            <a:endParaRPr lang="en-CA" altLang="fr-FR" sz="3200" dirty="0"/>
          </a:p>
          <a:p>
            <a:endParaRPr lang="en-US" altLang="fr-FR" sz="3200"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half" idx="1"/>
          </p:nvPr>
        </p:nvSpPr>
        <p:spPr>
          <a:xfrm>
            <a:off x="323850" y="715796"/>
            <a:ext cx="7745329" cy="4784725"/>
          </a:xfrm>
        </p:spPr>
        <p:txBody>
          <a:bodyPr/>
          <a:lstStyle/>
          <a:p>
            <a:pPr marL="0" indent="0">
              <a:buFontTx/>
              <a:buNone/>
              <a:defRPr/>
            </a:pPr>
            <a:r>
              <a:rPr lang="en-CA" sz="4400" dirty="0"/>
              <a:t>True or false: people can develop a tolerance to opioids fairly quickly with regular use?</a:t>
            </a:r>
          </a:p>
          <a:p>
            <a:pPr>
              <a:buFont typeface="Arial" charset="0"/>
              <a:buNone/>
              <a:defRPr/>
            </a:pPr>
            <a:endParaRPr lang="en-CA" sz="4400" dirty="0"/>
          </a:p>
          <a:p>
            <a:pPr marL="914400" lvl="1" indent="-457200">
              <a:buFont typeface="Calibri" pitchFamily="34" charset="0"/>
              <a:buAutoNum type="alphaUcPeriod"/>
              <a:defRPr/>
            </a:pPr>
            <a:r>
              <a:rPr lang="en-CA" sz="4400" dirty="0"/>
              <a:t>True </a:t>
            </a:r>
          </a:p>
          <a:p>
            <a:pPr marL="914400" lvl="1" indent="-457200">
              <a:buFont typeface="Calibri" pitchFamily="34" charset="0"/>
              <a:buAutoNum type="alphaUcPeriod"/>
              <a:defRPr/>
            </a:pPr>
            <a:r>
              <a:rPr lang="en-CA" sz="4400" dirty="0"/>
              <a:t>False</a:t>
            </a:r>
          </a:p>
        </p:txBody>
      </p:sp>
      <p:sp>
        <p:nvSpPr>
          <p:cNvPr id="5" name="Oval 4"/>
          <p:cNvSpPr/>
          <p:nvPr/>
        </p:nvSpPr>
        <p:spPr>
          <a:xfrm>
            <a:off x="457200" y="3900404"/>
            <a:ext cx="2808288" cy="719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9355" y="1558340"/>
            <a:ext cx="8140700" cy="2714625"/>
          </a:xfrm>
        </p:spPr>
        <p:txBody>
          <a:bodyPr/>
          <a:lstStyle/>
          <a:p>
            <a:pPr eaLnBrk="1" hangingPunct="1"/>
            <a:r>
              <a:rPr lang="en-CA" altLang="fr-FR" sz="5400" dirty="0"/>
              <a:t>How can you say no to someone that offers you a drug?</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2715" y="1054100"/>
            <a:ext cx="7807325" cy="4749800"/>
          </a:xfrm>
        </p:spPr>
      </p:pic>
      <p:sp>
        <p:nvSpPr>
          <p:cNvPr id="41987" name="Title 1"/>
          <p:cNvSpPr>
            <a:spLocks noGrp="1"/>
          </p:cNvSpPr>
          <p:nvPr>
            <p:ph type="title"/>
          </p:nvPr>
        </p:nvSpPr>
        <p:spPr>
          <a:xfrm>
            <a:off x="272715" y="270377"/>
            <a:ext cx="9144000" cy="993775"/>
          </a:xfrm>
        </p:spPr>
        <p:txBody>
          <a:bodyPr/>
          <a:lstStyle/>
          <a:p>
            <a:r>
              <a:rPr lang="en-CA" altLang="fr-FR" sz="3600" dirty="0"/>
              <a:t>What Causes Emotional Pain?</a:t>
            </a:r>
            <a:endParaRPr lang="en-US" altLang="fr-FR" sz="360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9971" y="1783959"/>
            <a:ext cx="3483937" cy="2889114"/>
          </a:xfrm>
        </p:spPr>
        <p:txBody>
          <a:bodyPr vert="horz" lIns="91440" tIns="45720" rIns="91440" bIns="45720" rtlCol="0" anchor="b">
            <a:normAutofit/>
          </a:bodyPr>
          <a:lstStyle/>
          <a:p>
            <a:r>
              <a:rPr lang="en-US" sz="6000" dirty="0">
                <a:solidFill>
                  <a:schemeClr val="tx1"/>
                </a:solidFill>
                <a:latin typeface="+mj-lt"/>
              </a:rPr>
              <a:t>What is an opioid?</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CFD6ECC4-68DF-4857-9B33-CA62EB29884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064" t="3833" r="14340" b="2678"/>
          <a:stretch/>
        </p:blipFill>
        <p:spPr bwMode="auto">
          <a:xfrm>
            <a:off x="-144379" y="0"/>
            <a:ext cx="4773965" cy="7138738"/>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737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0632" y="284579"/>
            <a:ext cx="9129713" cy="766763"/>
          </a:xfrm>
        </p:spPr>
        <p:txBody>
          <a:bodyPr/>
          <a:lstStyle/>
          <a:p>
            <a:r>
              <a:rPr lang="en-CA" altLang="fr-FR" sz="3200" dirty="0"/>
              <a:t>Coping with Stress and Emotional Pain</a:t>
            </a:r>
            <a:endParaRPr lang="en-US" altLang="fr-FR" sz="3200" dirty="0"/>
          </a:p>
        </p:txBody>
      </p:sp>
      <p:sp>
        <p:nvSpPr>
          <p:cNvPr id="3" name="Content Placeholder 2"/>
          <p:cNvSpPr>
            <a:spLocks noGrp="1"/>
          </p:cNvSpPr>
          <p:nvPr>
            <p:ph idx="1"/>
          </p:nvPr>
        </p:nvSpPr>
        <p:spPr>
          <a:xfrm>
            <a:off x="20743" y="1993820"/>
            <a:ext cx="9108428" cy="3534489"/>
          </a:xfrm>
        </p:spPr>
        <p:txBody>
          <a:bodyPr numCol="3">
            <a:normAutofit/>
          </a:bodyPr>
          <a:lstStyle/>
          <a:p>
            <a:pPr marL="0" indent="0">
              <a:buFontTx/>
              <a:buNone/>
              <a:defRPr/>
            </a:pPr>
            <a:endParaRPr lang="en-CA" dirty="0"/>
          </a:p>
          <a:p>
            <a:pPr>
              <a:defRPr/>
            </a:pPr>
            <a:endParaRPr lang="en-CA" dirty="0"/>
          </a:p>
          <a:p>
            <a:pPr>
              <a:defRPr/>
            </a:pPr>
            <a:endParaRPr lang="en-US" dirty="0"/>
          </a:p>
        </p:txBody>
      </p:sp>
      <p:graphicFrame>
        <p:nvGraphicFramePr>
          <p:cNvPr id="17" name="Diagram 16"/>
          <p:cNvGraphicFramePr/>
          <p:nvPr>
            <p:extLst>
              <p:ext uri="{D42A27DB-BD31-4B8C-83A1-F6EECF244321}">
                <p14:modId xmlns:p14="http://schemas.microsoft.com/office/powerpoint/2010/main" val="3233606659"/>
              </p:ext>
            </p:extLst>
          </p:nvPr>
        </p:nvGraphicFramePr>
        <p:xfrm>
          <a:off x="240632" y="1207197"/>
          <a:ext cx="7716252" cy="4166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7681" y="120650"/>
            <a:ext cx="8229600" cy="1143000"/>
          </a:xfrm>
        </p:spPr>
        <p:txBody>
          <a:bodyPr/>
          <a:lstStyle/>
          <a:p>
            <a:r>
              <a:rPr lang="en-CA" altLang="fr-FR" dirty="0"/>
              <a:t>Talk To Someone You Trust</a:t>
            </a:r>
          </a:p>
        </p:txBody>
      </p:sp>
      <p:pic>
        <p:nvPicPr>
          <p:cNvPr id="46083" name="Picture 2" descr="C:\Users\shanena\Documents\MyJabberFiles\vernooyda@ottawa.ca\talk to some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054" y="1436687"/>
            <a:ext cx="575945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39270" y="326441"/>
            <a:ext cx="8229600" cy="1143000"/>
          </a:xfrm>
        </p:spPr>
        <p:txBody>
          <a:bodyPr/>
          <a:lstStyle/>
          <a:p>
            <a:r>
              <a:rPr lang="en-CA" altLang="fr-FR" dirty="0"/>
              <a:t>Where to get help in Elgin/Oxford </a:t>
            </a:r>
          </a:p>
        </p:txBody>
      </p:sp>
      <p:sp>
        <p:nvSpPr>
          <p:cNvPr id="48131" name="Content Placeholder 1"/>
          <p:cNvSpPr>
            <a:spLocks noGrp="1"/>
          </p:cNvSpPr>
          <p:nvPr>
            <p:ph idx="1"/>
          </p:nvPr>
        </p:nvSpPr>
        <p:spPr>
          <a:xfrm>
            <a:off x="439270" y="1633088"/>
            <a:ext cx="7485530" cy="4215204"/>
          </a:xfrm>
        </p:spPr>
        <p:txBody>
          <a:bodyPr/>
          <a:lstStyle/>
          <a:p>
            <a:r>
              <a:rPr lang="en-CA" altLang="fr-FR" dirty="0"/>
              <a:t>Your school nurse, social worker, or guidance counsellor</a:t>
            </a:r>
          </a:p>
          <a:p>
            <a:r>
              <a:rPr lang="en-CA" altLang="fr-FR" dirty="0"/>
              <a:t>Addictions Services of Thames Valley </a:t>
            </a:r>
            <a:r>
              <a:rPr lang="fr-CA" altLang="fr-FR" dirty="0"/>
              <a:t>www.adstv.on.ca </a:t>
            </a:r>
            <a:endParaRPr lang="en-CA" altLang="fr-FR" dirty="0"/>
          </a:p>
          <a:p>
            <a:r>
              <a:rPr lang="en-CA" altLang="fr-FR" dirty="0"/>
              <a:t>CMHA crisis centre or call </a:t>
            </a:r>
            <a:r>
              <a:rPr lang="fr-CA" altLang="fr-FR" dirty="0"/>
              <a:t>519-434-9191</a:t>
            </a:r>
            <a:endParaRPr lang="en-CA" altLang="fr-FR" dirty="0"/>
          </a:p>
          <a:p>
            <a:r>
              <a:rPr lang="en-CA" altLang="fr-FR" dirty="0"/>
              <a:t>Kids Help Phone 1-800-668-6868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EE6444E-6B8C-4C69-8E2A-F85B0584D767}"/>
              </a:ext>
            </a:extLst>
          </p:cNvPr>
          <p:cNvSpPr txBox="1">
            <a:spLocks/>
          </p:cNvSpPr>
          <p:nvPr/>
        </p:nvSpPr>
        <p:spPr>
          <a:xfrm>
            <a:off x="441158" y="1347536"/>
            <a:ext cx="7403431" cy="3946359"/>
          </a:xfrm>
          <a:prstGeom prst="rect">
            <a:avLst/>
          </a:prstGeom>
        </p:spPr>
        <p:txBody>
          <a:bodyPr vert="horz" lIns="91440" tIns="45720" rIns="91440" bIns="45720" rtlCol="0">
            <a:normAutofit lnSpcReduction="10000"/>
          </a:bodyPr>
          <a:lst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a:solidFill>
                  <a:srgbClr val="06698A"/>
                </a:solidFill>
                <a:latin typeface="Arial" panose="020B0604020202020204" pitchFamily="34" charset="0"/>
                <a:ea typeface="+mn-ea"/>
                <a:cs typeface="Arial" panose="020B0604020202020204" pitchFamily="34" charset="0"/>
              </a:defRPr>
            </a:lvl1pPr>
            <a:lvl2pPr marL="514350"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defRPr lang="en-US" sz="2000" kern="1200">
                <a:solidFill>
                  <a:schemeClr val="tx1"/>
                </a:solidFill>
                <a:latin typeface="Arial" panose="020B0604020202020204" pitchFamily="34" charset="0"/>
                <a:ea typeface="+mn-ea"/>
                <a:cs typeface="Arial" panose="020B0604020202020204" pitchFamily="34" charset="0"/>
              </a:defRPr>
            </a:lvl2pPr>
            <a:lvl3pPr marL="739775" marR="0"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CA" sz="3200" dirty="0"/>
              <a:t>True or false: it is considered illegal to possess OPIOID pain medication unless you are a patient with a prescription from a licensed health care professional.</a:t>
            </a:r>
          </a:p>
          <a:p>
            <a:pPr marL="0" indent="0">
              <a:buFontTx/>
              <a:buNone/>
              <a:defRPr/>
            </a:pPr>
            <a:endParaRPr lang="en-CA" sz="3200" dirty="0"/>
          </a:p>
          <a:p>
            <a:pPr marL="514350" indent="-514350">
              <a:buFont typeface="+mj-lt"/>
              <a:buAutoNum type="alphaUcPeriod"/>
              <a:defRPr/>
            </a:pPr>
            <a:r>
              <a:rPr lang="en-CA" sz="3200" dirty="0">
                <a:solidFill>
                  <a:srgbClr val="06698A"/>
                </a:solidFill>
              </a:rPr>
              <a:t>True</a:t>
            </a:r>
          </a:p>
          <a:p>
            <a:pPr marL="514350" indent="-514350">
              <a:buFont typeface="+mj-lt"/>
              <a:buAutoNum type="alphaUcPeriod"/>
              <a:defRPr/>
            </a:pPr>
            <a:r>
              <a:rPr lang="en-CA" sz="3200" dirty="0">
                <a:solidFill>
                  <a:srgbClr val="06698A"/>
                </a:solidFill>
              </a:rPr>
              <a:t>False</a:t>
            </a:r>
          </a:p>
        </p:txBody>
      </p:sp>
      <p:sp>
        <p:nvSpPr>
          <p:cNvPr id="5" name="Oval 4">
            <a:extLst>
              <a:ext uri="{FF2B5EF4-FFF2-40B4-BE49-F238E27FC236}">
                <a16:creationId xmlns:a16="http://schemas.microsoft.com/office/drawing/2014/main" id="{4136AE61-EF41-4F2C-8591-415CEDAD650B}"/>
              </a:ext>
            </a:extLst>
          </p:cNvPr>
          <p:cNvSpPr/>
          <p:nvPr/>
        </p:nvSpPr>
        <p:spPr>
          <a:xfrm>
            <a:off x="171994" y="3669798"/>
            <a:ext cx="2254834" cy="878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extLst>
      <p:ext uri="{BB962C8B-B14F-4D97-AF65-F5344CB8AC3E}">
        <p14:creationId xmlns:p14="http://schemas.microsoft.com/office/powerpoint/2010/main" val="15267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7AE7-BD7E-4DAC-9669-1DC3A35F3CBA}"/>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A6374BE4-A992-452D-8DD6-07AAE1756156}"/>
              </a:ext>
            </a:extLst>
          </p:cNvPr>
          <p:cNvSpPr>
            <a:spLocks noGrp="1"/>
          </p:cNvSpPr>
          <p:nvPr>
            <p:ph idx="1"/>
          </p:nvPr>
        </p:nvSpPr>
        <p:spPr>
          <a:xfrm>
            <a:off x="475130" y="879248"/>
            <a:ext cx="7485530" cy="4215204"/>
          </a:xfrm>
        </p:spPr>
        <p:txBody>
          <a:bodyPr>
            <a:normAutofit/>
          </a:bodyPr>
          <a:lstStyle/>
          <a:p>
            <a:pPr marL="0" indent="0">
              <a:buFontTx/>
              <a:buNone/>
            </a:pPr>
            <a:r>
              <a:rPr lang="en-CA" altLang="fr-FR" sz="3200" dirty="0"/>
              <a:t>What are possible long term effects of taking opioids?</a:t>
            </a:r>
          </a:p>
          <a:p>
            <a:pPr marL="0" indent="0">
              <a:buFontTx/>
              <a:buNone/>
            </a:pPr>
            <a:endParaRPr lang="en-CA" altLang="fr-FR" sz="3200" dirty="0"/>
          </a:p>
          <a:p>
            <a:pPr marL="914400" lvl="1" indent="-457200">
              <a:buFont typeface="Calibri" panose="020F0502020204030204" pitchFamily="34" charset="0"/>
              <a:buAutoNum type="alphaUcPeriod"/>
            </a:pPr>
            <a:r>
              <a:rPr lang="en-CA" altLang="fr-FR" sz="3200" b="1" dirty="0">
                <a:solidFill>
                  <a:srgbClr val="06698A"/>
                </a:solidFill>
              </a:rPr>
              <a:t>Constipation</a:t>
            </a:r>
          </a:p>
          <a:p>
            <a:pPr marL="914400" lvl="1" indent="-457200">
              <a:buFont typeface="Calibri" panose="020F0502020204030204" pitchFamily="34" charset="0"/>
              <a:buAutoNum type="alphaUcPeriod"/>
            </a:pPr>
            <a:r>
              <a:rPr lang="en-CA" altLang="fr-FR" sz="3200" b="1" dirty="0">
                <a:solidFill>
                  <a:srgbClr val="06698A"/>
                </a:solidFill>
              </a:rPr>
              <a:t>Decreased sex drive</a:t>
            </a:r>
          </a:p>
          <a:p>
            <a:pPr marL="914400" lvl="1" indent="-457200">
              <a:buFont typeface="Calibri" panose="020F0502020204030204" pitchFamily="34" charset="0"/>
              <a:buAutoNum type="alphaUcPeriod"/>
            </a:pPr>
            <a:r>
              <a:rPr lang="en-CA" altLang="fr-FR" sz="3200" b="1" dirty="0">
                <a:solidFill>
                  <a:srgbClr val="06698A"/>
                </a:solidFill>
              </a:rPr>
              <a:t>Menstrual irregularities</a:t>
            </a:r>
          </a:p>
          <a:p>
            <a:pPr marL="914400" lvl="1" indent="-457200">
              <a:buFont typeface="Calibri" panose="020F0502020204030204" pitchFamily="34" charset="0"/>
              <a:buAutoNum type="alphaUcPeriod"/>
            </a:pPr>
            <a:r>
              <a:rPr lang="en-CA" altLang="fr-FR" sz="3200" b="1" dirty="0">
                <a:solidFill>
                  <a:srgbClr val="06698A"/>
                </a:solidFill>
              </a:rPr>
              <a:t>Mood swings</a:t>
            </a:r>
          </a:p>
          <a:p>
            <a:pPr marL="914400" lvl="1" indent="-457200">
              <a:buFont typeface="Calibri" panose="020F0502020204030204" pitchFamily="34" charset="0"/>
              <a:buAutoNum type="alphaUcPeriod"/>
            </a:pPr>
            <a:r>
              <a:rPr lang="en-CA" altLang="fr-FR" sz="3200" b="1" dirty="0">
                <a:solidFill>
                  <a:srgbClr val="06698A"/>
                </a:solidFill>
              </a:rPr>
              <a:t>All of the above</a:t>
            </a:r>
          </a:p>
          <a:p>
            <a:endParaRPr lang="en-CA" dirty="0"/>
          </a:p>
        </p:txBody>
      </p:sp>
      <p:sp>
        <p:nvSpPr>
          <p:cNvPr id="5" name="Oval 4">
            <a:extLst>
              <a:ext uri="{FF2B5EF4-FFF2-40B4-BE49-F238E27FC236}">
                <a16:creationId xmlns:a16="http://schemas.microsoft.com/office/drawing/2014/main" id="{890CB42B-EF52-4E3C-9AD9-FD7B2B7627C9}"/>
              </a:ext>
            </a:extLst>
          </p:cNvPr>
          <p:cNvSpPr/>
          <p:nvPr/>
        </p:nvSpPr>
        <p:spPr>
          <a:xfrm>
            <a:off x="670343" y="4229265"/>
            <a:ext cx="4525962" cy="86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Tree>
    <p:extLst>
      <p:ext uri="{BB962C8B-B14F-4D97-AF65-F5344CB8AC3E}">
        <p14:creationId xmlns:p14="http://schemas.microsoft.com/office/powerpoint/2010/main" val="151837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950E88A-B237-42DD-8AA8-08FCB4E30FAA}"/>
              </a:ext>
            </a:extLst>
          </p:cNvPr>
          <p:cNvSpPr>
            <a:spLocks noGrp="1"/>
          </p:cNvSpPr>
          <p:nvPr>
            <p:ph type="title"/>
          </p:nvPr>
        </p:nvSpPr>
        <p:spPr>
          <a:xfrm>
            <a:off x="1143000" y="2454357"/>
            <a:ext cx="6858000" cy="1492002"/>
          </a:xfrm>
        </p:spPr>
        <p:txBody>
          <a:bodyPr vert="horz" lIns="91440" tIns="45720" rIns="91440" bIns="45720" rtlCol="0" anchor="b">
            <a:normAutofit/>
          </a:bodyPr>
          <a:lstStyle/>
          <a:p>
            <a:r>
              <a:rPr lang="en-US" altLang="fr-FR" sz="6000" kern="1200" dirty="0">
                <a:solidFill>
                  <a:schemeClr val="tx1"/>
                </a:solidFill>
                <a:latin typeface="+mj-lt"/>
                <a:ea typeface="+mj-ea"/>
                <a:cs typeface="+mj-cs"/>
              </a:rPr>
              <a:t>What is Fentanyl?</a:t>
            </a:r>
          </a:p>
        </p:txBody>
      </p:sp>
      <p:sp>
        <p:nvSpPr>
          <p:cNvPr id="18"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2745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4">
            <a:extLst>
              <a:ext uri="{FF2B5EF4-FFF2-40B4-BE49-F238E27FC236}">
                <a16:creationId xmlns:a16="http://schemas.microsoft.com/office/drawing/2014/main" id="{026A5B35-3A43-4984-83E6-82EDC378B5C9}"/>
              </a:ext>
            </a:extLst>
          </p:cNvPr>
          <p:cNvPicPr>
            <a:picLocks noChangeAspect="1"/>
          </p:cNvPicPr>
          <p:nvPr/>
        </p:nvPicPr>
        <p:blipFill rotWithShape="1">
          <a:blip r:embed="rId3">
            <a:extLst>
              <a:ext uri="{28A0092B-C50C-407E-A947-70E740481C1C}">
                <a14:useLocalDpi xmlns:a14="http://schemas.microsoft.com/office/drawing/2010/main" val="0"/>
              </a:ext>
            </a:extLst>
          </a:blip>
          <a:srcRect t="20079" r="3" b="20808"/>
          <a:stretch/>
        </p:blipFill>
        <p:spPr bwMode="auto">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C8F9652F-ECAE-4B0D-AE81-23EE34430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860" r="-2" b="31982"/>
          <a:stretch/>
        </p:blipFill>
        <p:spPr bwMode="auto">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69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65112"/>
            <a:ext cx="8229600" cy="1143000"/>
          </a:xfrm>
        </p:spPr>
        <p:txBody>
          <a:bodyPr/>
          <a:lstStyle/>
          <a:p>
            <a:r>
              <a:rPr lang="en-CA" altLang="fr-FR" dirty="0"/>
              <a:t>Can you tell the difference?</a:t>
            </a:r>
            <a:endParaRPr lang="en-US" altLang="fr-FR" dirty="0"/>
          </a:p>
        </p:txBody>
      </p:sp>
      <p:pic>
        <p:nvPicPr>
          <p:cNvPr id="15363" name="Picture 4" descr="Examples of counterfeit pills found in Ottaw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84671"/>
            <a:ext cx="7362133" cy="386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6725" y="446872"/>
            <a:ext cx="8229600" cy="1143000"/>
          </a:xfrm>
        </p:spPr>
        <p:txBody>
          <a:bodyPr/>
          <a:lstStyle/>
          <a:p>
            <a:pPr eaLnBrk="1" hangingPunct="1"/>
            <a:r>
              <a:rPr lang="en-CA" altLang="fr-FR" dirty="0"/>
              <a:t>Addiction</a:t>
            </a:r>
          </a:p>
        </p:txBody>
      </p:sp>
      <p:sp>
        <p:nvSpPr>
          <p:cNvPr id="17411" name="TextBox 3"/>
          <p:cNvSpPr txBox="1">
            <a:spLocks noChangeArrowheads="1"/>
          </p:cNvSpPr>
          <p:nvPr/>
        </p:nvSpPr>
        <p:spPr bwMode="auto">
          <a:xfrm>
            <a:off x="4500563" y="2492375"/>
            <a:ext cx="352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Zurich BT" pitchFamily="34" charset="0"/>
              </a:defRPr>
            </a:lvl1pPr>
            <a:lvl2pPr marL="742950" indent="-285750">
              <a:spcBef>
                <a:spcPct val="20000"/>
              </a:spcBef>
              <a:buChar char="–"/>
              <a:defRPr sz="2800">
                <a:solidFill>
                  <a:schemeClr val="tx1"/>
                </a:solidFill>
                <a:latin typeface="Zurich BT" pitchFamily="34" charset="0"/>
              </a:defRPr>
            </a:lvl2pPr>
            <a:lvl3pPr marL="1143000" indent="-228600">
              <a:spcBef>
                <a:spcPct val="20000"/>
              </a:spcBef>
              <a:buChar char="•"/>
              <a:defRPr sz="2400">
                <a:solidFill>
                  <a:schemeClr val="tx1"/>
                </a:solidFill>
                <a:latin typeface="Zurich BT" pitchFamily="34" charset="0"/>
              </a:defRPr>
            </a:lvl3pPr>
            <a:lvl4pPr marL="1600200" indent="-228600">
              <a:spcBef>
                <a:spcPct val="20000"/>
              </a:spcBef>
              <a:buChar char="–"/>
              <a:defRPr sz="2000">
                <a:solidFill>
                  <a:schemeClr val="tx1"/>
                </a:solidFill>
                <a:latin typeface="Zurich BT" pitchFamily="34" charset="0"/>
              </a:defRPr>
            </a:lvl4pPr>
            <a:lvl5pPr marL="2057400" indent="-228600">
              <a:spcBef>
                <a:spcPct val="20000"/>
              </a:spcBef>
              <a:buChar char="»"/>
              <a:defRPr sz="2000">
                <a:solidFill>
                  <a:schemeClr val="tx1"/>
                </a:solidFill>
                <a:latin typeface="Zurich BT" pitchFamily="34" charset="0"/>
              </a:defRPr>
            </a:lvl5pPr>
            <a:lvl6pPr marL="2514600" indent="-228600" eaLnBrk="0" fontAlgn="base" hangingPunct="0">
              <a:spcBef>
                <a:spcPct val="20000"/>
              </a:spcBef>
              <a:spcAft>
                <a:spcPct val="0"/>
              </a:spcAft>
              <a:buChar char="»"/>
              <a:defRPr sz="2000">
                <a:solidFill>
                  <a:schemeClr val="tx1"/>
                </a:solidFill>
                <a:latin typeface="Zurich BT" pitchFamily="34" charset="0"/>
              </a:defRPr>
            </a:lvl6pPr>
            <a:lvl7pPr marL="2971800" indent="-228600" eaLnBrk="0" fontAlgn="base" hangingPunct="0">
              <a:spcBef>
                <a:spcPct val="20000"/>
              </a:spcBef>
              <a:spcAft>
                <a:spcPct val="0"/>
              </a:spcAft>
              <a:buChar char="»"/>
              <a:defRPr sz="2000">
                <a:solidFill>
                  <a:schemeClr val="tx1"/>
                </a:solidFill>
                <a:latin typeface="Zurich BT" pitchFamily="34" charset="0"/>
              </a:defRPr>
            </a:lvl7pPr>
            <a:lvl8pPr marL="3429000" indent="-228600" eaLnBrk="0" fontAlgn="base" hangingPunct="0">
              <a:spcBef>
                <a:spcPct val="20000"/>
              </a:spcBef>
              <a:spcAft>
                <a:spcPct val="0"/>
              </a:spcAft>
              <a:buChar char="»"/>
              <a:defRPr sz="2000">
                <a:solidFill>
                  <a:schemeClr val="tx1"/>
                </a:solidFill>
                <a:latin typeface="Zurich BT" pitchFamily="34" charset="0"/>
              </a:defRPr>
            </a:lvl8pPr>
            <a:lvl9pPr marL="3886200" indent="-228600" eaLnBrk="0" fontAlgn="base" hangingPunct="0">
              <a:spcBef>
                <a:spcPct val="20000"/>
              </a:spcBef>
              <a:spcAft>
                <a:spcPct val="0"/>
              </a:spcAft>
              <a:buChar char="»"/>
              <a:defRPr sz="2000">
                <a:solidFill>
                  <a:schemeClr val="tx1"/>
                </a:solidFill>
                <a:latin typeface="Zurich BT" pitchFamily="34" charset="0"/>
              </a:defRPr>
            </a:lvl9pPr>
          </a:lstStyle>
          <a:p>
            <a:pPr eaLnBrk="1" hangingPunct="1">
              <a:spcBef>
                <a:spcPct val="0"/>
              </a:spcBef>
              <a:buFontTx/>
              <a:buNone/>
            </a:pPr>
            <a:endParaRPr lang="en-CA" altLang="fr-FR" sz="2400">
              <a:latin typeface="Times New Roman" panose="02020603050405020304" pitchFamily="18" charset="0"/>
            </a:endParaRPr>
          </a:p>
        </p:txBody>
      </p:sp>
      <p:sp>
        <p:nvSpPr>
          <p:cNvPr id="55" name="Cloud 54"/>
          <p:cNvSpPr/>
          <p:nvPr/>
        </p:nvSpPr>
        <p:spPr>
          <a:xfrm>
            <a:off x="3240882" y="2571793"/>
            <a:ext cx="2519362" cy="1873250"/>
          </a:xfrm>
          <a:prstGeom prst="cloud">
            <a:avLst/>
          </a:prstGeom>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en-CA" sz="2000" dirty="0"/>
              <a:t>Physical Addiction</a:t>
            </a:r>
          </a:p>
        </p:txBody>
      </p:sp>
      <p:sp>
        <p:nvSpPr>
          <p:cNvPr id="56" name="Cloud 55"/>
          <p:cNvSpPr/>
          <p:nvPr/>
        </p:nvSpPr>
        <p:spPr>
          <a:xfrm>
            <a:off x="5165892" y="579416"/>
            <a:ext cx="2520950" cy="1873250"/>
          </a:xfrm>
          <a:prstGeom prst="cloud">
            <a:avLst/>
          </a:prstGeom>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en-CA" sz="2000" dirty="0"/>
              <a:t>Social Addiction</a:t>
            </a:r>
          </a:p>
        </p:txBody>
      </p:sp>
      <p:sp>
        <p:nvSpPr>
          <p:cNvPr id="57" name="Cloud 56"/>
          <p:cNvSpPr/>
          <p:nvPr/>
        </p:nvSpPr>
        <p:spPr>
          <a:xfrm>
            <a:off x="5669047" y="3764766"/>
            <a:ext cx="2519362" cy="1873250"/>
          </a:xfrm>
          <a:prstGeom prst="cloud">
            <a:avLst/>
          </a:prstGeom>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en-CA" sz="2000" dirty="0"/>
              <a:t>Psychological Addiction</a:t>
            </a:r>
          </a:p>
        </p:txBody>
      </p:sp>
      <p:pic>
        <p:nvPicPr>
          <p:cNvPr id="17415" name="Picture 22" descr="C:\Users\innesca\AppData\Local\Microsoft\Windows\Temporary Internet Files\Content.IE5\3DVLC2WS\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C:\Users\innesca\AppData\Local\Microsoft\Windows\Temporary Internet Files\Content.Outlook\6W1PP2QR\shutterstock_697942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811576"/>
            <a:ext cx="2663825" cy="377825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sz="half" idx="1"/>
          </p:nvPr>
        </p:nvSpPr>
        <p:spPr>
          <a:xfrm>
            <a:off x="390525" y="424197"/>
            <a:ext cx="8362950" cy="5238750"/>
          </a:xfrm>
        </p:spPr>
        <p:txBody>
          <a:bodyPr/>
          <a:lstStyle/>
          <a:p>
            <a:pPr marL="0" indent="0">
              <a:buFontTx/>
              <a:buNone/>
            </a:pPr>
            <a:r>
              <a:rPr lang="en-CA" altLang="fr-FR" sz="3200" dirty="0"/>
              <a:t>What is a risk of taking an opioid that increases even more when taken with other depressant drugs like alcohol?</a:t>
            </a:r>
          </a:p>
          <a:p>
            <a:pPr marL="971550" lvl="1" indent="-514350">
              <a:buFontTx/>
              <a:buAutoNum type="alphaUcPeriod"/>
            </a:pPr>
            <a:r>
              <a:rPr lang="en-CA" altLang="fr-FR" sz="3200" dirty="0">
                <a:solidFill>
                  <a:srgbClr val="06698A"/>
                </a:solidFill>
              </a:rPr>
              <a:t>Heart attack</a:t>
            </a:r>
          </a:p>
          <a:p>
            <a:pPr marL="971550" lvl="1" indent="-514350">
              <a:buFontTx/>
              <a:buAutoNum type="alphaUcPeriod"/>
            </a:pPr>
            <a:r>
              <a:rPr lang="en-CA" altLang="fr-FR" sz="3200" dirty="0">
                <a:solidFill>
                  <a:srgbClr val="06698A"/>
                </a:solidFill>
              </a:rPr>
              <a:t>Breathing can stop</a:t>
            </a:r>
          </a:p>
          <a:p>
            <a:pPr marL="971550" lvl="1" indent="-514350">
              <a:buFontTx/>
              <a:buAutoNum type="alphaUcPeriod"/>
            </a:pPr>
            <a:r>
              <a:rPr lang="en-CA" altLang="fr-FR" sz="3200" dirty="0">
                <a:solidFill>
                  <a:srgbClr val="06698A"/>
                </a:solidFill>
              </a:rPr>
              <a:t>Seizure</a:t>
            </a:r>
          </a:p>
          <a:p>
            <a:pPr marL="971550" lvl="1" indent="-514350">
              <a:buFontTx/>
              <a:buAutoNum type="alphaUcPeriod"/>
            </a:pPr>
            <a:r>
              <a:rPr lang="en-CA" altLang="fr-FR" sz="3200" dirty="0">
                <a:solidFill>
                  <a:srgbClr val="06698A"/>
                </a:solidFill>
              </a:rPr>
              <a:t>Stroke</a:t>
            </a:r>
          </a:p>
          <a:p>
            <a:pPr marL="971550" lvl="1" indent="-514350">
              <a:buFontTx/>
              <a:buAutoNum type="alphaUcPeriod"/>
            </a:pPr>
            <a:r>
              <a:rPr lang="en-CA" altLang="fr-FR" sz="3200" dirty="0">
                <a:solidFill>
                  <a:srgbClr val="06698A"/>
                </a:solidFill>
              </a:rPr>
              <a:t>Muscle spasms</a:t>
            </a:r>
          </a:p>
        </p:txBody>
      </p:sp>
      <p:sp>
        <p:nvSpPr>
          <p:cNvPr id="5" name="Oval 4"/>
          <p:cNvSpPr/>
          <p:nvPr/>
        </p:nvSpPr>
        <p:spPr>
          <a:xfrm>
            <a:off x="615531" y="2299034"/>
            <a:ext cx="4392612" cy="714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19460" name="Picture 2" descr="\\dc4fap001\clipboard\CarrieInnesAug11\shutterstock_136633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3993231"/>
            <a:ext cx="3348038" cy="2232025"/>
          </a:xfrm>
          <a:ln w="47625">
            <a:solidFill>
              <a:schemeClr val="tx1"/>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8494" y="301625"/>
            <a:ext cx="8229600" cy="1143000"/>
          </a:xfrm>
        </p:spPr>
        <p:txBody>
          <a:bodyPr/>
          <a:lstStyle/>
          <a:p>
            <a:r>
              <a:rPr lang="en-CA" altLang="fr-FR" dirty="0"/>
              <a:t>What are the numbers?</a:t>
            </a:r>
            <a:endParaRPr lang="en-US" altLang="fr-FR" dirty="0"/>
          </a:p>
        </p:txBody>
      </p:sp>
      <p:sp>
        <p:nvSpPr>
          <p:cNvPr id="21507" name="Content Placeholder 5"/>
          <p:cNvSpPr>
            <a:spLocks noGrp="1"/>
          </p:cNvSpPr>
          <p:nvPr>
            <p:ph sz="half" idx="2"/>
          </p:nvPr>
        </p:nvSpPr>
        <p:spPr>
          <a:xfrm>
            <a:off x="47207" y="1139031"/>
            <a:ext cx="8229600" cy="4525963"/>
          </a:xfrm>
        </p:spPr>
        <p:txBody>
          <a:bodyPr/>
          <a:lstStyle/>
          <a:p>
            <a:endParaRPr lang="en-CA" altLang="fr-FR" dirty="0"/>
          </a:p>
          <a:p>
            <a:r>
              <a:rPr lang="en-CA" altLang="fr-FR" sz="2800" dirty="0"/>
              <a:t>914 overdose deaths in B.C. in 2016 related to illicit drug use</a:t>
            </a:r>
            <a:endParaRPr lang="en-US" altLang="fr-FR" sz="2800" dirty="0"/>
          </a:p>
        </p:txBody>
      </p:sp>
      <p:pic>
        <p:nvPicPr>
          <p:cNvPr id="21508" name="Picture 6"/>
          <p:cNvPicPr>
            <a:picLocks noChangeAspect="1"/>
          </p:cNvPicPr>
          <p:nvPr/>
        </p:nvPicPr>
        <p:blipFill>
          <a:blip r:embed="rId3">
            <a:extLst>
              <a:ext uri="{28A0092B-C50C-407E-A947-70E740481C1C}">
                <a14:useLocalDpi xmlns:a14="http://schemas.microsoft.com/office/drawing/2010/main" val="0"/>
              </a:ext>
            </a:extLst>
          </a:blip>
          <a:srcRect t="2161" r="21986" b="2"/>
          <a:stretch>
            <a:fillRect/>
          </a:stretch>
        </p:blipFill>
        <p:spPr bwMode="auto">
          <a:xfrm>
            <a:off x="2919663" y="3084513"/>
            <a:ext cx="5040313"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7"/>
          <p:cNvSpPr txBox="1">
            <a:spLocks noChangeArrowheads="1"/>
          </p:cNvSpPr>
          <p:nvPr/>
        </p:nvSpPr>
        <p:spPr bwMode="auto">
          <a:xfrm>
            <a:off x="188494" y="2538323"/>
            <a:ext cx="80330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Zurich BT" pitchFamily="34" charset="0"/>
              </a:defRPr>
            </a:lvl1pPr>
            <a:lvl2pPr marL="742950" indent="-285750">
              <a:spcBef>
                <a:spcPct val="20000"/>
              </a:spcBef>
              <a:buChar char="–"/>
              <a:defRPr sz="2800">
                <a:solidFill>
                  <a:schemeClr val="tx1"/>
                </a:solidFill>
                <a:latin typeface="Zurich BT" pitchFamily="34" charset="0"/>
              </a:defRPr>
            </a:lvl2pPr>
            <a:lvl3pPr marL="1143000" indent="-228600">
              <a:spcBef>
                <a:spcPct val="20000"/>
              </a:spcBef>
              <a:buChar char="•"/>
              <a:defRPr sz="2400">
                <a:solidFill>
                  <a:schemeClr val="tx1"/>
                </a:solidFill>
                <a:latin typeface="Zurich BT" pitchFamily="34" charset="0"/>
              </a:defRPr>
            </a:lvl3pPr>
            <a:lvl4pPr marL="1600200" indent="-228600">
              <a:spcBef>
                <a:spcPct val="20000"/>
              </a:spcBef>
              <a:buChar char="–"/>
              <a:defRPr sz="2000">
                <a:solidFill>
                  <a:schemeClr val="tx1"/>
                </a:solidFill>
                <a:latin typeface="Zurich BT" pitchFamily="34" charset="0"/>
              </a:defRPr>
            </a:lvl4pPr>
            <a:lvl5pPr marL="2057400" indent="-228600">
              <a:spcBef>
                <a:spcPct val="20000"/>
              </a:spcBef>
              <a:buChar char="»"/>
              <a:defRPr sz="2000">
                <a:solidFill>
                  <a:schemeClr val="tx1"/>
                </a:solidFill>
                <a:latin typeface="Zurich BT" pitchFamily="34" charset="0"/>
              </a:defRPr>
            </a:lvl5pPr>
            <a:lvl6pPr marL="2514600" indent="-228600" eaLnBrk="0" fontAlgn="base" hangingPunct="0">
              <a:spcBef>
                <a:spcPct val="20000"/>
              </a:spcBef>
              <a:spcAft>
                <a:spcPct val="0"/>
              </a:spcAft>
              <a:buChar char="»"/>
              <a:defRPr sz="2000">
                <a:solidFill>
                  <a:schemeClr val="tx1"/>
                </a:solidFill>
                <a:latin typeface="Zurich BT" pitchFamily="34" charset="0"/>
              </a:defRPr>
            </a:lvl6pPr>
            <a:lvl7pPr marL="2971800" indent="-228600" eaLnBrk="0" fontAlgn="base" hangingPunct="0">
              <a:spcBef>
                <a:spcPct val="20000"/>
              </a:spcBef>
              <a:spcAft>
                <a:spcPct val="0"/>
              </a:spcAft>
              <a:buChar char="»"/>
              <a:defRPr sz="2000">
                <a:solidFill>
                  <a:schemeClr val="tx1"/>
                </a:solidFill>
                <a:latin typeface="Zurich BT" pitchFamily="34" charset="0"/>
              </a:defRPr>
            </a:lvl7pPr>
            <a:lvl8pPr marL="3429000" indent="-228600" eaLnBrk="0" fontAlgn="base" hangingPunct="0">
              <a:spcBef>
                <a:spcPct val="20000"/>
              </a:spcBef>
              <a:spcAft>
                <a:spcPct val="0"/>
              </a:spcAft>
              <a:buChar char="»"/>
              <a:defRPr sz="2000">
                <a:solidFill>
                  <a:schemeClr val="tx1"/>
                </a:solidFill>
                <a:latin typeface="Zurich BT" pitchFamily="34" charset="0"/>
              </a:defRPr>
            </a:lvl8pPr>
            <a:lvl9pPr marL="3886200" indent="-228600" eaLnBrk="0" fontAlgn="base" hangingPunct="0">
              <a:spcBef>
                <a:spcPct val="20000"/>
              </a:spcBef>
              <a:spcAft>
                <a:spcPct val="0"/>
              </a:spcAft>
              <a:buChar char="»"/>
              <a:defRPr sz="2000">
                <a:solidFill>
                  <a:schemeClr val="tx1"/>
                </a:solidFill>
                <a:latin typeface="Zurich BT" pitchFamily="34" charset="0"/>
              </a:defRPr>
            </a:lvl9pPr>
          </a:lstStyle>
          <a:p>
            <a:pPr eaLnBrk="1" hangingPunct="1">
              <a:spcBef>
                <a:spcPct val="0"/>
              </a:spcBef>
              <a:buFontTx/>
              <a:buNone/>
            </a:pPr>
            <a:r>
              <a:rPr lang="en-CA" altLang="fr-FR" sz="2400" dirty="0">
                <a:solidFill>
                  <a:srgbClr val="06698A"/>
                </a:solidFill>
                <a:latin typeface="Times New Roman" panose="02020603050405020304" pitchFamily="18" charset="0"/>
              </a:rPr>
              <a:t>Unintentional drug overdose deaths in Ottawa by type of drug involved, 2015</a:t>
            </a:r>
          </a:p>
          <a:p>
            <a:pPr eaLnBrk="1" hangingPunct="1">
              <a:spcBef>
                <a:spcPct val="0"/>
              </a:spcBef>
              <a:buFontTx/>
              <a:buNone/>
            </a:pPr>
            <a:endParaRPr lang="en-US" altLang="fr-FR" sz="2400" dirty="0">
              <a:latin typeface="Times New Roman" panose="02020603050405020304" pitchFamily="18" charset="0"/>
            </a:endParaRP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3336</TotalTime>
  <Words>2134</Words>
  <Application>Microsoft Office PowerPoint</Application>
  <PresentationFormat>On-screen Show (4:3)</PresentationFormat>
  <Paragraphs>332</Paragraphs>
  <Slides>22</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Arial Narrow</vt:lpstr>
      <vt:lpstr>Avenir LT Std 55 Roman</vt:lpstr>
      <vt:lpstr>Avenir LT Std 65 Medium</vt:lpstr>
      <vt:lpstr>Calibri</vt:lpstr>
      <vt:lpstr>Calibri Light</vt:lpstr>
      <vt:lpstr>Times</vt:lpstr>
      <vt:lpstr>Times New Roman</vt:lpstr>
      <vt:lpstr>Office Theme</vt:lpstr>
      <vt:lpstr>Acrobat Document</vt:lpstr>
      <vt:lpstr>Opioid Misuse Prevention</vt:lpstr>
      <vt:lpstr>What is an opioid?</vt:lpstr>
      <vt:lpstr>PowerPoint Presentation</vt:lpstr>
      <vt:lpstr> </vt:lpstr>
      <vt:lpstr>What is Fentanyl?</vt:lpstr>
      <vt:lpstr>Can you tell the difference?</vt:lpstr>
      <vt:lpstr>Addiction</vt:lpstr>
      <vt:lpstr>PowerPoint Presentation</vt:lpstr>
      <vt:lpstr>What are the numbers?</vt:lpstr>
      <vt:lpstr>Local Data</vt:lpstr>
      <vt:lpstr>Overdose</vt:lpstr>
      <vt:lpstr>PowerPoint Presentation</vt:lpstr>
      <vt:lpstr>Naloxone</vt:lpstr>
      <vt:lpstr>Recovery Position</vt:lpstr>
      <vt:lpstr>Overdose Response MYTHS</vt:lpstr>
      <vt:lpstr>Harm Reduction</vt:lpstr>
      <vt:lpstr>PowerPoint Presentation</vt:lpstr>
      <vt:lpstr>How can you say no to someone that offers you a drug?</vt:lpstr>
      <vt:lpstr>What Causes Emotional Pain?</vt:lpstr>
      <vt:lpstr>Coping with Stress and Emotional Pain</vt:lpstr>
      <vt:lpstr>Talk To Someone You Trust</vt:lpstr>
      <vt:lpstr>Where to get help in Elgin/Oxford </vt:lpstr>
    </vt:vector>
  </TitlesOfParts>
  <Company>Oxford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Tommasina Conte</dc:creator>
  <cp:lastModifiedBy>Josh Veilleux</cp:lastModifiedBy>
  <cp:revision>23</cp:revision>
  <dcterms:created xsi:type="dcterms:W3CDTF">2018-05-07T13:43:55Z</dcterms:created>
  <dcterms:modified xsi:type="dcterms:W3CDTF">2019-09-24T12:49:29Z</dcterms:modified>
</cp:coreProperties>
</file>