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24" r:id="rId2"/>
    <p:sldId id="2583" r:id="rId3"/>
    <p:sldId id="1573" r:id="rId4"/>
    <p:sldId id="2584" r:id="rId5"/>
    <p:sldId id="1572" r:id="rId6"/>
    <p:sldId id="2585" r:id="rId7"/>
    <p:sldId id="2586" r:id="rId8"/>
    <p:sldId id="2587" r:id="rId9"/>
    <p:sldId id="2589" r:id="rId10"/>
    <p:sldId id="2588" r:id="rId11"/>
    <p:sldId id="2590" r:id="rId12"/>
    <p:sldId id="15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64" d="100"/>
          <a:sy n="64" d="100"/>
        </p:scale>
        <p:origin x="72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15:54:53.725"/>
    </inkml:context>
    <inkml:brush xml:id="br0">
      <inkml:brushProperty name="width" value="0.05" units="cm"/>
      <inkml:brushProperty name="height" value="0.05" units="cm"/>
      <inkml:brushProperty name="color" value="#E71224"/>
    </inkml:brush>
  </inkml:definitions>
  <inkml:trace contextRef="#ctx0" brushRef="#br0">3526 186 24575,'0'-2'0,"-1"0"0,1-1 0,-1 1 0,0 0 0,0 0 0,0 0 0,-1 0 0,1 0 0,0 0 0,-1 0 0,1 0 0,-1 1 0,0-1 0,1 0 0,-1 1 0,0-1 0,0 1 0,0 0 0,0 0 0,0 0 0,0 0 0,0 0 0,-1 0 0,1 0 0,0 1 0,-1-1 0,1 1 0,-5 0 0,-12-4 0,-1 1 0,-25 1 0,34 1 0,-170 0 0,125 4 0,0-3 0,1-3 0,-1-1 0,-103-24 0,77 9 0,0 4 0,-134-7 0,-20-4 0,123 14 0,1 5 0,-123 9 0,82 0 0,120-1 0,0 2 0,0 1 0,0 1 0,1 2 0,0 1 0,-52 21 0,32-7 0,1 4 0,0 1 0,-46 35 0,-41 22 0,83-53 0,-96 72 0,114-72 0,2 0 0,2 3 0,1 1 0,1 1 0,-27 43 0,44-56 0,0 0 0,2 0 0,1 2 0,1-1 0,1 1 0,1 1 0,1 0 0,1 0 0,2 0 0,-3 45 0,4-27 0,-1 0 0,-2-1 0,-21 72 0,-53 124 0,26-86 0,15-29 0,5 2 0,6 2 0,-17 184 0,31-58 0,-4 43 0,-14 810 0,33-1011 0,1 34 0,7 0 0,5 0 0,42 176 0,-4-17 0,-15-67 0,0-3 0,26 111 0,-37-237 0,33 119 0,109 261 0,26-6 0,-138-330 0,90 196 0,2-43 0,-60-128 0,23 88 0,-2-1 0,-51-146 0,4-3 0,5-2 0,4-4 0,4-3 0,135 129 0,-196-207 0,1-1 0,0 0 0,0-1 0,1-1 0,32 16 0,-11-11 0,65 17 0,-24-6 0,87 41 0,50 17 0,-152-65 0,1-3 0,1-2 0,0-4 0,0-2 0,86-1 0,-74-7 0,149-4 0,-204 1 0,0 0 0,0-1 0,0-2 0,0 0 0,-1-1 0,0-1 0,0-1 0,-1-1 0,0-1 0,-1-1 0,0 0 0,-1-2 0,29-26 0,9-17 0,-1-2 0,68-99 0,-119 152 0,39-55 0,-3-2 0,48-102 0,44-144 0,-110 255 0,52-160 0,20-46 0,-43 149 0,69-164 0,23-64 0,7-21 0,-24-51 0,-106 318 0,-4-1 0,6-141 0,-21-535 0,-5 364 0,4 324 0,-5-504 0,-33-1 0,-18-295 0,52 492 0,3 47 0,-5 254 0,-3 1 0,-4 0 0,-4 1 0,-35-105 0,30 137 0,-2 1 0,-3 1 0,-1 1 0,-68-90 0,-26-45 0,98 148 0,-3 0 0,-38-42 0,40 51 0,-1-2 0,-3-4 0,-1 1 0,-1 1 0,-62-50 0,51 53 0,-2 2 0,-1 2 0,-1 3 0,-1 1 0,-89-30 0,-309-69 0,328 106-1365,95 10-5461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15:54:55.821"/>
    </inkml:context>
    <inkml:brush xml:id="br0">
      <inkml:brushProperty name="width" value="0.05" units="cm"/>
      <inkml:brushProperty name="height" value="0.05" units="cm"/>
      <inkml:brushProperty name="color" value="#E71224"/>
    </inkml:brush>
  </inkml:definitions>
  <inkml:trace contextRef="#ctx0" brushRef="#br0">5 5 24575,'-4'-5'0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15:54:56.541"/>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C0A81-67EB-40D8-A948-7AF0887A3B76}" type="datetimeFigureOut">
              <a:rPr lang="en-CA" smtClean="0"/>
              <a:t>2023-11-06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D5CC3-12A6-4547-896A-D43DDF9E5C5C}" type="slidenum">
              <a:rPr lang="en-CA" smtClean="0"/>
              <a:t>‹#›</a:t>
            </a:fld>
            <a:endParaRPr lang="en-CA"/>
          </a:p>
        </p:txBody>
      </p:sp>
    </p:spTree>
    <p:extLst>
      <p:ext uri="{BB962C8B-B14F-4D97-AF65-F5344CB8AC3E}">
        <p14:creationId xmlns:p14="http://schemas.microsoft.com/office/powerpoint/2010/main" val="172485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32DA48-2047-4948-8429-DA6A617E3EC3}" type="slidenum">
              <a:rPr lang="en-CA" smtClean="0"/>
              <a:t>5</a:t>
            </a:fld>
            <a:endParaRPr lang="en-CA"/>
          </a:p>
        </p:txBody>
      </p:sp>
    </p:spTree>
    <p:extLst>
      <p:ext uri="{BB962C8B-B14F-4D97-AF65-F5344CB8AC3E}">
        <p14:creationId xmlns:p14="http://schemas.microsoft.com/office/powerpoint/2010/main" val="85289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32DA48-2047-4948-8429-DA6A617E3EC3}" type="slidenum">
              <a:rPr lang="en-CA" smtClean="0"/>
              <a:t>6</a:t>
            </a:fld>
            <a:endParaRPr lang="en-CA"/>
          </a:p>
        </p:txBody>
      </p:sp>
    </p:spTree>
    <p:extLst>
      <p:ext uri="{BB962C8B-B14F-4D97-AF65-F5344CB8AC3E}">
        <p14:creationId xmlns:p14="http://schemas.microsoft.com/office/powerpoint/2010/main" val="64369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32DA48-2047-4948-8429-DA6A617E3EC3}" type="slidenum">
              <a:rPr lang="en-CA" smtClean="0"/>
              <a:t>7</a:t>
            </a:fld>
            <a:endParaRPr lang="en-CA"/>
          </a:p>
        </p:txBody>
      </p:sp>
    </p:spTree>
    <p:extLst>
      <p:ext uri="{BB962C8B-B14F-4D97-AF65-F5344CB8AC3E}">
        <p14:creationId xmlns:p14="http://schemas.microsoft.com/office/powerpoint/2010/main" val="55000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32DA48-2047-4948-8429-DA6A617E3EC3}" type="slidenum">
              <a:rPr lang="en-CA" smtClean="0"/>
              <a:t>8</a:t>
            </a:fld>
            <a:endParaRPr lang="en-CA"/>
          </a:p>
        </p:txBody>
      </p:sp>
    </p:spTree>
    <p:extLst>
      <p:ext uri="{BB962C8B-B14F-4D97-AF65-F5344CB8AC3E}">
        <p14:creationId xmlns:p14="http://schemas.microsoft.com/office/powerpoint/2010/main" val="447711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2DA48-2047-4948-8429-DA6A617E3EC3}" type="slidenum">
              <a:rPr lang="en-CA" smtClean="0"/>
              <a:t>11</a:t>
            </a:fld>
            <a:endParaRPr lang="en-CA"/>
          </a:p>
        </p:txBody>
      </p:sp>
    </p:spTree>
    <p:extLst>
      <p:ext uri="{BB962C8B-B14F-4D97-AF65-F5344CB8AC3E}">
        <p14:creationId xmlns:p14="http://schemas.microsoft.com/office/powerpoint/2010/main" val="305878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2DA48-2047-4948-8429-DA6A617E3EC3}" type="slidenum">
              <a:rPr lang="en-CA" smtClean="0"/>
              <a:t>12</a:t>
            </a:fld>
            <a:endParaRPr lang="en-CA"/>
          </a:p>
        </p:txBody>
      </p:sp>
    </p:spTree>
    <p:extLst>
      <p:ext uri="{BB962C8B-B14F-4D97-AF65-F5344CB8AC3E}">
        <p14:creationId xmlns:p14="http://schemas.microsoft.com/office/powerpoint/2010/main" val="146892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C2FB-8446-C315-73FB-C28518D57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027E897-66FB-E951-E0B6-FAC4A52391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50A629A-2BA1-55B7-7080-E0F62A18EC51}"/>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5" name="Footer Placeholder 4">
            <a:extLst>
              <a:ext uri="{FF2B5EF4-FFF2-40B4-BE49-F238E27FC236}">
                <a16:creationId xmlns:a16="http://schemas.microsoft.com/office/drawing/2014/main" id="{A6836755-0B37-0ED8-84D4-D70E4ECFFE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9F549D-21F0-5EF3-C48B-FAD9E49A1E60}"/>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416507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1E58-0A71-56EE-BC19-C7684BE3F78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3F1EE7-3F11-B2FD-DB54-760093C057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324363-719E-BD3D-D1FA-1833B7FDEFA9}"/>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5" name="Footer Placeholder 4">
            <a:extLst>
              <a:ext uri="{FF2B5EF4-FFF2-40B4-BE49-F238E27FC236}">
                <a16:creationId xmlns:a16="http://schemas.microsoft.com/office/drawing/2014/main" id="{B5DEC2AE-B1C5-87DC-2BF5-C204AB4907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BD674CC-04C3-8C09-ADEC-4B7D99E01C6F}"/>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144749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DCBCB-3983-51F1-E9F8-CF5ADB91ED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2685CCE-883A-F625-1B0D-66E7D8B47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9D23D5-F8D4-C359-8693-4FCAB15C2152}"/>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5" name="Footer Placeholder 4">
            <a:extLst>
              <a:ext uri="{FF2B5EF4-FFF2-40B4-BE49-F238E27FC236}">
                <a16:creationId xmlns:a16="http://schemas.microsoft.com/office/drawing/2014/main" id="{55FCA669-B369-C168-617E-A978B6AF8C7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C126718-329F-9F10-B67B-A53509709DB5}"/>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205670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St Thomas">
    <p:spTree>
      <p:nvGrpSpPr>
        <p:cNvPr id="1" name=""/>
        <p:cNvGrpSpPr/>
        <p:nvPr/>
      </p:nvGrpSpPr>
      <p:grpSpPr>
        <a:xfrm>
          <a:off x="0" y="0"/>
          <a:ext cx="0" cy="0"/>
          <a:chOff x="0" y="0"/>
          <a:chExt cx="0" cy="0"/>
        </a:xfrm>
      </p:grpSpPr>
      <p:pic>
        <p:nvPicPr>
          <p:cNvPr id="20" name="Picture 19" descr="A picture containing building, outdoor, sky, house&#10;&#10;Description automatically generated">
            <a:extLst>
              <a:ext uri="{FF2B5EF4-FFF2-40B4-BE49-F238E27FC236}">
                <a16:creationId xmlns:a16="http://schemas.microsoft.com/office/drawing/2014/main" id="{ADDB186D-A716-447A-3A82-A40F6187AB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10384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oodstock">
    <p:spTree>
      <p:nvGrpSpPr>
        <p:cNvPr id="1" name=""/>
        <p:cNvGrpSpPr/>
        <p:nvPr/>
      </p:nvGrpSpPr>
      <p:grpSpPr>
        <a:xfrm>
          <a:off x="0" y="0"/>
          <a:ext cx="0" cy="0"/>
          <a:chOff x="0" y="0"/>
          <a:chExt cx="0" cy="0"/>
        </a:xfrm>
      </p:grpSpPr>
      <p:pic>
        <p:nvPicPr>
          <p:cNvPr id="3" name="Picture 2" descr="Flags on poles in front of a building&#10;&#10;Description automatically generated with medium confidence">
            <a:extLst>
              <a:ext uri="{FF2B5EF4-FFF2-40B4-BE49-F238E27FC236}">
                <a16:creationId xmlns:a16="http://schemas.microsoft.com/office/drawing/2014/main" id="{4E02AAF4-FACC-04B6-D79D-F1442EAF043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7493000"/>
          </a:xfrm>
          <a:prstGeom prst="rect">
            <a:avLst/>
          </a:prstGeom>
        </p:spPr>
      </p:pic>
    </p:spTree>
    <p:extLst>
      <p:ext uri="{BB962C8B-B14F-4D97-AF65-F5344CB8AC3E}">
        <p14:creationId xmlns:p14="http://schemas.microsoft.com/office/powerpoint/2010/main" val="216989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C875-93C6-4F95-A03D-3213B711B06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D03BBE3-B029-E745-8CAC-23E8FBB37F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3E6CF22-5B76-53AF-3B7A-4C69A6E3647A}"/>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5" name="Footer Placeholder 4">
            <a:extLst>
              <a:ext uri="{FF2B5EF4-FFF2-40B4-BE49-F238E27FC236}">
                <a16:creationId xmlns:a16="http://schemas.microsoft.com/office/drawing/2014/main" id="{3F61C7ED-DD30-8CF1-4FA0-94D2C07FF3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62B8FA9-04AE-310D-69E2-0252B44E3B99}"/>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235635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8528-A688-73A1-DF34-143DAEECD4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0D871B0-8290-A694-CE9F-7FBFC8E97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6DF612-C461-7DB9-E969-546A4FA22041}"/>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5" name="Footer Placeholder 4">
            <a:extLst>
              <a:ext uri="{FF2B5EF4-FFF2-40B4-BE49-F238E27FC236}">
                <a16:creationId xmlns:a16="http://schemas.microsoft.com/office/drawing/2014/main" id="{2A6E853F-EDEF-7D55-2806-386755E12DB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733A75-68F5-B934-6E6C-01F632CD8BAA}"/>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263696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6C4F-3B13-F993-10D9-CE63647156F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8F77D30-BC5D-CE73-5A9B-F07FFEA2F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3B3C195-92CF-0A01-D7E8-F7A302A802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462EC13-E88D-ED5B-12A2-90FB0CB2414B}"/>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6" name="Footer Placeholder 5">
            <a:extLst>
              <a:ext uri="{FF2B5EF4-FFF2-40B4-BE49-F238E27FC236}">
                <a16:creationId xmlns:a16="http://schemas.microsoft.com/office/drawing/2014/main" id="{C1D59C02-21E5-D3F7-D746-3E5DFB2E25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E9D68AC-CFEA-9CA1-EBDF-1D1ABEF44B8C}"/>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308487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F9FE-87DF-581C-651C-18A3578D9E5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2251274-2D29-8794-2494-5406D3188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25AA8-7969-E3A7-6C83-35D3A4B529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C39F12A-91B5-7C33-4F56-4B9D4EE61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91A8CC-146B-B262-5350-74077E3E7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D0A5CAD-A474-AC32-C2AD-B2D0DE7C6DCB}"/>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8" name="Footer Placeholder 7">
            <a:extLst>
              <a:ext uri="{FF2B5EF4-FFF2-40B4-BE49-F238E27FC236}">
                <a16:creationId xmlns:a16="http://schemas.microsoft.com/office/drawing/2014/main" id="{4023AB59-DAFF-9EB0-0995-6A70D36DFFB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EC7E23E-50E3-789A-12D1-B486B98D9E12}"/>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334474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2A04-9357-EC05-B570-D89C74C306F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2770F58-EB2C-D24D-7475-85EB0C9AF3E7}"/>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4" name="Footer Placeholder 3">
            <a:extLst>
              <a:ext uri="{FF2B5EF4-FFF2-40B4-BE49-F238E27FC236}">
                <a16:creationId xmlns:a16="http://schemas.microsoft.com/office/drawing/2014/main" id="{2176F82D-AF3A-5E81-C3C3-E5EDD9389FE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2C6B93D-6774-BF7C-266C-69294C6C5F50}"/>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13439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4F065-3359-53A7-C91D-ADCAEC01E376}"/>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3" name="Footer Placeholder 2">
            <a:extLst>
              <a:ext uri="{FF2B5EF4-FFF2-40B4-BE49-F238E27FC236}">
                <a16:creationId xmlns:a16="http://schemas.microsoft.com/office/drawing/2014/main" id="{B182D86B-A1EF-2E1D-46C4-5F1A91432BB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649D117-3F79-20B0-0228-D042F2E7CAE7}"/>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305341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08C3-5ACE-A114-869F-E413709DC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4DDCDE3-6DA0-F243-FB46-DF318E2A2A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65CA258-6EE6-C616-C9DC-174F80672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8E0CEC-55BD-3D7F-EF6F-A3285B79E04E}"/>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6" name="Footer Placeholder 5">
            <a:extLst>
              <a:ext uri="{FF2B5EF4-FFF2-40B4-BE49-F238E27FC236}">
                <a16:creationId xmlns:a16="http://schemas.microsoft.com/office/drawing/2014/main" id="{E2E3F4FB-1E03-D33D-47C6-7A505BE9AB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4F26D2-507B-3891-64D4-16FDEBD2CE11}"/>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250887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14D9-A398-85D5-8740-8BC5F570E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D310136-0843-721B-3C48-F70B12FF6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92D9EFB-E4FC-D648-91E1-E0B3F32BC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D3F5-53D4-D477-78FA-18D5167F56C2}"/>
              </a:ext>
            </a:extLst>
          </p:cNvPr>
          <p:cNvSpPr>
            <a:spLocks noGrp="1"/>
          </p:cNvSpPr>
          <p:nvPr>
            <p:ph type="dt" sz="half" idx="10"/>
          </p:nvPr>
        </p:nvSpPr>
        <p:spPr/>
        <p:txBody>
          <a:bodyPr/>
          <a:lstStyle/>
          <a:p>
            <a:fld id="{FB91E227-2A98-4444-9D44-B91717F48087}" type="datetimeFigureOut">
              <a:rPr lang="en-CA" smtClean="0"/>
              <a:t>2023-11-06</a:t>
            </a:fld>
            <a:endParaRPr lang="en-CA"/>
          </a:p>
        </p:txBody>
      </p:sp>
      <p:sp>
        <p:nvSpPr>
          <p:cNvPr id="6" name="Footer Placeholder 5">
            <a:extLst>
              <a:ext uri="{FF2B5EF4-FFF2-40B4-BE49-F238E27FC236}">
                <a16:creationId xmlns:a16="http://schemas.microsoft.com/office/drawing/2014/main" id="{81E3E4FA-2521-B6A0-C408-C2D3642A9A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9052BF0-1F77-BF9A-4487-B1B8CC1546FD}"/>
              </a:ext>
            </a:extLst>
          </p:cNvPr>
          <p:cNvSpPr>
            <a:spLocks noGrp="1"/>
          </p:cNvSpPr>
          <p:nvPr>
            <p:ph type="sldNum" sz="quarter" idx="12"/>
          </p:nvPr>
        </p:nvSpPr>
        <p:spPr/>
        <p:txBody>
          <a:bodyPr/>
          <a:lstStyle/>
          <a:p>
            <a:fld id="{E60AA47E-7566-4C38-9609-872EF818F1F7}" type="slidenum">
              <a:rPr lang="en-CA" smtClean="0"/>
              <a:t>‹#›</a:t>
            </a:fld>
            <a:endParaRPr lang="en-CA"/>
          </a:p>
        </p:txBody>
      </p:sp>
    </p:spTree>
    <p:extLst>
      <p:ext uri="{BB962C8B-B14F-4D97-AF65-F5344CB8AC3E}">
        <p14:creationId xmlns:p14="http://schemas.microsoft.com/office/powerpoint/2010/main" val="229404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69A3B-BB6F-7D49-0DA2-D4F59C7E1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1E1E586-9FA2-1395-655A-1E27551DD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39E1D2-CF64-EBCE-E6AE-3338B67FF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1E227-2A98-4444-9D44-B91717F48087}" type="datetimeFigureOut">
              <a:rPr lang="en-CA" smtClean="0"/>
              <a:t>2023-11-06</a:t>
            </a:fld>
            <a:endParaRPr lang="en-CA"/>
          </a:p>
        </p:txBody>
      </p:sp>
      <p:sp>
        <p:nvSpPr>
          <p:cNvPr id="5" name="Footer Placeholder 4">
            <a:extLst>
              <a:ext uri="{FF2B5EF4-FFF2-40B4-BE49-F238E27FC236}">
                <a16:creationId xmlns:a16="http://schemas.microsoft.com/office/drawing/2014/main" id="{98A69F3C-EDB6-9806-1FCF-0DF4D295A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C5B8F52-123F-F5EE-BDEB-7E932895B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AA47E-7566-4C38-9609-872EF818F1F7}" type="slidenum">
              <a:rPr lang="en-CA" smtClean="0"/>
              <a:t>‹#›</a:t>
            </a:fld>
            <a:endParaRPr lang="en-CA"/>
          </a:p>
        </p:txBody>
      </p:sp>
    </p:spTree>
    <p:extLst>
      <p:ext uri="{BB962C8B-B14F-4D97-AF65-F5344CB8AC3E}">
        <p14:creationId xmlns:p14="http://schemas.microsoft.com/office/powerpoint/2010/main" val="1163176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www.swpublichealth.ca/en/my-health/covid-19-resources-for-health-care-providers.aspx" TargetMode="Externa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jfletcher@swpublichealth.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ontario.ca/book-vacci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ontario.ca/book-vaccin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publichealthontario.ca/-/media/Documents/O/2023/oiac-clinical-considerations-co-admin-covid-19-influenza-vaccines-ltc.pdf?rev=87b838ca343a4f5e810dbd86a6c0b32a&amp;sc_lang=en" TargetMode="External"/><Relationship Id="rId4" Type="http://schemas.openxmlformats.org/officeDocument/2006/relationships/hyperlink" Target="https://www.ontario.ca/book-vaccin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ontario.ca/book-vacci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2D8F7A-F715-ED9B-0F05-A7C7E83DAC23}"/>
              </a:ext>
            </a:extLst>
          </p:cNvPr>
          <p:cNvSpPr/>
          <p:nvPr/>
        </p:nvSpPr>
        <p:spPr>
          <a:xfrm>
            <a:off x="0" y="0"/>
            <a:ext cx="5486400" cy="6858000"/>
          </a:xfrm>
          <a:prstGeom prst="rect">
            <a:avLst/>
          </a:prstGeom>
          <a:solidFill>
            <a:srgbClr val="048E9B">
              <a:alpha val="74118"/>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813FFE05-5A9C-E2EE-6160-65C7CDA16FB3}"/>
              </a:ext>
            </a:extLst>
          </p:cNvPr>
          <p:cNvSpPr txBox="1">
            <a:spLocks noGrp="1" noRot="1" noMove="1" noResize="1" noEditPoints="1" noAdjustHandles="1" noChangeArrowheads="1" noChangeShapeType="1"/>
          </p:cNvSpPr>
          <p:nvPr/>
        </p:nvSpPr>
        <p:spPr>
          <a:xfrm>
            <a:off x="304800" y="590550"/>
            <a:ext cx="4876800" cy="3785652"/>
          </a:xfrm>
          <a:prstGeom prst="rect">
            <a:avLst/>
          </a:prstGeom>
          <a:noFill/>
        </p:spPr>
        <p:txBody>
          <a:bodyPr wrap="square" rtlCol="0">
            <a:spAutoFit/>
          </a:bodyPr>
          <a:lstStyle/>
          <a:p>
            <a:r>
              <a:rPr lang="en-US" sz="4800" b="1" dirty="0">
                <a:solidFill>
                  <a:schemeClr val="bg1"/>
                </a:solidFill>
              </a:rPr>
              <a:t>Respiratory </a:t>
            </a:r>
            <a:r>
              <a:rPr lang="en-US" sz="4800" b="1" dirty="0" err="1">
                <a:solidFill>
                  <a:schemeClr val="bg1"/>
                </a:solidFill>
              </a:rPr>
              <a:t>Synctial</a:t>
            </a:r>
            <a:r>
              <a:rPr lang="en-US" sz="4800" b="1" dirty="0">
                <a:solidFill>
                  <a:schemeClr val="bg1"/>
                </a:solidFill>
              </a:rPr>
              <a:t> Virus (RSV) Vaccine for LTCH and select RHs</a:t>
            </a:r>
            <a:endParaRPr lang="en-CA" sz="4800" b="1" dirty="0">
              <a:solidFill>
                <a:schemeClr val="bg1"/>
              </a:solidFill>
            </a:endParaRPr>
          </a:p>
        </p:txBody>
      </p:sp>
      <p:sp>
        <p:nvSpPr>
          <p:cNvPr id="21" name="TextBox 20">
            <a:extLst>
              <a:ext uri="{FF2B5EF4-FFF2-40B4-BE49-F238E27FC236}">
                <a16:creationId xmlns:a16="http://schemas.microsoft.com/office/drawing/2014/main" id="{585D4631-EBF0-51D9-9212-0AD73AB79804}"/>
              </a:ext>
            </a:extLst>
          </p:cNvPr>
          <p:cNvSpPr txBox="1"/>
          <p:nvPr/>
        </p:nvSpPr>
        <p:spPr>
          <a:xfrm>
            <a:off x="419100" y="4505087"/>
            <a:ext cx="4476750" cy="1200329"/>
          </a:xfrm>
          <a:prstGeom prst="rect">
            <a:avLst/>
          </a:prstGeom>
          <a:noFill/>
        </p:spPr>
        <p:txBody>
          <a:bodyPr wrap="square" rtlCol="0">
            <a:spAutoFit/>
          </a:bodyPr>
          <a:lstStyle/>
          <a:p>
            <a:r>
              <a:rPr lang="en-US" b="1" dirty="0">
                <a:solidFill>
                  <a:schemeClr val="bg1"/>
                </a:solidFill>
              </a:rPr>
              <a:t>An introduction to access</a:t>
            </a:r>
          </a:p>
          <a:p>
            <a:r>
              <a:rPr lang="en-US" b="1" dirty="0">
                <a:solidFill>
                  <a:schemeClr val="bg1"/>
                </a:solidFill>
              </a:rPr>
              <a:t>JAIME FLETCHER</a:t>
            </a:r>
          </a:p>
          <a:p>
            <a:r>
              <a:rPr lang="en-US" b="1" dirty="0">
                <a:solidFill>
                  <a:schemeClr val="bg1"/>
                </a:solidFill>
              </a:rPr>
              <a:t>CHIEF NURSING OFFICER / PROGRAM MANAGER </a:t>
            </a:r>
          </a:p>
        </p:txBody>
      </p:sp>
      <p:pic>
        <p:nvPicPr>
          <p:cNvPr id="3" name="Picture 2" descr="A picture containing text&#10;&#10;Description automatically generated">
            <a:extLst>
              <a:ext uri="{FF2B5EF4-FFF2-40B4-BE49-F238E27FC236}">
                <a16:creationId xmlns:a16="http://schemas.microsoft.com/office/drawing/2014/main" id="{180F8E10-A675-E170-098D-FEB04F9B08CF}"/>
              </a:ext>
            </a:extLst>
          </p:cNvPr>
          <p:cNvPicPr>
            <a:picLocks noChangeAspect="1"/>
          </p:cNvPicPr>
          <p:nvPr/>
        </p:nvPicPr>
        <p:blipFill>
          <a:blip r:embed="rId3"/>
          <a:stretch>
            <a:fillRect/>
          </a:stretch>
        </p:blipFill>
        <p:spPr>
          <a:xfrm>
            <a:off x="-431325" y="4883719"/>
            <a:ext cx="4966823" cy="2483412"/>
          </a:xfrm>
          <a:prstGeom prst="rect">
            <a:avLst/>
          </a:prstGeom>
        </p:spPr>
      </p:pic>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3367-2755-4B86-B2DB-78560A89BAF4}"/>
              </a:ext>
            </a:extLst>
          </p:cNvPr>
          <p:cNvSpPr>
            <a:spLocks noGrp="1"/>
          </p:cNvSpPr>
          <p:nvPr>
            <p:ph type="title"/>
          </p:nvPr>
        </p:nvSpPr>
        <p:spPr>
          <a:xfrm>
            <a:off x="6206988" y="1345628"/>
            <a:ext cx="4098726" cy="1559301"/>
          </a:xfrm>
        </p:spPr>
        <p:txBody>
          <a:bodyPr>
            <a:normAutofit fontScale="90000"/>
          </a:bodyPr>
          <a:lstStyle/>
          <a:p>
            <a:r>
              <a:rPr lang="en-US" sz="3500" dirty="0">
                <a:latin typeface="+mn-lt"/>
              </a:rPr>
              <a:t>Ordering Doses from SWPH and Online Resources for RSV </a:t>
            </a:r>
            <a:br>
              <a:rPr lang="en-US" sz="3500" dirty="0">
                <a:latin typeface="+mn-lt"/>
              </a:rPr>
            </a:br>
            <a:br>
              <a:rPr lang="en-US" sz="3500" dirty="0">
                <a:latin typeface="+mn-lt"/>
              </a:rPr>
            </a:br>
            <a:br>
              <a:rPr lang="en-US" sz="3500" dirty="0">
                <a:latin typeface="+mn-lt"/>
              </a:rPr>
            </a:br>
            <a:endParaRPr lang="en-US" sz="3500" dirty="0">
              <a:latin typeface="+mn-lt"/>
            </a:endParaRPr>
          </a:p>
        </p:txBody>
      </p:sp>
      <p:sp>
        <p:nvSpPr>
          <p:cNvPr id="3" name="Content Placeholder 2">
            <a:extLst>
              <a:ext uri="{FF2B5EF4-FFF2-40B4-BE49-F238E27FC236}">
                <a16:creationId xmlns:a16="http://schemas.microsoft.com/office/drawing/2014/main" id="{0364D6AB-7579-47C1-ADA7-3E3898DC392C}"/>
              </a:ext>
            </a:extLst>
          </p:cNvPr>
          <p:cNvSpPr>
            <a:spLocks noGrp="1"/>
          </p:cNvSpPr>
          <p:nvPr>
            <p:ph idx="1"/>
          </p:nvPr>
        </p:nvSpPr>
        <p:spPr>
          <a:xfrm>
            <a:off x="7136855" y="3881535"/>
            <a:ext cx="3935505" cy="3496878"/>
          </a:xfrm>
        </p:spPr>
        <p:txBody>
          <a:bodyPr anchor="ctr">
            <a:normAutofit/>
          </a:bodyPr>
          <a:lstStyle/>
          <a:p>
            <a:r>
              <a:rPr lang="en-US" sz="1700" dirty="0">
                <a:hlinkClick r:id="rId2"/>
              </a:rPr>
              <a:t>NEW - RSV Resources for Health Care Providers</a:t>
            </a:r>
            <a:r>
              <a:rPr lang="en-US" sz="1700" dirty="0"/>
              <a:t> on SWPH website including </a:t>
            </a:r>
            <a:r>
              <a:rPr lang="en-US" sz="1700" dirty="0" err="1"/>
              <a:t>Arexvy</a:t>
            </a:r>
            <a:r>
              <a:rPr lang="en-US" sz="1700" dirty="0"/>
              <a:t>® product monograph</a:t>
            </a:r>
          </a:p>
          <a:p>
            <a:pPr marL="0" indent="0">
              <a:buNone/>
            </a:pPr>
            <a:endParaRPr lang="en-US" sz="1700" dirty="0"/>
          </a:p>
          <a:p>
            <a:r>
              <a:rPr lang="en-US" sz="1700" b="1" dirty="0">
                <a:highlight>
                  <a:srgbClr val="FFFF00"/>
                </a:highlight>
              </a:rPr>
              <a:t>Vaccine order forms</a:t>
            </a:r>
          </a:p>
          <a:p>
            <a:pPr marL="0" indent="0">
              <a:buNone/>
            </a:pPr>
            <a:endParaRPr lang="en-US" sz="1700" dirty="0"/>
          </a:p>
          <a:p>
            <a:r>
              <a:rPr lang="en-US" sz="1700" dirty="0"/>
              <a:t>Information bulletins from Ministry of Health</a:t>
            </a:r>
          </a:p>
          <a:p>
            <a:endParaRPr lang="en-US" sz="1700" dirty="0"/>
          </a:p>
          <a:p>
            <a:pPr marL="0" indent="0">
              <a:buNone/>
            </a:pPr>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p:txBody>
      </p:sp>
      <p:pic>
        <p:nvPicPr>
          <p:cNvPr id="6" name="Picture 5">
            <a:extLst>
              <a:ext uri="{FF2B5EF4-FFF2-40B4-BE49-F238E27FC236}">
                <a16:creationId xmlns:a16="http://schemas.microsoft.com/office/drawing/2014/main" id="{810A04AB-2DAB-88EB-7F79-FD3A0F7B5A83}"/>
              </a:ext>
            </a:extLst>
          </p:cNvPr>
          <p:cNvPicPr>
            <a:picLocks noChangeAspect="1"/>
          </p:cNvPicPr>
          <p:nvPr/>
        </p:nvPicPr>
        <p:blipFill>
          <a:blip r:embed="rId3"/>
          <a:stretch>
            <a:fillRect/>
          </a:stretch>
        </p:blipFill>
        <p:spPr>
          <a:xfrm>
            <a:off x="65315" y="35960"/>
            <a:ext cx="6141673" cy="68220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952EF49-DE77-345C-DA0C-84604D199280}"/>
                  </a:ext>
                </a:extLst>
              </p14:cNvPr>
              <p14:cNvContentPartPr/>
              <p14:nvPr/>
            </p14:nvContentPartPr>
            <p14:xfrm>
              <a:off x="1343057" y="3189512"/>
              <a:ext cx="1840320" cy="3446280"/>
            </p14:xfrm>
          </p:contentPart>
        </mc:Choice>
        <mc:Fallback xmlns="">
          <p:pic>
            <p:nvPicPr>
              <p:cNvPr id="7" name="Ink 6">
                <a:extLst>
                  <a:ext uri="{FF2B5EF4-FFF2-40B4-BE49-F238E27FC236}">
                    <a16:creationId xmlns:a16="http://schemas.microsoft.com/office/drawing/2014/main" id="{9952EF49-DE77-345C-DA0C-84604D199280}"/>
                  </a:ext>
                </a:extLst>
              </p:cNvPr>
              <p:cNvPicPr/>
              <p:nvPr/>
            </p:nvPicPr>
            <p:blipFill>
              <a:blip r:embed="rId5"/>
              <a:stretch>
                <a:fillRect/>
              </a:stretch>
            </p:blipFill>
            <p:spPr>
              <a:xfrm>
                <a:off x="1334057" y="3180512"/>
                <a:ext cx="1857960" cy="346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CAD138C-CC67-CB44-3801-5A11D7670B40}"/>
                  </a:ext>
                </a:extLst>
              </p14:cNvPr>
              <p14:cNvContentPartPr/>
              <p14:nvPr/>
            </p14:nvContentPartPr>
            <p14:xfrm>
              <a:off x="6865457" y="1201952"/>
              <a:ext cx="1800" cy="1800"/>
            </p14:xfrm>
          </p:contentPart>
        </mc:Choice>
        <mc:Fallback xmlns="">
          <p:pic>
            <p:nvPicPr>
              <p:cNvPr id="8" name="Ink 7">
                <a:extLst>
                  <a:ext uri="{FF2B5EF4-FFF2-40B4-BE49-F238E27FC236}">
                    <a16:creationId xmlns:a16="http://schemas.microsoft.com/office/drawing/2014/main" id="{ACAD138C-CC67-CB44-3801-5A11D7670B40}"/>
                  </a:ext>
                </a:extLst>
              </p:cNvPr>
              <p:cNvPicPr/>
              <p:nvPr/>
            </p:nvPicPr>
            <p:blipFill>
              <a:blip r:embed="rId7"/>
              <a:stretch>
                <a:fillRect/>
              </a:stretch>
            </p:blipFill>
            <p:spPr>
              <a:xfrm>
                <a:off x="6856817" y="1192952"/>
                <a:ext cx="19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C8C9B72-36DE-CCA9-0345-CA21896D686B}"/>
                  </a:ext>
                </a:extLst>
              </p14:cNvPr>
              <p14:cNvContentPartPr/>
              <p14:nvPr/>
            </p14:nvContentPartPr>
            <p14:xfrm>
              <a:off x="5682137" y="111872"/>
              <a:ext cx="360" cy="360"/>
            </p14:xfrm>
          </p:contentPart>
        </mc:Choice>
        <mc:Fallback xmlns="">
          <p:pic>
            <p:nvPicPr>
              <p:cNvPr id="9" name="Ink 8">
                <a:extLst>
                  <a:ext uri="{FF2B5EF4-FFF2-40B4-BE49-F238E27FC236}">
                    <a16:creationId xmlns:a16="http://schemas.microsoft.com/office/drawing/2014/main" id="{DC8C9B72-36DE-CCA9-0345-CA21896D686B}"/>
                  </a:ext>
                </a:extLst>
              </p:cNvPr>
              <p:cNvPicPr/>
              <p:nvPr/>
            </p:nvPicPr>
            <p:blipFill>
              <a:blip r:embed="rId9"/>
              <a:stretch>
                <a:fillRect/>
              </a:stretch>
            </p:blipFill>
            <p:spPr>
              <a:xfrm>
                <a:off x="5673497" y="102872"/>
                <a:ext cx="18000" cy="18000"/>
              </a:xfrm>
              <a:prstGeom prst="rect">
                <a:avLst/>
              </a:prstGeom>
            </p:spPr>
          </p:pic>
        </mc:Fallback>
      </mc:AlternateContent>
    </p:spTree>
    <p:extLst>
      <p:ext uri="{BB962C8B-B14F-4D97-AF65-F5344CB8AC3E}">
        <p14:creationId xmlns:p14="http://schemas.microsoft.com/office/powerpoint/2010/main" val="428079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6AE8-510A-4A49-B6D4-6B66CC0C5196}"/>
              </a:ext>
            </a:extLst>
          </p:cNvPr>
          <p:cNvSpPr>
            <a:spLocks noGrp="1"/>
          </p:cNvSpPr>
          <p:nvPr>
            <p:ph type="title"/>
          </p:nvPr>
        </p:nvSpPr>
        <p:spPr>
          <a:xfrm>
            <a:off x="2910350" y="3331291"/>
            <a:ext cx="6371303" cy="1338302"/>
          </a:xfrm>
        </p:spPr>
        <p:txBody>
          <a:bodyPr vert="horz" lIns="91440" tIns="45720" rIns="91440" bIns="45720" rtlCol="0" anchor="b">
            <a:normAutofit/>
          </a:bodyPr>
          <a:lstStyle/>
          <a:p>
            <a:pPr algn="ctr"/>
            <a:r>
              <a:rPr lang="en-US" sz="6000" dirty="0">
                <a:solidFill>
                  <a:srgbClr val="FFFFFF"/>
                </a:solidFill>
              </a:rPr>
              <a:t>Questions?</a:t>
            </a:r>
          </a:p>
        </p:txBody>
      </p:sp>
      <p:pic>
        <p:nvPicPr>
          <p:cNvPr id="14" name="Picture 13">
            <a:extLst>
              <a:ext uri="{FF2B5EF4-FFF2-40B4-BE49-F238E27FC236}">
                <a16:creationId xmlns:a16="http://schemas.microsoft.com/office/drawing/2014/main" id="{26F833D4-1F3A-8E56-DDC2-B0B70A3018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796" r="-2" b="9794"/>
          <a:stretch/>
        </p:blipFill>
        <p:spPr>
          <a:xfrm>
            <a:off x="813445" y="556404"/>
            <a:ext cx="1541879" cy="708457"/>
          </a:xfrm>
          <a:prstGeom prst="rect">
            <a:avLst/>
          </a:prstGeom>
        </p:spPr>
      </p:pic>
      <p:sp>
        <p:nvSpPr>
          <p:cNvPr id="5" name="TextBox 4">
            <a:extLst>
              <a:ext uri="{FF2B5EF4-FFF2-40B4-BE49-F238E27FC236}">
                <a16:creationId xmlns:a16="http://schemas.microsoft.com/office/drawing/2014/main" id="{0ED088C4-0CE6-059C-6016-4E3BDBC32678}"/>
              </a:ext>
            </a:extLst>
          </p:cNvPr>
          <p:cNvSpPr txBox="1"/>
          <p:nvPr/>
        </p:nvSpPr>
        <p:spPr>
          <a:xfrm>
            <a:off x="217356" y="1284838"/>
            <a:ext cx="11892197" cy="5632311"/>
          </a:xfrm>
          <a:prstGeom prst="rect">
            <a:avLst/>
          </a:prstGeom>
          <a:noFill/>
        </p:spPr>
        <p:txBody>
          <a:bodyPr wrap="square">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If you need assistance, please contact:</a:t>
            </a:r>
          </a:p>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hlinkClick r:id="rId4"/>
              </a:rPr>
              <a:t>jfletcher@swpublichealth.ca</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1-800-922-0093 </a:t>
            </a:r>
            <a:r>
              <a:rPr lang="en-US" sz="4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ext</a:t>
            </a: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1234</a:t>
            </a:r>
          </a:p>
          <a:p>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Types of assistance we can provide:</a:t>
            </a:r>
          </a:p>
          <a:p>
            <a:pPr marL="342900" indent="-342900">
              <a:buFont typeface="Arial" panose="020B0604020202020204" pitchFamily="34" charset="0"/>
              <a:buChar char="•"/>
            </a:pPr>
            <a:r>
              <a:rPr lang="en-US"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Nu</a:t>
            </a: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rse assistance on-site to aid in preloading/ reconstitution</a:t>
            </a:r>
          </a:p>
          <a:p>
            <a:pPr marL="342900" indent="-342900">
              <a:buFont typeface="Arial" panose="020B0604020202020204" pitchFamily="34" charset="0"/>
              <a:buChar char="•"/>
            </a:pPr>
            <a:endPar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342900" indent="-342900">
              <a:buFont typeface="Arial" panose="020B0604020202020204" pitchFamily="34" charset="0"/>
              <a:buChar char="•"/>
            </a:pP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Vaccination supplies (1 cc or 3 cc syringes, tips, alcohol wipes, etc.) if needed</a:t>
            </a:r>
          </a:p>
          <a:p>
            <a:endPar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342900" indent="-342900">
              <a:buFont typeface="Arial" panose="020B0604020202020204" pitchFamily="34" charset="0"/>
              <a:buChar char="•"/>
            </a:pPr>
            <a:r>
              <a:rPr lang="en-US" sz="20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Medical Directive sample sharing (SWPH’s is in progress but won’t be approved until week of November 11</a:t>
            </a:r>
            <a:r>
              <a:rPr lang="en-US" sz="2000" cap="none" spc="0" baseline="30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t>
            </a:r>
            <a:r>
              <a:rPr lang="en-US" sz="20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endParaRPr lang="en-US" sz="20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342900" indent="-342900">
              <a:buFont typeface="Arial" panose="020B0604020202020204" pitchFamily="34" charset="0"/>
              <a:buChar char="•"/>
            </a:pP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Vaccine resources to aid team in developing own orders / medical directives</a:t>
            </a:r>
          </a:p>
          <a:p>
            <a:endPar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342900" indent="-342900">
              <a:buFont typeface="Arial" panose="020B0604020202020204" pitchFamily="34" charset="0"/>
              <a:buChar char="•"/>
            </a:pPr>
            <a:r>
              <a:rPr lang="en-US" sz="20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If major barriers to self-administration, can consult re: possibility of onsite vaccination team in partnership with the LTCH / </a:t>
            </a: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r>
              <a:rPr lang="en-US" sz="20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elect Retirement Home (limited resources)</a:t>
            </a:r>
          </a:p>
        </p:txBody>
      </p:sp>
    </p:spTree>
    <p:extLst>
      <p:ext uri="{BB962C8B-B14F-4D97-AF65-F5344CB8AC3E}">
        <p14:creationId xmlns:p14="http://schemas.microsoft.com/office/powerpoint/2010/main" val="25728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6AE8-510A-4A49-B6D4-6B66CC0C5196}"/>
              </a:ext>
            </a:extLst>
          </p:cNvPr>
          <p:cNvSpPr>
            <a:spLocks noGrp="1"/>
          </p:cNvSpPr>
          <p:nvPr>
            <p:ph type="title"/>
          </p:nvPr>
        </p:nvSpPr>
        <p:spPr>
          <a:xfrm>
            <a:off x="2910350" y="3331291"/>
            <a:ext cx="6371303" cy="1338302"/>
          </a:xfrm>
        </p:spPr>
        <p:txBody>
          <a:bodyPr vert="horz" lIns="91440" tIns="45720" rIns="91440" bIns="45720" rtlCol="0" anchor="b">
            <a:normAutofit/>
          </a:bodyPr>
          <a:lstStyle/>
          <a:p>
            <a:pPr algn="ctr"/>
            <a:r>
              <a:rPr lang="en-US" sz="6000">
                <a:solidFill>
                  <a:srgbClr val="FFFFFF"/>
                </a:solidFill>
              </a:rPr>
              <a:t>Questions?</a:t>
            </a:r>
          </a:p>
        </p:txBody>
      </p:sp>
      <p:pic>
        <p:nvPicPr>
          <p:cNvPr id="14" name="Picture 13">
            <a:extLst>
              <a:ext uri="{FF2B5EF4-FFF2-40B4-BE49-F238E27FC236}">
                <a16:creationId xmlns:a16="http://schemas.microsoft.com/office/drawing/2014/main" id="{26F833D4-1F3A-8E56-DDC2-B0B70A3018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796" r="-2" b="9794"/>
          <a:stretch/>
        </p:blipFill>
        <p:spPr>
          <a:xfrm>
            <a:off x="5014510" y="3429000"/>
            <a:ext cx="1541879" cy="708457"/>
          </a:xfrm>
          <a:prstGeom prst="rect">
            <a:avLst/>
          </a:prstGeom>
        </p:spPr>
      </p:pic>
      <p:sp>
        <p:nvSpPr>
          <p:cNvPr id="5" name="TextBox 4">
            <a:extLst>
              <a:ext uri="{FF2B5EF4-FFF2-40B4-BE49-F238E27FC236}">
                <a16:creationId xmlns:a16="http://schemas.microsoft.com/office/drawing/2014/main" id="{0ED088C4-0CE6-059C-6016-4E3BDBC32678}"/>
              </a:ext>
            </a:extLst>
          </p:cNvPr>
          <p:cNvSpPr txBox="1"/>
          <p:nvPr/>
        </p:nvSpPr>
        <p:spPr>
          <a:xfrm>
            <a:off x="1000664" y="2122899"/>
            <a:ext cx="9747849" cy="707886"/>
          </a:xfrm>
          <a:prstGeom prst="rect">
            <a:avLst/>
          </a:prstGeom>
          <a:noFill/>
        </p:spPr>
        <p:txBody>
          <a:bodyPr wrap="square">
            <a:sp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  Thank you for attending today!</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4997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CE4BE0-DBC0-C812-21B0-0F2A0E3D948F}"/>
              </a:ext>
            </a:extLst>
          </p:cNvPr>
          <p:cNvPicPr>
            <a:picLocks noChangeAspect="1"/>
          </p:cNvPicPr>
          <p:nvPr/>
        </p:nvPicPr>
        <p:blipFill>
          <a:blip r:embed="rId2"/>
          <a:stretch>
            <a:fillRect/>
          </a:stretch>
        </p:blipFill>
        <p:spPr>
          <a:xfrm>
            <a:off x="6555453" y="0"/>
            <a:ext cx="5636547" cy="7482980"/>
          </a:xfrm>
          <a:prstGeom prst="rect">
            <a:avLst/>
          </a:prstGeom>
        </p:spPr>
      </p:pic>
      <p:sp>
        <p:nvSpPr>
          <p:cNvPr id="3" name="TextBox 2">
            <a:extLst>
              <a:ext uri="{FF2B5EF4-FFF2-40B4-BE49-F238E27FC236}">
                <a16:creationId xmlns:a16="http://schemas.microsoft.com/office/drawing/2014/main" id="{FD7D463D-ACFC-EDE8-1D17-D41844351173}"/>
              </a:ext>
            </a:extLst>
          </p:cNvPr>
          <p:cNvSpPr txBox="1"/>
          <p:nvPr/>
        </p:nvSpPr>
        <p:spPr>
          <a:xfrm>
            <a:off x="6705600" y="657630"/>
            <a:ext cx="4876800" cy="830997"/>
          </a:xfrm>
          <a:prstGeom prst="rect">
            <a:avLst/>
          </a:prstGeom>
          <a:noFill/>
        </p:spPr>
        <p:txBody>
          <a:bodyPr wrap="square" rtlCol="0">
            <a:spAutoFit/>
          </a:bodyPr>
          <a:lstStyle/>
          <a:p>
            <a:pPr algn="ctr"/>
            <a:r>
              <a:rPr lang="en-US" sz="4800" b="1" dirty="0">
                <a:solidFill>
                  <a:schemeClr val="bg1"/>
                </a:solidFill>
              </a:rPr>
              <a:t>AGENDA</a:t>
            </a:r>
            <a:endParaRPr lang="en-CA" sz="4800" b="1" dirty="0">
              <a:solidFill>
                <a:schemeClr val="bg1"/>
              </a:solidFill>
            </a:endParaRPr>
          </a:p>
        </p:txBody>
      </p:sp>
      <p:cxnSp>
        <p:nvCxnSpPr>
          <p:cNvPr id="4" name="Straight Connector 3">
            <a:extLst>
              <a:ext uri="{FF2B5EF4-FFF2-40B4-BE49-F238E27FC236}">
                <a16:creationId xmlns:a16="http://schemas.microsoft.com/office/drawing/2014/main" id="{956DD679-5AEA-4185-EFE4-AC829EEBCA88}"/>
              </a:ext>
            </a:extLst>
          </p:cNvPr>
          <p:cNvCxnSpPr/>
          <p:nvPr/>
        </p:nvCxnSpPr>
        <p:spPr>
          <a:xfrm>
            <a:off x="6811511" y="2363773"/>
            <a:ext cx="3638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DF51323-E2EE-C9F2-6356-BF98CA9FD304}"/>
              </a:ext>
            </a:extLst>
          </p:cNvPr>
          <p:cNvSpPr txBox="1"/>
          <p:nvPr/>
        </p:nvSpPr>
        <p:spPr>
          <a:xfrm>
            <a:off x="6705600" y="2655685"/>
            <a:ext cx="4476750" cy="2862322"/>
          </a:xfrm>
          <a:prstGeom prst="rect">
            <a:avLst/>
          </a:prstGeom>
          <a:noFill/>
        </p:spPr>
        <p:txBody>
          <a:bodyPr wrap="square" rtlCol="0">
            <a:spAutoFit/>
          </a:bodyPr>
          <a:lstStyle/>
          <a:p>
            <a:pPr marL="342900" indent="-342900">
              <a:buAutoNum type="arabicPeriod"/>
            </a:pPr>
            <a:r>
              <a:rPr lang="en-US" b="1" dirty="0">
                <a:solidFill>
                  <a:schemeClr val="bg1"/>
                </a:solidFill>
              </a:rPr>
              <a:t>What is RSV and </a:t>
            </a:r>
            <a:r>
              <a:rPr lang="en-US" b="1" dirty="0" err="1">
                <a:solidFill>
                  <a:schemeClr val="bg1"/>
                </a:solidFill>
              </a:rPr>
              <a:t>Arexvy</a:t>
            </a:r>
            <a:r>
              <a:rPr lang="en-US" b="1" dirty="0">
                <a:solidFill>
                  <a:schemeClr val="bg1"/>
                </a:solidFill>
              </a:rPr>
              <a:t>®?</a:t>
            </a:r>
          </a:p>
          <a:p>
            <a:pPr marL="342900" indent="-342900">
              <a:buAutoNum type="arabicPeriod"/>
            </a:pPr>
            <a:r>
              <a:rPr lang="en-US" b="1" dirty="0">
                <a:solidFill>
                  <a:schemeClr val="bg1"/>
                </a:solidFill>
              </a:rPr>
              <a:t>Who is eligible for publicly funded </a:t>
            </a:r>
            <a:r>
              <a:rPr lang="en-US" b="1" dirty="0" err="1">
                <a:solidFill>
                  <a:schemeClr val="bg1"/>
                </a:solidFill>
              </a:rPr>
              <a:t>Arexvy</a:t>
            </a:r>
            <a:r>
              <a:rPr lang="en-US" b="1" dirty="0">
                <a:solidFill>
                  <a:schemeClr val="bg1"/>
                </a:solidFill>
              </a:rPr>
              <a:t>®?</a:t>
            </a:r>
          </a:p>
          <a:p>
            <a:pPr marL="342900" indent="-342900">
              <a:buAutoNum type="arabicPeriod"/>
            </a:pPr>
            <a:r>
              <a:rPr lang="en-US" b="1" dirty="0">
                <a:solidFill>
                  <a:schemeClr val="bg1"/>
                </a:solidFill>
              </a:rPr>
              <a:t>What do I need to know?  What do I need to do?</a:t>
            </a:r>
          </a:p>
          <a:p>
            <a:pPr marL="342900" indent="-342900">
              <a:buAutoNum type="arabicPeriod"/>
            </a:pPr>
            <a:r>
              <a:rPr lang="en-US" b="1" dirty="0">
                <a:solidFill>
                  <a:schemeClr val="bg1"/>
                </a:solidFill>
              </a:rPr>
              <a:t>Ordering doses from SWPH</a:t>
            </a:r>
          </a:p>
          <a:p>
            <a:pPr marL="342900" indent="-342900">
              <a:buAutoNum type="arabicPeriod"/>
            </a:pPr>
            <a:r>
              <a:rPr lang="en-US" b="1" dirty="0">
                <a:solidFill>
                  <a:schemeClr val="bg1"/>
                </a:solidFill>
              </a:rPr>
              <a:t>What if our Home needs help to pull this off?  What can SWPH do to assist?</a:t>
            </a:r>
          </a:p>
          <a:p>
            <a:pPr marL="342900" indent="-342900">
              <a:buAutoNum type="arabicPeriod"/>
            </a:pPr>
            <a:r>
              <a:rPr lang="en-US" b="1" dirty="0">
                <a:solidFill>
                  <a:schemeClr val="bg1"/>
                </a:solidFill>
              </a:rPr>
              <a:t>Questions?</a:t>
            </a:r>
          </a:p>
        </p:txBody>
      </p:sp>
      <p:pic>
        <p:nvPicPr>
          <p:cNvPr id="8" name="Picture 7" descr="A picture containing graphical user interface&#10;&#10;Description automatically generated">
            <a:extLst>
              <a:ext uri="{FF2B5EF4-FFF2-40B4-BE49-F238E27FC236}">
                <a16:creationId xmlns:a16="http://schemas.microsoft.com/office/drawing/2014/main" id="{AF6456EE-D182-CC64-E39C-B19A11A0B585}"/>
              </a:ext>
            </a:extLst>
          </p:cNvPr>
          <p:cNvPicPr>
            <a:picLocks noChangeAspect="1"/>
          </p:cNvPicPr>
          <p:nvPr/>
        </p:nvPicPr>
        <p:blipFill>
          <a:blip r:embed="rId3"/>
          <a:stretch>
            <a:fillRect/>
          </a:stretch>
        </p:blipFill>
        <p:spPr>
          <a:xfrm>
            <a:off x="7619798" y="5073080"/>
            <a:ext cx="4967999" cy="2484000"/>
          </a:xfrm>
          <a:prstGeom prst="rect">
            <a:avLst/>
          </a:prstGeom>
        </p:spPr>
      </p:pic>
    </p:spTree>
    <p:extLst>
      <p:ext uri="{BB962C8B-B14F-4D97-AF65-F5344CB8AC3E}">
        <p14:creationId xmlns:p14="http://schemas.microsoft.com/office/powerpoint/2010/main" val="323584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Digital rendering of a virus formation">
            <a:extLst>
              <a:ext uri="{FF2B5EF4-FFF2-40B4-BE49-F238E27FC236}">
                <a16:creationId xmlns:a16="http://schemas.microsoft.com/office/drawing/2014/main" id="{55DD0750-FF01-28D3-D617-E888BB5FF876}"/>
              </a:ext>
            </a:extLst>
          </p:cNvPr>
          <p:cNvPicPr>
            <a:picLocks noChangeAspect="1"/>
          </p:cNvPicPr>
          <p:nvPr/>
        </p:nvPicPr>
        <p:blipFill rotWithShape="1">
          <a:blip r:embed="rId2"/>
          <a:srcRect l="32480" r="25660" b="-1"/>
          <a:stretch/>
        </p:blipFill>
        <p:spPr>
          <a:xfrm>
            <a:off x="1593032" y="-2"/>
            <a:ext cx="4057627" cy="6858002"/>
          </a:xfrm>
          <a:prstGeom prst="rect">
            <a:avLst/>
          </a:prstGeom>
        </p:spPr>
      </p:pic>
      <p:sp>
        <p:nvSpPr>
          <p:cNvPr id="2" name="Title 1">
            <a:extLst>
              <a:ext uri="{FF2B5EF4-FFF2-40B4-BE49-F238E27FC236}">
                <a16:creationId xmlns:a16="http://schemas.microsoft.com/office/drawing/2014/main" id="{A4613367-2755-4B86-B2DB-78560A89BAF4}"/>
              </a:ext>
            </a:extLst>
          </p:cNvPr>
          <p:cNvSpPr>
            <a:spLocks noGrp="1"/>
          </p:cNvSpPr>
          <p:nvPr>
            <p:ph type="title"/>
          </p:nvPr>
        </p:nvSpPr>
        <p:spPr>
          <a:xfrm>
            <a:off x="5943599" y="1782487"/>
            <a:ext cx="5952226" cy="4885731"/>
          </a:xfrm>
        </p:spPr>
        <p:txBody>
          <a:bodyPr>
            <a:normAutofit/>
          </a:bodyPr>
          <a:lstStyle/>
          <a:p>
            <a:pPr marL="285750" indent="-285750">
              <a:buFont typeface="Arial" panose="020B0604020202020204" pitchFamily="34" charset="0"/>
              <a:buChar char="•"/>
            </a:pPr>
            <a:r>
              <a:rPr lang="en-US" sz="1700" dirty="0">
                <a:ea typeface="Calibri" panose="020F0502020204030204"/>
              </a:rPr>
              <a:t>Typically manifests as an upper respiratory or asymptomatic infection in health individuals </a:t>
            </a:r>
            <a:r>
              <a:rPr lang="en-US" sz="1700" b="1" dirty="0">
                <a:ea typeface="Calibri" panose="020F0502020204030204"/>
              </a:rPr>
              <a:t>BUT in older adults (especially those with existing comorbid conditions like chronic lung diseases) may result in more severe disease and increased risk of RSV-related hospitalization and mortality.</a:t>
            </a:r>
            <a:br>
              <a:rPr lang="en-US" sz="1700" b="1" dirty="0">
                <a:ea typeface="Calibri" panose="020F0502020204030204"/>
              </a:rPr>
            </a:br>
            <a:br>
              <a:rPr lang="en-US" sz="1700" b="1" dirty="0">
                <a:ea typeface="Calibri" panose="020F0502020204030204"/>
              </a:rPr>
            </a:br>
            <a:r>
              <a:rPr lang="en-US" sz="1700" dirty="0">
                <a:ea typeface="Calibri" panose="020F0502020204030204"/>
              </a:rPr>
              <a:t>During the 2018-2019 season, RSV accounted for 12.2% of all institutional respiratory infection outbreaks in Ontario.</a:t>
            </a:r>
            <a:br>
              <a:rPr lang="en-US" sz="1700" dirty="0">
                <a:ea typeface="Calibri" panose="020F0502020204030204"/>
              </a:rPr>
            </a:br>
            <a:r>
              <a:rPr lang="en-US" sz="1300" b="1" dirty="0">
                <a:highlight>
                  <a:srgbClr val="FFFF00"/>
                </a:highlight>
                <a:ea typeface="Calibri" panose="020F0502020204030204"/>
              </a:rPr>
              <a:t>The majority of non-influenza respiratory virus outbreaks occurring in long term care homes.</a:t>
            </a:r>
            <a:br>
              <a:rPr lang="en-US" sz="1300" b="1" dirty="0">
                <a:highlight>
                  <a:srgbClr val="FFFF00"/>
                </a:highlight>
                <a:ea typeface="Calibri" panose="020F0502020204030204"/>
              </a:rPr>
            </a:br>
            <a:endParaRPr lang="en-US" sz="3500" dirty="0">
              <a:latin typeface="+mn-lt"/>
            </a:endParaRPr>
          </a:p>
        </p:txBody>
      </p:sp>
      <p:sp>
        <p:nvSpPr>
          <p:cNvPr id="3" name="Content Placeholder 2">
            <a:extLst>
              <a:ext uri="{FF2B5EF4-FFF2-40B4-BE49-F238E27FC236}">
                <a16:creationId xmlns:a16="http://schemas.microsoft.com/office/drawing/2014/main" id="{0364D6AB-7579-47C1-ADA7-3E3898DC392C}"/>
              </a:ext>
            </a:extLst>
          </p:cNvPr>
          <p:cNvSpPr>
            <a:spLocks noGrp="1"/>
          </p:cNvSpPr>
          <p:nvPr>
            <p:ph idx="1"/>
          </p:nvPr>
        </p:nvSpPr>
        <p:spPr>
          <a:xfrm>
            <a:off x="5795261" y="1680560"/>
            <a:ext cx="6248902" cy="3496878"/>
          </a:xfrm>
        </p:spPr>
        <p:txBody>
          <a:bodyPr anchor="ctr">
            <a:normAutofit/>
          </a:bodyPr>
          <a:lstStyle/>
          <a:p>
            <a:pPr marL="0" indent="0">
              <a:buNone/>
            </a:pPr>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p:txBody>
      </p:sp>
      <p:sp>
        <p:nvSpPr>
          <p:cNvPr id="4" name="Title 1">
            <a:extLst>
              <a:ext uri="{FF2B5EF4-FFF2-40B4-BE49-F238E27FC236}">
                <a16:creationId xmlns:a16="http://schemas.microsoft.com/office/drawing/2014/main" id="{A315B43D-E2C6-A46C-5E18-EDBE9380E787}"/>
              </a:ext>
            </a:extLst>
          </p:cNvPr>
          <p:cNvSpPr txBox="1">
            <a:spLocks/>
          </p:cNvSpPr>
          <p:nvPr/>
        </p:nvSpPr>
        <p:spPr>
          <a:xfrm>
            <a:off x="5943599" y="261017"/>
            <a:ext cx="6176513"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a:latin typeface="+mn-lt"/>
              </a:rPr>
              <a:t>Overview of RSV (from Public Health Ontario) </a:t>
            </a:r>
            <a:endParaRPr lang="en-US" sz="3500" dirty="0">
              <a:latin typeface="+mn-lt"/>
            </a:endParaRPr>
          </a:p>
        </p:txBody>
      </p:sp>
    </p:spTree>
    <p:extLst>
      <p:ext uri="{BB962C8B-B14F-4D97-AF65-F5344CB8AC3E}">
        <p14:creationId xmlns:p14="http://schemas.microsoft.com/office/powerpoint/2010/main" val="180915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65E069F-9FDD-C984-3BF3-57B5D721B10C}"/>
              </a:ext>
            </a:extLst>
          </p:cNvPr>
          <p:cNvPicPr>
            <a:picLocks noChangeAspect="1"/>
          </p:cNvPicPr>
          <p:nvPr/>
        </p:nvPicPr>
        <p:blipFill rotWithShape="1">
          <a:blip r:embed="rId2"/>
          <a:srcRect l="5718" r="23783"/>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714071-3B58-8D08-6F94-94EFE43D9259}"/>
              </a:ext>
            </a:extLst>
          </p:cNvPr>
          <p:cNvSpPr>
            <a:spLocks noGrp="1"/>
          </p:cNvSpPr>
          <p:nvPr>
            <p:ph type="title"/>
          </p:nvPr>
        </p:nvSpPr>
        <p:spPr>
          <a:xfrm>
            <a:off x="7531610" y="365125"/>
            <a:ext cx="3822189" cy="1899912"/>
          </a:xfrm>
        </p:spPr>
        <p:txBody>
          <a:bodyPr>
            <a:normAutofit/>
          </a:bodyPr>
          <a:lstStyle/>
          <a:p>
            <a:r>
              <a:rPr lang="en-US" sz="4000">
                <a:latin typeface="+mn-lt"/>
              </a:rPr>
              <a:t>Overview of Arexvy® </a:t>
            </a:r>
          </a:p>
        </p:txBody>
      </p:sp>
      <p:sp>
        <p:nvSpPr>
          <p:cNvPr id="9" name="Content Placeholder 8">
            <a:extLst>
              <a:ext uri="{FF2B5EF4-FFF2-40B4-BE49-F238E27FC236}">
                <a16:creationId xmlns:a16="http://schemas.microsoft.com/office/drawing/2014/main" id="{A7E7213B-E2DA-5BE5-5357-6AF9F41DBA04}"/>
              </a:ext>
            </a:extLst>
          </p:cNvPr>
          <p:cNvSpPr>
            <a:spLocks noGrp="1"/>
          </p:cNvSpPr>
          <p:nvPr>
            <p:ph idx="1"/>
          </p:nvPr>
        </p:nvSpPr>
        <p:spPr>
          <a:xfrm>
            <a:off x="7531610" y="2434201"/>
            <a:ext cx="3822189" cy="3742762"/>
          </a:xfrm>
        </p:spPr>
        <p:txBody>
          <a:bodyPr>
            <a:normAutofit lnSpcReduction="10000"/>
          </a:bodyPr>
          <a:lstStyle/>
          <a:p>
            <a:r>
              <a:rPr lang="en-US" sz="2000" dirty="0"/>
              <a:t>Approved by Health Canada on August 4, 2023</a:t>
            </a:r>
          </a:p>
          <a:p>
            <a:r>
              <a:rPr lang="en-US" sz="2000" dirty="0"/>
              <a:t>Awaiting a NACI statement (expected sometime in 2024)</a:t>
            </a:r>
          </a:p>
          <a:p>
            <a:r>
              <a:rPr lang="en-US" sz="2000" dirty="0"/>
              <a:t>Adjuvanted vaccine</a:t>
            </a:r>
          </a:p>
          <a:p>
            <a:r>
              <a:rPr lang="en-US" sz="2000" dirty="0"/>
              <a:t>For LTCH and select Retirement Homes in SWPH residents (MUST be 60 years of age or older to receive) </a:t>
            </a:r>
          </a:p>
          <a:p>
            <a:r>
              <a:rPr lang="en-US" sz="2000" dirty="0"/>
              <a:t>Administer a single dose (0.5 mL) of </a:t>
            </a:r>
            <a:r>
              <a:rPr lang="en-US" sz="2000" dirty="0" err="1"/>
              <a:t>Arexvy</a:t>
            </a:r>
            <a:r>
              <a:rPr lang="en-US" sz="2000" dirty="0"/>
              <a:t>® as an intramuscular injection</a:t>
            </a:r>
          </a:p>
        </p:txBody>
      </p:sp>
    </p:spTree>
    <p:extLst>
      <p:ext uri="{BB962C8B-B14F-4D97-AF65-F5344CB8AC3E}">
        <p14:creationId xmlns:p14="http://schemas.microsoft.com/office/powerpoint/2010/main" val="337929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face mask&#10;&#10;Description automatically generated">
            <a:extLst>
              <a:ext uri="{FF2B5EF4-FFF2-40B4-BE49-F238E27FC236}">
                <a16:creationId xmlns:a16="http://schemas.microsoft.com/office/drawing/2014/main" id="{85509178-3CBF-07C6-F707-750E2A0899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391" r="9091"/>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A64733-AE2C-4B8E-B435-D642C0A93604}"/>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b="1">
                <a:solidFill>
                  <a:schemeClr val="bg1"/>
                </a:solidFill>
              </a:rPr>
              <a:t>Vaccine Efficacy and Safety Information </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9456F6-4719-4FB7-904F-8712C3D812CE}"/>
              </a:ext>
            </a:extLst>
          </p:cNvPr>
          <p:cNvSpPr txBox="1"/>
          <p:nvPr/>
        </p:nvSpPr>
        <p:spPr>
          <a:xfrm>
            <a:off x="6776260" y="2954260"/>
            <a:ext cx="3289115" cy="2800395"/>
          </a:xfrm>
          <a:prstGeom prst="rect">
            <a:avLst/>
          </a:prstGeom>
        </p:spPr>
        <p:txBody>
          <a:bodyPr vert="horz" lIns="91440" tIns="45720" rIns="91440" bIns="45720" rtlCol="0" anchor="t">
            <a:normAutofit/>
          </a:bodyPr>
          <a:lstStyle/>
          <a:p>
            <a:pPr>
              <a:lnSpc>
                <a:spcPct val="90000"/>
              </a:lnSpc>
              <a:spcAft>
                <a:spcPts val="600"/>
              </a:spcAft>
            </a:pPr>
            <a:endParaRPr lang="en-US" sz="2100" dirty="0"/>
          </a:p>
          <a:p>
            <a:pPr>
              <a:lnSpc>
                <a:spcPct val="90000"/>
              </a:lnSpc>
              <a:spcAft>
                <a:spcPts val="600"/>
              </a:spcAft>
            </a:pPr>
            <a:endParaRPr lang="en-US" sz="2100" dirty="0"/>
          </a:p>
          <a:p>
            <a:pPr>
              <a:lnSpc>
                <a:spcPct val="90000"/>
              </a:lnSpc>
              <a:spcAft>
                <a:spcPts val="600"/>
              </a:spcAft>
            </a:pPr>
            <a:endParaRPr lang="en-US" sz="2100" dirty="0"/>
          </a:p>
          <a:p>
            <a:pPr>
              <a:lnSpc>
                <a:spcPct val="90000"/>
              </a:lnSpc>
              <a:spcAft>
                <a:spcPts val="600"/>
              </a:spcAft>
            </a:pPr>
            <a:endParaRPr lang="en-US" sz="2100" dirty="0"/>
          </a:p>
        </p:txBody>
      </p:sp>
      <p:sp>
        <p:nvSpPr>
          <p:cNvPr id="3" name="TextBox 2">
            <a:extLst>
              <a:ext uri="{FF2B5EF4-FFF2-40B4-BE49-F238E27FC236}">
                <a16:creationId xmlns:a16="http://schemas.microsoft.com/office/drawing/2014/main" id="{DEEC5BFC-D0D0-01D7-E790-BB82DAFD53A1}"/>
              </a:ext>
            </a:extLst>
          </p:cNvPr>
          <p:cNvSpPr txBox="1"/>
          <p:nvPr/>
        </p:nvSpPr>
        <p:spPr>
          <a:xfrm>
            <a:off x="5050977" y="1289831"/>
            <a:ext cx="7008751"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a:hlinkClick r:id="rId4"/>
            </a:endParaRPr>
          </a:p>
          <a:p>
            <a:pPr marL="285750" indent="-28575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97999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4733-AE2C-4B8E-B435-D642C0A93604}"/>
              </a:ext>
            </a:extLst>
          </p:cNvPr>
          <p:cNvSpPr>
            <a:spLocks noGrp="1"/>
          </p:cNvSpPr>
          <p:nvPr>
            <p:ph type="title"/>
          </p:nvPr>
        </p:nvSpPr>
        <p:spPr>
          <a:xfrm>
            <a:off x="4916441" y="278587"/>
            <a:ext cx="6927627" cy="1770289"/>
          </a:xfrm>
        </p:spPr>
        <p:txBody>
          <a:bodyPr vert="horz" lIns="91440" tIns="45720" rIns="91440" bIns="45720" rtlCol="0" anchor="t">
            <a:normAutofit/>
          </a:bodyPr>
          <a:lstStyle/>
          <a:p>
            <a:pPr algn="ctr"/>
            <a:r>
              <a:rPr lang="en-US" sz="4700" b="1" dirty="0"/>
              <a:t>Efficacy and Safety Information </a:t>
            </a:r>
          </a:p>
        </p:txBody>
      </p:sp>
      <p:pic>
        <p:nvPicPr>
          <p:cNvPr id="4" name="Picture 3" descr="A person wearing a face mask&#10;&#10;Description automatically generated">
            <a:extLst>
              <a:ext uri="{FF2B5EF4-FFF2-40B4-BE49-F238E27FC236}">
                <a16:creationId xmlns:a16="http://schemas.microsoft.com/office/drawing/2014/main" id="{85509178-3CBF-07C6-F707-750E2A0899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22" r="23190" b="-1"/>
          <a:stretch/>
        </p:blipFill>
        <p:spPr>
          <a:xfrm>
            <a:off x="607640" y="1289831"/>
            <a:ext cx="4152001" cy="3926289"/>
          </a:xfrm>
          <a:prstGeom prst="rect">
            <a:avLst/>
          </a:prstGeom>
        </p:spPr>
      </p:pic>
      <p:sp>
        <p:nvSpPr>
          <p:cNvPr id="5" name="TextBox 4">
            <a:extLst>
              <a:ext uri="{FF2B5EF4-FFF2-40B4-BE49-F238E27FC236}">
                <a16:creationId xmlns:a16="http://schemas.microsoft.com/office/drawing/2014/main" id="{F49456F6-4719-4FB7-904F-8712C3D812CE}"/>
              </a:ext>
            </a:extLst>
          </p:cNvPr>
          <p:cNvSpPr txBox="1"/>
          <p:nvPr/>
        </p:nvSpPr>
        <p:spPr>
          <a:xfrm>
            <a:off x="6776260" y="2954260"/>
            <a:ext cx="3289115" cy="2800395"/>
          </a:xfrm>
          <a:prstGeom prst="rect">
            <a:avLst/>
          </a:prstGeom>
        </p:spPr>
        <p:txBody>
          <a:bodyPr vert="horz" lIns="91440" tIns="45720" rIns="91440" bIns="45720" rtlCol="0" anchor="t">
            <a:normAutofit/>
          </a:bodyPr>
          <a:lstStyle/>
          <a:p>
            <a:pPr>
              <a:lnSpc>
                <a:spcPct val="90000"/>
              </a:lnSpc>
              <a:spcAft>
                <a:spcPts val="600"/>
              </a:spcAft>
            </a:pPr>
            <a:endParaRPr lang="en-US" sz="2100" dirty="0"/>
          </a:p>
          <a:p>
            <a:pPr>
              <a:lnSpc>
                <a:spcPct val="90000"/>
              </a:lnSpc>
              <a:spcAft>
                <a:spcPts val="600"/>
              </a:spcAft>
            </a:pPr>
            <a:endParaRPr lang="en-US" sz="2100" dirty="0"/>
          </a:p>
          <a:p>
            <a:pPr>
              <a:lnSpc>
                <a:spcPct val="90000"/>
              </a:lnSpc>
              <a:spcAft>
                <a:spcPts val="600"/>
              </a:spcAft>
            </a:pPr>
            <a:endParaRPr lang="en-US" sz="2100" dirty="0"/>
          </a:p>
          <a:p>
            <a:pPr>
              <a:lnSpc>
                <a:spcPct val="90000"/>
              </a:lnSpc>
              <a:spcAft>
                <a:spcPts val="600"/>
              </a:spcAft>
            </a:pPr>
            <a:endParaRPr lang="en-US" sz="2100" dirty="0"/>
          </a:p>
        </p:txBody>
      </p:sp>
      <p:sp>
        <p:nvSpPr>
          <p:cNvPr id="3" name="TextBox 2">
            <a:extLst>
              <a:ext uri="{FF2B5EF4-FFF2-40B4-BE49-F238E27FC236}">
                <a16:creationId xmlns:a16="http://schemas.microsoft.com/office/drawing/2014/main" id="{DEEC5BFC-D0D0-01D7-E790-BB82DAFD53A1}"/>
              </a:ext>
            </a:extLst>
          </p:cNvPr>
          <p:cNvSpPr txBox="1"/>
          <p:nvPr/>
        </p:nvSpPr>
        <p:spPr>
          <a:xfrm>
            <a:off x="4835317" y="1289831"/>
            <a:ext cx="7008751" cy="5632311"/>
          </a:xfrm>
          <a:prstGeom prst="rect">
            <a:avLst/>
          </a:prstGeom>
          <a:noFill/>
        </p:spPr>
        <p:txBody>
          <a:bodyPr wrap="square" rtlCol="0">
            <a:spAutoFit/>
          </a:bodyPr>
          <a:lstStyle/>
          <a:p>
            <a:pPr marL="285750" indent="-285750">
              <a:buFont typeface="Arial" panose="020B0604020202020204" pitchFamily="34" charset="0"/>
              <a:buChar char="•"/>
            </a:pPr>
            <a:endParaRPr lang="en-US" dirty="0">
              <a:hlinkClick r:id="rId4"/>
            </a:endParaRPr>
          </a:p>
          <a:p>
            <a:pPr marL="285750" indent="-285750">
              <a:buFont typeface="Arial" panose="020B0604020202020204" pitchFamily="34" charset="0"/>
              <a:buChar char="•"/>
            </a:pPr>
            <a:r>
              <a:rPr lang="en-US" dirty="0"/>
              <a:t>24966 participants aged ≥60 years </a:t>
            </a:r>
          </a:p>
          <a:p>
            <a:pPr marL="742950" lvl="1" indent="-285750">
              <a:buFont typeface="Arial" panose="020B0604020202020204" pitchFamily="34" charset="0"/>
              <a:buChar char="•"/>
            </a:pPr>
            <a:r>
              <a:rPr lang="en-US" dirty="0"/>
              <a:t>Overall vaccine efficacy in preventing RSV lower resp tract disease (RSV LRTD) </a:t>
            </a:r>
            <a:r>
              <a:rPr lang="en-US" b="1" dirty="0"/>
              <a:t>was 82.6% during the first season with high vaccine efficacy observed across various age groups and those with pre-existing medical conditions.</a:t>
            </a:r>
          </a:p>
          <a:p>
            <a:pPr marL="742950" lvl="1" indent="-285750">
              <a:buFont typeface="Arial" panose="020B0604020202020204" pitchFamily="34" charset="0"/>
              <a:buChar char="•"/>
            </a:pPr>
            <a:r>
              <a:rPr lang="en-US" dirty="0"/>
              <a:t>Low vaccine efficacy was observed</a:t>
            </a:r>
            <a:r>
              <a:rPr lang="en-US" b="1" dirty="0"/>
              <a:t> among those who were ≥80 years (33.8%) or frail (14.9%); </a:t>
            </a:r>
            <a:r>
              <a:rPr lang="en-US" dirty="0"/>
              <a:t>however, there were relatively low sample numbers in these populations.</a:t>
            </a:r>
          </a:p>
          <a:p>
            <a:pPr marL="742950" lvl="1" indent="-285750">
              <a:buFont typeface="Arial" panose="020B0604020202020204" pitchFamily="34" charset="0"/>
              <a:buChar char="•"/>
            </a:pPr>
            <a:r>
              <a:rPr lang="en-US" b="1" dirty="0"/>
              <a:t>One vaccine dose conferred protection for up to 2 RSV seasons, with a 2</a:t>
            </a:r>
            <a:r>
              <a:rPr lang="en-US" b="1" baseline="30000" dirty="0"/>
              <a:t>nd</a:t>
            </a:r>
            <a:r>
              <a:rPr lang="en-US" b="1" dirty="0"/>
              <a:t> season vaccine efficacy in preventing RSV LRTD of 56.1%</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GSK RSV vaccine was generally safe and well tolerated among adults aged ≥ 60 years.  Local and systemic reactions to the vaccine were generally mild to moderate and self-limiting.</a:t>
            </a:r>
          </a:p>
          <a:p>
            <a:pPr marL="285750" indent="-285750">
              <a:buFont typeface="Arial" panose="020B0604020202020204" pitchFamily="34" charset="0"/>
              <a:buChar char="•"/>
            </a:pPr>
            <a:r>
              <a:rPr lang="en-US" dirty="0"/>
              <a:t>In the Phase 3 trial, 10 events of atrial fibrillation (&lt;0.1%) occurred in the vaccine group vs. 4 events (&lt;0.1%) in the placebo group.  </a:t>
            </a:r>
          </a:p>
          <a:p>
            <a:pPr marL="742950" lvl="1" indent="-285750">
              <a:buFont typeface="Arial" panose="020B0604020202020204" pitchFamily="34" charset="0"/>
              <a:buChar char="•"/>
            </a:pPr>
            <a:r>
              <a:rPr lang="en-US" dirty="0"/>
              <a:t>Three (3) serious adverse events were deemed related to vaccine include on case of Miller-Fisher syndrome and 1 case of GBS.</a:t>
            </a:r>
          </a:p>
        </p:txBody>
      </p:sp>
    </p:spTree>
    <p:extLst>
      <p:ext uri="{BB962C8B-B14F-4D97-AF65-F5344CB8AC3E}">
        <p14:creationId xmlns:p14="http://schemas.microsoft.com/office/powerpoint/2010/main" val="266984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4733-AE2C-4B8E-B435-D642C0A93604}"/>
              </a:ext>
            </a:extLst>
          </p:cNvPr>
          <p:cNvSpPr>
            <a:spLocks noGrp="1"/>
          </p:cNvSpPr>
          <p:nvPr>
            <p:ph type="title"/>
          </p:nvPr>
        </p:nvSpPr>
        <p:spPr>
          <a:xfrm>
            <a:off x="6776259" y="218202"/>
            <a:ext cx="3027250" cy="1770289"/>
          </a:xfrm>
        </p:spPr>
        <p:txBody>
          <a:bodyPr vert="horz" lIns="91440" tIns="45720" rIns="91440" bIns="45720" rtlCol="0" anchor="t">
            <a:normAutofit/>
          </a:bodyPr>
          <a:lstStyle/>
          <a:p>
            <a:r>
              <a:rPr lang="en-US" sz="4700" b="1" dirty="0"/>
              <a:t>Vaccine Information </a:t>
            </a:r>
          </a:p>
        </p:txBody>
      </p:sp>
      <p:pic>
        <p:nvPicPr>
          <p:cNvPr id="4" name="Picture 3" descr="A person wearing a face mask&#10;&#10;Description automatically generated">
            <a:extLst>
              <a:ext uri="{FF2B5EF4-FFF2-40B4-BE49-F238E27FC236}">
                <a16:creationId xmlns:a16="http://schemas.microsoft.com/office/drawing/2014/main" id="{85509178-3CBF-07C6-F707-750E2A0899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22" r="23190" b="-1"/>
          <a:stretch/>
        </p:blipFill>
        <p:spPr>
          <a:xfrm>
            <a:off x="607640" y="1289831"/>
            <a:ext cx="4152001" cy="3926289"/>
          </a:xfrm>
          <a:prstGeom prst="rect">
            <a:avLst/>
          </a:prstGeom>
        </p:spPr>
      </p:pic>
      <p:sp>
        <p:nvSpPr>
          <p:cNvPr id="5" name="TextBox 4">
            <a:extLst>
              <a:ext uri="{FF2B5EF4-FFF2-40B4-BE49-F238E27FC236}">
                <a16:creationId xmlns:a16="http://schemas.microsoft.com/office/drawing/2014/main" id="{F49456F6-4719-4FB7-904F-8712C3D812CE}"/>
              </a:ext>
            </a:extLst>
          </p:cNvPr>
          <p:cNvSpPr txBox="1"/>
          <p:nvPr/>
        </p:nvSpPr>
        <p:spPr>
          <a:xfrm>
            <a:off x="6776260" y="2954260"/>
            <a:ext cx="3289115" cy="2800395"/>
          </a:xfrm>
          <a:prstGeom prst="rect">
            <a:avLst/>
          </a:prstGeom>
        </p:spPr>
        <p:txBody>
          <a:bodyPr vert="horz" lIns="91440" tIns="45720" rIns="91440" bIns="45720" rtlCol="0" anchor="t">
            <a:normAutofit/>
          </a:bodyPr>
          <a:lstStyle/>
          <a:p>
            <a:pPr>
              <a:lnSpc>
                <a:spcPct val="90000"/>
              </a:lnSpc>
              <a:spcAft>
                <a:spcPts val="600"/>
              </a:spcAft>
            </a:pPr>
            <a:endParaRPr lang="en-US" sz="2100" dirty="0"/>
          </a:p>
          <a:p>
            <a:pPr>
              <a:lnSpc>
                <a:spcPct val="90000"/>
              </a:lnSpc>
              <a:spcAft>
                <a:spcPts val="600"/>
              </a:spcAft>
            </a:pPr>
            <a:endParaRPr lang="en-US" sz="2100" dirty="0"/>
          </a:p>
          <a:p>
            <a:pPr>
              <a:lnSpc>
                <a:spcPct val="90000"/>
              </a:lnSpc>
              <a:spcAft>
                <a:spcPts val="600"/>
              </a:spcAft>
            </a:pPr>
            <a:endParaRPr lang="en-US" sz="2100" dirty="0"/>
          </a:p>
          <a:p>
            <a:pPr>
              <a:lnSpc>
                <a:spcPct val="90000"/>
              </a:lnSpc>
              <a:spcAft>
                <a:spcPts val="600"/>
              </a:spcAft>
            </a:pPr>
            <a:endParaRPr lang="en-US" sz="2100" dirty="0"/>
          </a:p>
        </p:txBody>
      </p:sp>
      <p:sp>
        <p:nvSpPr>
          <p:cNvPr id="3" name="TextBox 2">
            <a:extLst>
              <a:ext uri="{FF2B5EF4-FFF2-40B4-BE49-F238E27FC236}">
                <a16:creationId xmlns:a16="http://schemas.microsoft.com/office/drawing/2014/main" id="{DEEC5BFC-D0D0-01D7-E790-BB82DAFD53A1}"/>
              </a:ext>
            </a:extLst>
          </p:cNvPr>
          <p:cNvSpPr txBox="1"/>
          <p:nvPr/>
        </p:nvSpPr>
        <p:spPr>
          <a:xfrm>
            <a:off x="5050977" y="1289831"/>
            <a:ext cx="7008751" cy="5355312"/>
          </a:xfrm>
          <a:prstGeom prst="rect">
            <a:avLst/>
          </a:prstGeom>
          <a:noFill/>
        </p:spPr>
        <p:txBody>
          <a:bodyPr wrap="square" rtlCol="0">
            <a:spAutoFit/>
          </a:bodyPr>
          <a:lstStyle/>
          <a:p>
            <a:endParaRPr lang="en-US" dirty="0">
              <a:hlinkClick r:id="rId4"/>
            </a:endParaRPr>
          </a:p>
          <a:p>
            <a:r>
              <a:rPr lang="en-US" dirty="0">
                <a:solidFill>
                  <a:srgbClr val="0563C1"/>
                </a:solidFill>
                <a:hlinkClick r:id="rId5">
                  <a:extLst>
                    <a:ext uri="{A12FA001-AC4F-418D-AE19-62706E023703}">
                      <ahyp:hlinkClr xmlns:ahyp="http://schemas.microsoft.com/office/drawing/2018/hyperlinkcolor" val="tx"/>
                    </a:ext>
                  </a:extLst>
                </a:hlinkClick>
              </a:rPr>
              <a:t>From Public Health Ontario Recommendations: Clinical considerations for the Co-Administration of RSV, COVID-19 and Influenza Vaccines Among Older Adults in Long-term Care Facilities (September 25, 2023):</a:t>
            </a:r>
          </a:p>
          <a:p>
            <a:endParaRPr lang="en-US" dirty="0">
              <a:solidFill>
                <a:srgbClr val="0563C1"/>
              </a:solidFill>
              <a:hlinkClick r:id="rId5">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dirty="0"/>
              <a:t>The OIAC recommends that the GSK RSV vaccine be only offered to those who meet eligibility requirements as per Health Canada authorized age indications for the vaccine product.</a:t>
            </a:r>
            <a:endParaRPr lang="en-US" dirty="0">
              <a:hlinkClick r:id="rId5">
                <a:extLst>
                  <a:ext uri="{A12FA001-AC4F-418D-AE19-62706E023703}">
                    <ahyp:hlinkClr xmlns:ahyp="http://schemas.microsoft.com/office/drawing/2018/hyperlinkcolor" val="tx"/>
                  </a:ext>
                </a:extLst>
              </a:hlinkClick>
            </a:endParaRPr>
          </a:p>
          <a:p>
            <a:endParaRPr lang="en-US" dirty="0"/>
          </a:p>
          <a:p>
            <a:pPr marL="285750" indent="-285750">
              <a:buFont typeface="Arial" panose="020B0604020202020204" pitchFamily="34" charset="0"/>
              <a:buChar char="•"/>
            </a:pPr>
            <a:r>
              <a:rPr lang="en-US" dirty="0"/>
              <a:t>The OIAC recommends that the GSK RSV vaccine NOT be routinely co-administered with COVID19 vaccine or influenza vaccines.  (14 day interval recommended between vaccines – but COVID19 and flu SHOULD be administered together wherever possible).</a:t>
            </a:r>
          </a:p>
          <a:p>
            <a:endParaRPr lang="en-US" dirty="0"/>
          </a:p>
          <a:p>
            <a:pPr marL="285750" indent="-285750">
              <a:buFont typeface="Arial" panose="020B0604020202020204" pitchFamily="34" charset="0"/>
              <a:buChar char="•"/>
            </a:pPr>
            <a:r>
              <a:rPr lang="en-US" dirty="0"/>
              <a:t>The OIAC recommends an evaluation of the targeted RSV immunization program be conducted in order to assess the safety and effectiveness of the GSK RSV vaccine among older adults at high risk of severe disease due to RSV.</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2792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4733-AE2C-4B8E-B435-D642C0A93604}"/>
              </a:ext>
            </a:extLst>
          </p:cNvPr>
          <p:cNvSpPr>
            <a:spLocks noGrp="1"/>
          </p:cNvSpPr>
          <p:nvPr>
            <p:ph type="title"/>
          </p:nvPr>
        </p:nvSpPr>
        <p:spPr>
          <a:xfrm>
            <a:off x="5266635" y="173024"/>
            <a:ext cx="5201137" cy="1770289"/>
          </a:xfrm>
        </p:spPr>
        <p:txBody>
          <a:bodyPr vert="horz" lIns="91440" tIns="45720" rIns="91440" bIns="45720" rtlCol="0" anchor="t">
            <a:normAutofit/>
          </a:bodyPr>
          <a:lstStyle/>
          <a:p>
            <a:r>
              <a:rPr lang="en-US" sz="4700" b="1" dirty="0"/>
              <a:t>Vaccine Information </a:t>
            </a:r>
          </a:p>
        </p:txBody>
      </p:sp>
      <p:sp>
        <p:nvSpPr>
          <p:cNvPr id="5" name="TextBox 4">
            <a:extLst>
              <a:ext uri="{FF2B5EF4-FFF2-40B4-BE49-F238E27FC236}">
                <a16:creationId xmlns:a16="http://schemas.microsoft.com/office/drawing/2014/main" id="{F49456F6-4719-4FB7-904F-8712C3D812CE}"/>
              </a:ext>
            </a:extLst>
          </p:cNvPr>
          <p:cNvSpPr txBox="1"/>
          <p:nvPr/>
        </p:nvSpPr>
        <p:spPr>
          <a:xfrm>
            <a:off x="6776260" y="2954260"/>
            <a:ext cx="3289115" cy="2800395"/>
          </a:xfrm>
          <a:prstGeom prst="rect">
            <a:avLst/>
          </a:prstGeom>
        </p:spPr>
        <p:txBody>
          <a:bodyPr vert="horz" lIns="91440" tIns="45720" rIns="91440" bIns="45720" rtlCol="0" anchor="t">
            <a:normAutofit/>
          </a:bodyPr>
          <a:lstStyle/>
          <a:p>
            <a:pPr>
              <a:lnSpc>
                <a:spcPct val="90000"/>
              </a:lnSpc>
              <a:spcAft>
                <a:spcPts val="600"/>
              </a:spcAft>
            </a:pPr>
            <a:endParaRPr lang="en-US" sz="2100" dirty="0"/>
          </a:p>
          <a:p>
            <a:pPr>
              <a:lnSpc>
                <a:spcPct val="90000"/>
              </a:lnSpc>
              <a:spcAft>
                <a:spcPts val="600"/>
              </a:spcAft>
            </a:pPr>
            <a:endParaRPr lang="en-US" sz="2100" dirty="0"/>
          </a:p>
          <a:p>
            <a:pPr>
              <a:lnSpc>
                <a:spcPct val="90000"/>
              </a:lnSpc>
              <a:spcAft>
                <a:spcPts val="600"/>
              </a:spcAft>
            </a:pPr>
            <a:endParaRPr lang="en-US" sz="2100" dirty="0"/>
          </a:p>
          <a:p>
            <a:pPr>
              <a:lnSpc>
                <a:spcPct val="90000"/>
              </a:lnSpc>
              <a:spcAft>
                <a:spcPts val="600"/>
              </a:spcAft>
            </a:pPr>
            <a:endParaRPr lang="en-US" sz="2100" dirty="0"/>
          </a:p>
        </p:txBody>
      </p:sp>
      <p:sp>
        <p:nvSpPr>
          <p:cNvPr id="3" name="TextBox 2">
            <a:extLst>
              <a:ext uri="{FF2B5EF4-FFF2-40B4-BE49-F238E27FC236}">
                <a16:creationId xmlns:a16="http://schemas.microsoft.com/office/drawing/2014/main" id="{DEEC5BFC-D0D0-01D7-E790-BB82DAFD53A1}"/>
              </a:ext>
            </a:extLst>
          </p:cNvPr>
          <p:cNvSpPr txBox="1"/>
          <p:nvPr/>
        </p:nvSpPr>
        <p:spPr>
          <a:xfrm>
            <a:off x="5050978" y="587573"/>
            <a:ext cx="7008751" cy="5478423"/>
          </a:xfrm>
          <a:prstGeom prst="rect">
            <a:avLst/>
          </a:prstGeom>
          <a:noFill/>
        </p:spPr>
        <p:txBody>
          <a:bodyPr wrap="square" rtlCol="0">
            <a:spAutoFit/>
          </a:bodyPr>
          <a:lstStyle/>
          <a:p>
            <a:endParaRPr lang="en-US" dirty="0">
              <a:hlinkClick r:id="rId3"/>
            </a:endParaRPr>
          </a:p>
          <a:p>
            <a:pPr marL="285750" indent="-285750">
              <a:buFont typeface="Arial" panose="020B0604020202020204" pitchFamily="34" charset="0"/>
              <a:buChar char="•"/>
            </a:pPr>
            <a:r>
              <a:rPr lang="en-US" dirty="0"/>
              <a:t>Store and transport in cold chain (2° - 8°Celsius)</a:t>
            </a:r>
          </a:p>
          <a:p>
            <a:endParaRPr lang="en-US" dirty="0"/>
          </a:p>
          <a:p>
            <a:pPr marL="285750" indent="-285750">
              <a:buFont typeface="Arial" panose="020B0604020202020204" pitchFamily="34" charset="0"/>
              <a:buChar char="•"/>
            </a:pPr>
            <a:r>
              <a:rPr lang="en-US" dirty="0"/>
              <a:t>Comes in a 10 dose vial (VERY limited supply of single doses at SWPH)</a:t>
            </a:r>
          </a:p>
          <a:p>
            <a:endParaRPr lang="en-US" dirty="0"/>
          </a:p>
          <a:p>
            <a:pPr marL="285750" indent="-285750">
              <a:buFont typeface="Arial" panose="020B0604020202020204" pitchFamily="34" charset="0"/>
              <a:buChar char="•"/>
            </a:pPr>
            <a:r>
              <a:rPr lang="en-US" dirty="0"/>
              <a:t>Each package contains 10 vials of </a:t>
            </a:r>
            <a:r>
              <a:rPr lang="en-US" dirty="0" err="1"/>
              <a:t>Lysophilized</a:t>
            </a:r>
            <a:r>
              <a:rPr lang="en-US" dirty="0"/>
              <a:t> RSVPreF3 antigen and 10 doses of AS01 Adjuvant Suspension</a:t>
            </a:r>
          </a:p>
          <a:p>
            <a:endParaRPr lang="en-US" dirty="0"/>
          </a:p>
          <a:p>
            <a:pPr marL="285750" indent="-285750" algn="ctr">
              <a:buFont typeface="Arial" panose="020B0604020202020204" pitchFamily="34" charset="0"/>
              <a:buChar char="•"/>
            </a:pPr>
            <a:r>
              <a:rPr lang="en-US" b="1" dirty="0"/>
              <a:t>Requires constitution before use</a:t>
            </a:r>
          </a:p>
          <a:p>
            <a:endParaRPr lang="en-US" dirty="0"/>
          </a:p>
          <a:p>
            <a:pPr marL="285750" indent="-285750">
              <a:buFont typeface="Arial" panose="020B0604020202020204" pitchFamily="34" charset="0"/>
              <a:buChar char="•"/>
            </a:pPr>
            <a:r>
              <a:rPr lang="en-US" b="1" dirty="0">
                <a:highlight>
                  <a:srgbClr val="FFFF00"/>
                </a:highlight>
              </a:rPr>
              <a:t>LIMITED QUANTITIES </a:t>
            </a:r>
            <a:r>
              <a:rPr lang="en-US" dirty="0"/>
              <a:t>– only request doses for those residents you have consent for</a:t>
            </a:r>
          </a:p>
          <a:p>
            <a:pPr marL="742950" lvl="1" indent="-285750">
              <a:buFont typeface="Arial" panose="020B0604020202020204" pitchFamily="34" charset="0"/>
              <a:buChar char="•"/>
            </a:pPr>
            <a:r>
              <a:rPr lang="en-US" dirty="0"/>
              <a:t>Once distributed from SWPH, we can not take them back</a:t>
            </a:r>
          </a:p>
          <a:p>
            <a:pPr marL="742950" lvl="1" indent="-285750">
              <a:buFont typeface="Arial" panose="020B0604020202020204" pitchFamily="34" charset="0"/>
              <a:buChar char="•"/>
            </a:pPr>
            <a:r>
              <a:rPr lang="en-US" b="1" dirty="0"/>
              <a:t>Current Expiry Date </a:t>
            </a:r>
            <a:r>
              <a:rPr lang="en-US" dirty="0"/>
              <a:t>= 09/2024 but Ministry wants these doses in arms</a:t>
            </a:r>
          </a:p>
          <a:p>
            <a:pPr marL="285750" indent="-285750">
              <a:buFont typeface="Arial" panose="020B0604020202020204" pitchFamily="34" charset="0"/>
              <a:buChar char="•"/>
            </a:pPr>
            <a:r>
              <a:rPr lang="en-US" sz="1600" b="1" dirty="0"/>
              <a:t>Order form </a:t>
            </a:r>
            <a:r>
              <a:rPr lang="en-US" sz="1600" dirty="0"/>
              <a:t>– on our SWPH webpage for Health Care Providers </a:t>
            </a:r>
          </a:p>
          <a:p>
            <a:endParaRPr lang="en-US" sz="1600" dirty="0"/>
          </a:p>
          <a:p>
            <a:pPr marL="285750" indent="-285750">
              <a:buFont typeface="Arial" panose="020B0604020202020204" pitchFamily="34" charset="0"/>
              <a:buChar char="•"/>
            </a:pPr>
            <a:r>
              <a:rPr lang="en-US" sz="1600" b="1" dirty="0"/>
              <a:t>Reporting</a:t>
            </a:r>
            <a:r>
              <a:rPr lang="en-US" sz="1600" dirty="0"/>
              <a:t> - Doses administered should be documented in your EMR – total doses at year end will need to be reported to SWPH (total doses only) for Ministry reporting</a:t>
            </a:r>
          </a:p>
        </p:txBody>
      </p:sp>
      <p:pic>
        <p:nvPicPr>
          <p:cNvPr id="1028" name="Picture 4" descr="Image">
            <a:extLst>
              <a:ext uri="{FF2B5EF4-FFF2-40B4-BE49-F238E27FC236}">
                <a16:creationId xmlns:a16="http://schemas.microsoft.com/office/drawing/2014/main" id="{63238E61-206E-14A5-2327-8A80DD5B0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04" y="1038225"/>
            <a:ext cx="4836374"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lose up photo of vial beside a syringe">
            <a:extLst>
              <a:ext uri="{FF2B5EF4-FFF2-40B4-BE49-F238E27FC236}">
                <a16:creationId xmlns:a16="http://schemas.microsoft.com/office/drawing/2014/main" id="{98A9F678-C5A8-F110-D8F0-42777BB77285}"/>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D6ACCF-8B80-5BDC-47B8-275664616B03}"/>
              </a:ext>
            </a:extLst>
          </p:cNvPr>
          <p:cNvSpPr>
            <a:spLocks noGrp="1"/>
          </p:cNvSpPr>
          <p:nvPr>
            <p:ph type="title"/>
          </p:nvPr>
        </p:nvSpPr>
        <p:spPr>
          <a:xfrm>
            <a:off x="371094" y="1161288"/>
            <a:ext cx="3438144" cy="1124712"/>
          </a:xfrm>
        </p:spPr>
        <p:txBody>
          <a:bodyPr anchor="b">
            <a:normAutofit/>
          </a:bodyPr>
          <a:lstStyle/>
          <a:p>
            <a:r>
              <a:rPr lang="en-CA" sz="2400" b="1"/>
              <a:t>What do I need to know?  What do I need to do?</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7D51897-76EA-58C8-1AB3-DA63C043FE04}"/>
              </a:ext>
            </a:extLst>
          </p:cNvPr>
          <p:cNvSpPr>
            <a:spLocks noGrp="1"/>
          </p:cNvSpPr>
          <p:nvPr>
            <p:ph idx="1"/>
          </p:nvPr>
        </p:nvSpPr>
        <p:spPr>
          <a:xfrm>
            <a:off x="371094" y="2718054"/>
            <a:ext cx="5322340" cy="4012530"/>
          </a:xfrm>
        </p:spPr>
        <p:txBody>
          <a:bodyPr anchor="t">
            <a:normAutofit/>
          </a:bodyPr>
          <a:lstStyle/>
          <a:p>
            <a:r>
              <a:rPr lang="en-CA" sz="1800" dirty="0"/>
              <a:t>The vaccine is NOW available from SWPH</a:t>
            </a:r>
          </a:p>
          <a:p>
            <a:r>
              <a:rPr lang="en-CA" sz="1800" dirty="0"/>
              <a:t>You can administer to eligible residents (60+ only) as soon as 14 days after COVID19 or flu vaccine.</a:t>
            </a:r>
          </a:p>
          <a:p>
            <a:r>
              <a:rPr lang="en-CA" sz="1800" dirty="0"/>
              <a:t>Arrange an order and/or medical directive to administer </a:t>
            </a:r>
            <a:r>
              <a:rPr lang="en-CA" sz="1800" dirty="0" err="1"/>
              <a:t>Arexvy</a:t>
            </a:r>
            <a:r>
              <a:rPr lang="en-CA" sz="1800" dirty="0"/>
              <a:t>® vaccine to your residents.</a:t>
            </a:r>
          </a:p>
          <a:p>
            <a:r>
              <a:rPr lang="en-CA" sz="1800" dirty="0"/>
              <a:t>Obtain and document consent through your usual processes. Fact sheets for Health Care Providers and Residents/Families were emailed to you last week.</a:t>
            </a:r>
          </a:p>
          <a:p>
            <a:r>
              <a:rPr lang="en-CA" sz="1800" dirty="0"/>
              <a:t>Set a date / plan to vaccinate eligible residents. </a:t>
            </a:r>
          </a:p>
          <a:p>
            <a:r>
              <a:rPr lang="en-CA" sz="1800" dirty="0"/>
              <a:t>Complete an order form from SWPH’s website and tell us your date(s).</a:t>
            </a:r>
          </a:p>
          <a:p>
            <a:endParaRPr lang="en-CA" sz="1300" dirty="0"/>
          </a:p>
        </p:txBody>
      </p:sp>
    </p:spTree>
    <p:extLst>
      <p:ext uri="{BB962C8B-B14F-4D97-AF65-F5344CB8AC3E}">
        <p14:creationId xmlns:p14="http://schemas.microsoft.com/office/powerpoint/2010/main" val="2477595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968</Words>
  <Application>Microsoft Office PowerPoint</Application>
  <PresentationFormat>Widescreen</PresentationFormat>
  <Paragraphs>116</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Typically manifests as an upper respiratory or asymptomatic infection in health individuals BUT in older adults (especially those with existing comorbid conditions like chronic lung diseases) may result in more severe disease and increased risk of RSV-related hospitalization and mortality.  During the 2018-2019 season, RSV accounted for 12.2% of all institutional respiratory infection outbreaks in Ontario. The majority of non-influenza respiratory virus outbreaks occurring in long term care homes. </vt:lpstr>
      <vt:lpstr>Overview of Arexvy® </vt:lpstr>
      <vt:lpstr>Vaccine Efficacy and Safety Information </vt:lpstr>
      <vt:lpstr>Efficacy and Safety Information </vt:lpstr>
      <vt:lpstr>Vaccine Information </vt:lpstr>
      <vt:lpstr>Vaccine Information </vt:lpstr>
      <vt:lpstr>What do I need to know?  What do I need to do?</vt:lpstr>
      <vt:lpstr>Ordering Doses from SWPH and Online Resources for RSV    </vt:lpstr>
      <vt:lpstr>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Fletcher</dc:creator>
  <cp:lastModifiedBy>Jaime Fletcher</cp:lastModifiedBy>
  <cp:revision>5</cp:revision>
  <dcterms:created xsi:type="dcterms:W3CDTF">2023-11-06T14:50:26Z</dcterms:created>
  <dcterms:modified xsi:type="dcterms:W3CDTF">2023-11-06T17:26:31Z</dcterms:modified>
</cp:coreProperties>
</file>