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29"/>
  </p:notesMasterIdLst>
  <p:sldIdLst>
    <p:sldId id="256" r:id="rId6"/>
    <p:sldId id="259" r:id="rId7"/>
    <p:sldId id="260" r:id="rId8"/>
    <p:sldId id="261" r:id="rId9"/>
    <p:sldId id="262" r:id="rId10"/>
    <p:sldId id="263" r:id="rId11"/>
    <p:sldId id="264" r:id="rId12"/>
    <p:sldId id="266" r:id="rId13"/>
    <p:sldId id="268" r:id="rId14"/>
    <p:sldId id="267" r:id="rId15"/>
    <p:sldId id="269" r:id="rId16"/>
    <p:sldId id="270" r:id="rId17"/>
    <p:sldId id="271" r:id="rId18"/>
    <p:sldId id="281" r:id="rId19"/>
    <p:sldId id="272" r:id="rId20"/>
    <p:sldId id="273" r:id="rId21"/>
    <p:sldId id="274" r:id="rId22"/>
    <p:sldId id="275" r:id="rId23"/>
    <p:sldId id="276" r:id="rId24"/>
    <p:sldId id="277" r:id="rId25"/>
    <p:sldId id="278" r:id="rId26"/>
    <p:sldId id="280"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98A"/>
    <a:srgbClr val="6ABF4B"/>
    <a:srgbClr val="726E6E"/>
    <a:srgbClr val="0E3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8625" autoAdjust="0"/>
  </p:normalViewPr>
  <p:slideViewPr>
    <p:cSldViewPr snapToGrid="0">
      <p:cViewPr varScale="1">
        <p:scale>
          <a:sx n="74" d="100"/>
          <a:sy n="74" d="100"/>
        </p:scale>
        <p:origin x="11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87EC1-F314-422A-82C2-2CDD2B121A52}" type="datetimeFigureOut">
              <a:rPr lang="en-CA" smtClean="0"/>
              <a:t>2023-02-17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60D49-BA33-415E-8C0D-664CFEF5C7C6}" type="slidenum">
              <a:rPr lang="en-CA" smtClean="0"/>
              <a:t>‹#›</a:t>
            </a:fld>
            <a:endParaRPr lang="en-CA"/>
          </a:p>
        </p:txBody>
      </p:sp>
    </p:spTree>
    <p:extLst>
      <p:ext uri="{BB962C8B-B14F-4D97-AF65-F5344CB8AC3E}">
        <p14:creationId xmlns:p14="http://schemas.microsoft.com/office/powerpoint/2010/main" val="78832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vXrQ_FhZmo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nada.ca/en/health-canada/services/canada-food-guide/resources/resources-download.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presentation addresses topic areas of the Human Development and Sexual Health section D1.3 and D1.4 of the Grade 5 Ontario Health and Physical Education Curriculum.</a:t>
            </a:r>
          </a:p>
          <a:p>
            <a:endParaRPr lang="en-US" dirty="0"/>
          </a:p>
          <a:p>
            <a:endParaRPr lang="en-US" dirty="0"/>
          </a:p>
          <a:p>
            <a:r>
              <a:rPr lang="en-US" sz="1200" b="0" i="0" u="none" strike="noStrike" kern="1200" baseline="0" dirty="0">
                <a:solidFill>
                  <a:schemeClr val="tx1"/>
                </a:solidFill>
                <a:latin typeface="+mn-lt"/>
                <a:ea typeface="+mn-ea"/>
                <a:cs typeface="+mn-cs"/>
              </a:rPr>
              <a:t>To provide an inclusive environment for all students, regardless of their gender identity, we use the names of body parts and hormones to discuss physical differences rather than the use of gender. </a:t>
            </a:r>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1</a:t>
            </a:fld>
            <a:endParaRPr lang="en-CA"/>
          </a:p>
        </p:txBody>
      </p:sp>
    </p:spTree>
    <p:extLst>
      <p:ext uri="{BB962C8B-B14F-4D97-AF65-F5344CB8AC3E}">
        <p14:creationId xmlns:p14="http://schemas.microsoft.com/office/powerpoint/2010/main" val="3625496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10</a:t>
            </a:fld>
            <a:endParaRPr lang="en-CA"/>
          </a:p>
        </p:txBody>
      </p:sp>
    </p:spTree>
    <p:extLst>
      <p:ext uri="{BB962C8B-B14F-4D97-AF65-F5344CB8AC3E}">
        <p14:creationId xmlns:p14="http://schemas.microsoft.com/office/powerpoint/2010/main" val="74878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Ejaculation doesn’t happen every time someone gets an erection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Wet Dreams: </a:t>
            </a:r>
            <a:r>
              <a:rPr lang="en-US" altLang="en-US" sz="1200" dirty="0"/>
              <a:t>Sometimes ejaculation happens during sleep- Waking up to a wet sticky spot on bedsheets or in pajamas can happen during puberty. This is called a wet dream.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Masturbation: </a:t>
            </a:r>
            <a:r>
              <a:rPr lang="en-US" altLang="en-US" sz="1200" dirty="0"/>
              <a:t>Touching or rubbing one’s own penis can cause it to get erect and semen to come out. This is called masturbation. Some people masturbate, some don’t</a:t>
            </a: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11</a:t>
            </a:fld>
            <a:endParaRPr lang="en-CA"/>
          </a:p>
        </p:txBody>
      </p:sp>
    </p:spTree>
    <p:extLst>
      <p:ext uri="{BB962C8B-B14F-4D97-AF65-F5344CB8AC3E}">
        <p14:creationId xmlns:p14="http://schemas.microsoft.com/office/powerpoint/2010/main" val="23562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breasts develop and what they look like varies from person to person.  Breasts may not be the same size once fully developed.</a:t>
            </a:r>
          </a:p>
          <a:p>
            <a:r>
              <a:rPr lang="en-CA" dirty="0"/>
              <a:t>After pregnancy, when the baby is delivered, breast tissue fills with milk which can feed the baby.</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a:t>
            </a:r>
            <a:r>
              <a:rPr lang="en-US" dirty="0">
                <a:hlinkClick r:id="rId3"/>
              </a:rPr>
              <a:t>https://www.secca.org.au/</a:t>
            </a:r>
            <a:r>
              <a:rPr lang="en-US" dirty="0"/>
              <a:t> with permission</a:t>
            </a: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12</a:t>
            </a:fld>
            <a:endParaRPr lang="en-CA"/>
          </a:p>
        </p:txBody>
      </p:sp>
    </p:spTree>
    <p:extLst>
      <p:ext uri="{BB962C8B-B14F-4D97-AF65-F5344CB8AC3E}">
        <p14:creationId xmlns:p14="http://schemas.microsoft.com/office/powerpoint/2010/main" val="236936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cs typeface="Arial" panose="020B0604020202020204" pitchFamily="34" charset="0"/>
              </a:rPr>
              <a:t>Vulva</a:t>
            </a:r>
            <a:r>
              <a:rPr lang="en-US" altLang="en-US" b="0" dirty="0">
                <a:latin typeface="Arial" panose="020B0604020202020204" pitchFamily="34" charset="0"/>
                <a:cs typeface="Arial" panose="020B0604020202020204" pitchFamily="34" charset="0"/>
              </a:rPr>
              <a:t> – The name for the external genitalia</a:t>
            </a:r>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Ovary</a:t>
            </a:r>
            <a:r>
              <a:rPr lang="en-US" altLang="en-US" dirty="0">
                <a:latin typeface="Arial" panose="020B0604020202020204" pitchFamily="34" charset="0"/>
                <a:cs typeface="Arial" panose="020B0604020202020204" pitchFamily="34" charset="0"/>
              </a:rPr>
              <a:t> – Releases egg cells and produces hormones (estrogen and progesterone) on a monthly cycle.</a:t>
            </a:r>
          </a:p>
          <a:p>
            <a:pPr eaLnBrk="1" hangingPunct="1"/>
            <a:r>
              <a:rPr lang="en-US" altLang="en-US" b="1" dirty="0">
                <a:latin typeface="Arial" panose="020B0604020202020204" pitchFamily="34" charset="0"/>
                <a:cs typeface="Arial" panose="020B0604020202020204" pitchFamily="34" charset="0"/>
              </a:rPr>
              <a:t>Fallopian Tubes </a:t>
            </a:r>
            <a:r>
              <a:rPr lang="en-US" altLang="en-US" dirty="0">
                <a:latin typeface="Arial" panose="020B0604020202020204" pitchFamily="34" charset="0"/>
                <a:cs typeface="Arial" panose="020B0604020202020204" pitchFamily="34" charset="0"/>
              </a:rPr>
              <a:t>– Tubes leading from the ovary to the top of the uterus, with finger-like projections that surround an ovary.</a:t>
            </a:r>
          </a:p>
          <a:p>
            <a:pPr eaLnBrk="1" hangingPunct="1"/>
            <a:r>
              <a:rPr lang="en-US" altLang="en-US" b="1" dirty="0">
                <a:latin typeface="Arial" panose="020B0604020202020204" pitchFamily="34" charset="0"/>
                <a:cs typeface="Arial" panose="020B0604020202020204" pitchFamily="34" charset="0"/>
              </a:rPr>
              <a:t>Uterus</a:t>
            </a:r>
            <a:r>
              <a:rPr lang="en-US" altLang="en-US" dirty="0">
                <a:latin typeface="Arial" panose="020B0604020202020204" pitchFamily="34" charset="0"/>
                <a:cs typeface="Arial" panose="020B0604020202020204" pitchFamily="34" charset="0"/>
              </a:rPr>
              <a:t> – Pear-shaped organ which nourishes and holds a developing fetus. It prepares for a pregnancy each month by forming a blood and tissue lining.</a:t>
            </a:r>
          </a:p>
          <a:p>
            <a:pPr eaLnBrk="1" hangingPunct="1"/>
            <a:r>
              <a:rPr lang="en-US" altLang="en-US" b="1" dirty="0">
                <a:latin typeface="Arial" panose="020B0604020202020204" pitchFamily="34" charset="0"/>
                <a:cs typeface="Arial" panose="020B0604020202020204" pitchFamily="34" charset="0"/>
              </a:rPr>
              <a:t>Cervix</a:t>
            </a:r>
            <a:r>
              <a:rPr lang="en-US" altLang="en-US" dirty="0">
                <a:latin typeface="Arial" panose="020B0604020202020204" pitchFamily="34" charset="0"/>
                <a:cs typeface="Arial" panose="020B0604020202020204" pitchFamily="34" charset="0"/>
              </a:rPr>
              <a:t> – The narrow inner end of the vagina, which leads to the uterus.</a:t>
            </a:r>
          </a:p>
          <a:p>
            <a:pPr eaLnBrk="1" hangingPunct="1"/>
            <a:r>
              <a:rPr lang="en-US" altLang="en-US" b="1" dirty="0">
                <a:latin typeface="Arial" panose="020B0604020202020204" pitchFamily="34" charset="0"/>
                <a:cs typeface="Arial" panose="020B0604020202020204" pitchFamily="34" charset="0"/>
              </a:rPr>
              <a:t>Vagina</a:t>
            </a:r>
            <a:r>
              <a:rPr lang="en-US" altLang="en-US" dirty="0">
                <a:latin typeface="Arial" panose="020B0604020202020204" pitchFamily="34" charset="0"/>
                <a:cs typeface="Arial" panose="020B0604020202020204" pitchFamily="34" charset="0"/>
              </a:rPr>
              <a:t> – A muscular tube which expands to fit the penis during intercourse or a baby during birth.</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Image Source: Adobe Stock-purchased (MLHU)</a:t>
            </a: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13</a:t>
            </a:fld>
            <a:endParaRPr lang="en-CA"/>
          </a:p>
        </p:txBody>
      </p:sp>
    </p:spTree>
    <p:extLst>
      <p:ext uri="{BB962C8B-B14F-4D97-AF65-F5344CB8AC3E}">
        <p14:creationId xmlns:p14="http://schemas.microsoft.com/office/powerpoint/2010/main" val="294789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Labia</a:t>
            </a:r>
            <a:r>
              <a:rPr lang="en-US" altLang="en-US" dirty="0">
                <a:latin typeface="Arial" panose="020B0604020202020204" pitchFamily="34" charset="0"/>
                <a:cs typeface="Arial" panose="020B0604020202020204" pitchFamily="34" charset="0"/>
              </a:rPr>
              <a:t> – Folds of skin (inner and outer) which protect the internal reproduction organs.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Urethral Opening</a:t>
            </a:r>
            <a:r>
              <a:rPr lang="en-US" altLang="en-US" dirty="0">
                <a:latin typeface="Arial" panose="020B0604020202020204" pitchFamily="34" charset="0"/>
                <a:cs typeface="Arial" panose="020B0604020202020204" pitchFamily="34" charset="0"/>
              </a:rPr>
              <a:t> – Opening of the urethra, the tube that connects to the bladder and releases urine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Clitoris</a:t>
            </a:r>
            <a:r>
              <a:rPr lang="en-US" altLang="en-US" dirty="0">
                <a:latin typeface="Arial" panose="020B0604020202020204" pitchFamily="34" charset="0"/>
                <a:cs typeface="Arial" panose="020B0604020202020204" pitchFamily="34" charset="0"/>
              </a:rPr>
              <a:t> – a highly sensitive organ above the urinary opening which may provide pleasure when stimulated.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Anus </a:t>
            </a:r>
            <a:r>
              <a:rPr lang="en-US" altLang="en-US" b="0" dirty="0">
                <a:latin typeface="Arial" panose="020B0604020202020204" pitchFamily="34" charset="0"/>
                <a:cs typeface="Arial" panose="020B0604020202020204" pitchFamily="34" charset="0"/>
              </a:rPr>
              <a:t>– Opening of the rectum, where feces is released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cs typeface="Arial" panose="020B0604020202020204" pitchFamily="34" charset="0"/>
              </a:rPr>
              <a:t>Image Source: Adobe Stock-purchased</a:t>
            </a: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14</a:t>
            </a:fld>
            <a:endParaRPr lang="en-CA"/>
          </a:p>
        </p:txBody>
      </p:sp>
    </p:spTree>
    <p:extLst>
      <p:ext uri="{BB962C8B-B14F-4D97-AF65-F5344CB8AC3E}">
        <p14:creationId xmlns:p14="http://schemas.microsoft.com/office/powerpoint/2010/main" val="76284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Comic Sans MS" panose="030F0702030302020204" pitchFamily="66" charset="0"/>
                <a:hlinkClick r:id="rId3"/>
              </a:rPr>
              <a:t>https://www.youtube.com/watch?v=vXrQ_FhZmos</a:t>
            </a:r>
            <a:endParaRPr lang="en-CA" altLang="en-US" sz="1200" dirty="0">
              <a:latin typeface="Comic Sans MS" panose="030F0702030302020204" pitchFamily="66" charset="0"/>
            </a:endParaRPr>
          </a:p>
          <a:p>
            <a:r>
              <a:rPr lang="en-US" sz="1200" kern="1200" dirty="0">
                <a:solidFill>
                  <a:schemeClr val="tx1"/>
                </a:solidFill>
                <a:effectLst/>
                <a:latin typeface="+mn-lt"/>
                <a:ea typeface="+mn-ea"/>
                <a:cs typeface="+mn-cs"/>
              </a:rPr>
              <a:t>*Note to teachers: This video includes the use of gendered language (woman, girl, her) in the explanation of menstruation.  In this presentation we </a:t>
            </a:r>
            <a:r>
              <a:rPr lang="en-US" sz="1200" kern="1200" dirty="0" err="1">
                <a:solidFill>
                  <a:schemeClr val="tx1"/>
                </a:solidFill>
                <a:effectLst/>
                <a:latin typeface="+mn-lt"/>
                <a:ea typeface="+mn-ea"/>
                <a:cs typeface="+mn-cs"/>
              </a:rPr>
              <a:t>endeavour</a:t>
            </a:r>
            <a:r>
              <a:rPr lang="en-CA" sz="1200" kern="1200" dirty="0">
                <a:solidFill>
                  <a:schemeClr val="tx1"/>
                </a:solidFill>
                <a:effectLst/>
                <a:latin typeface="+mn-lt"/>
                <a:ea typeface="+mn-ea"/>
                <a:cs typeface="+mn-cs"/>
              </a:rPr>
              <a:t> to be more inclusive in our education, recognizing that not all youth identify with a specific gender.</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15</a:t>
            </a:fld>
            <a:endParaRPr lang="en-CA"/>
          </a:p>
        </p:txBody>
      </p:sp>
    </p:spTree>
    <p:extLst>
      <p:ext uri="{BB962C8B-B14F-4D97-AF65-F5344CB8AC3E}">
        <p14:creationId xmlns:p14="http://schemas.microsoft.com/office/powerpoint/2010/main" val="35029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16</a:t>
            </a:fld>
            <a:endParaRPr lang="en-CA"/>
          </a:p>
        </p:txBody>
      </p:sp>
    </p:spTree>
    <p:extLst>
      <p:ext uri="{BB962C8B-B14F-4D97-AF65-F5344CB8AC3E}">
        <p14:creationId xmlns:p14="http://schemas.microsoft.com/office/powerpoint/2010/main" val="384475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7050" indent="-1797050">
              <a:defRPr/>
            </a:pPr>
            <a:r>
              <a:rPr lang="en-CA" altLang="en-US" dirty="0">
                <a:latin typeface="Arial"/>
                <a:cs typeface="Arial"/>
              </a:rPr>
              <a:t>Pantyliner: thin pad used for discharge or when expecting period</a:t>
            </a:r>
          </a:p>
          <a:p>
            <a:pPr marL="2422525" indent="-2422525">
              <a:spcBef>
                <a:spcPts val="1200"/>
              </a:spcBef>
              <a:defRPr/>
            </a:pPr>
            <a:r>
              <a:rPr lang="en-CA" altLang="en-US" dirty="0">
                <a:latin typeface="Arial"/>
                <a:cs typeface="Arial"/>
              </a:rPr>
              <a:t>Menstrual pad: sticks to inside of underwear during a period</a:t>
            </a:r>
          </a:p>
          <a:p>
            <a:pPr marL="1524000" indent="-1524000">
              <a:spcBef>
                <a:spcPts val="1200"/>
              </a:spcBef>
              <a:defRPr/>
            </a:pPr>
            <a:r>
              <a:rPr lang="en-CA" altLang="en-US" dirty="0">
                <a:latin typeface="Arial"/>
                <a:cs typeface="Arial"/>
              </a:rPr>
              <a:t>Tampon: inserted in the vagina to catch blood and discharge.</a:t>
            </a:r>
            <a:endParaRPr lang="en-US" altLang="en-US" dirty="0">
              <a:latin typeface="Arial"/>
              <a:cs typeface="Arial"/>
            </a:endParaRPr>
          </a:p>
          <a:p>
            <a:r>
              <a:rPr lang="en-US" dirty="0">
                <a:latin typeface="Arial"/>
                <a:cs typeface="Arial"/>
              </a:rPr>
              <a:t>Menstrual cup: reusable, flexible cup that is placed inside the vagina to catch blood and discharge, emptied every 4-12 hours</a:t>
            </a:r>
          </a:p>
          <a:p>
            <a:r>
              <a:rPr lang="en-US" dirty="0">
                <a:latin typeface="Arial"/>
                <a:cs typeface="Arial"/>
              </a:rPr>
              <a:t>Menstrual underwear: reusable, absorbent underwear used in addition to or instead of other menstrual products.  </a:t>
            </a:r>
          </a:p>
          <a:p>
            <a:endParaRPr lang="en-US" dirty="0">
              <a:latin typeface="Arial" panose="020B0604020202020204" pitchFamily="34" charset="0"/>
              <a:cs typeface="Arial"/>
            </a:endParaRPr>
          </a:p>
          <a:p>
            <a:r>
              <a:rPr lang="en-US" dirty="0">
                <a:latin typeface="Arial"/>
                <a:cs typeface="Arial"/>
              </a:rPr>
              <a:t>The type of menstrual product used is a personal choice.</a:t>
            </a:r>
            <a:endParaRPr lang="en-US" dirty="0">
              <a:latin typeface="Arial" panose="020B0604020202020204" pitchFamily="34" charset="0"/>
              <a:cs typeface="Arial"/>
            </a:endParaRP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17</a:t>
            </a:fld>
            <a:endParaRPr lang="en-CA"/>
          </a:p>
        </p:txBody>
      </p:sp>
    </p:spTree>
    <p:extLst>
      <p:ext uri="{BB962C8B-B14F-4D97-AF65-F5344CB8AC3E}">
        <p14:creationId xmlns:p14="http://schemas.microsoft.com/office/powerpoint/2010/main" val="43489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Breasts- due to the level of hormones before and during your period breasts may hurt or feel tender . This is caused from a change in hormone level which causes a  build up of fluid in the breast. </a:t>
            </a:r>
            <a:r>
              <a:rPr lang="en-US"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Period Cramps - This can include aches or cramps in the lower part of your belly, backache and ache along your inner thigh.. This does not happen to everyone but is common. </a:t>
            </a:r>
            <a:r>
              <a:rPr lang="en-CA"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Pre-Menstrual Syndrome(PMS)- the name given to symptoms which one might experience 1-14 days before your period begins. Symptoms include breast tenderness, feeling swollen or bloated, changes in appetite, headaches, constipation or diarrhea, abdominal cramps , feeling sad, tired, irritable and clumsy. </a:t>
            </a:r>
            <a:r>
              <a:rPr lang="en-US"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Everyone experiences a different combination of symptoms. </a:t>
            </a:r>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18</a:t>
            </a:fld>
            <a:endParaRPr lang="en-CA"/>
          </a:p>
        </p:txBody>
      </p:sp>
    </p:spTree>
    <p:extLst>
      <p:ext uri="{BB962C8B-B14F-4D97-AF65-F5344CB8AC3E}">
        <p14:creationId xmlns:p14="http://schemas.microsoft.com/office/powerpoint/2010/main" val="289072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If symptoms continue to be a problem talk to a trusted adult or healthcare provider</a:t>
            </a:r>
            <a:r>
              <a:rPr lang="en-US" sz="1200" b="0" i="0" kern="1200" dirty="0">
                <a:solidFill>
                  <a:schemeClr val="tx1"/>
                </a:solidFill>
                <a:effectLst/>
                <a:latin typeface="+mn-lt"/>
                <a:ea typeface="+mn-ea"/>
                <a:cs typeface="+mn-cs"/>
              </a:rPr>
              <a:t>​</a:t>
            </a:r>
          </a:p>
          <a:p>
            <a:pPr rtl="0" fontAlgn="base"/>
            <a:r>
              <a:rPr lang="en-CA"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Image source: </a:t>
            </a:r>
            <a:r>
              <a:rPr lang="en-US" sz="1200" b="0" i="0" u="sng" strike="noStrike" kern="1200" dirty="0">
                <a:solidFill>
                  <a:schemeClr val="tx1"/>
                </a:solidFill>
                <a:effectLst/>
                <a:latin typeface="+mn-lt"/>
                <a:ea typeface="+mn-ea"/>
                <a:cs typeface="+mn-cs"/>
                <a:hlinkClick r:id="rId3"/>
              </a:rPr>
              <a:t>https://www.canada.ca/en/health-canada/services/canada-food-guide/resources/resources-download.html</a:t>
            </a:r>
            <a:r>
              <a:rPr lang="en-CA"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7C960D49-BA33-415E-8C0D-664CFEF5C7C6}" type="slidenum">
              <a:rPr lang="en-CA" smtClean="0"/>
              <a:t>19</a:t>
            </a:fld>
            <a:endParaRPr lang="en-CA"/>
          </a:p>
        </p:txBody>
      </p:sp>
    </p:spTree>
    <p:extLst>
      <p:ext uri="{BB962C8B-B14F-4D97-AF65-F5344CB8AC3E}">
        <p14:creationId xmlns:p14="http://schemas.microsoft.com/office/powerpoint/2010/main" val="116371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Ask students to contribute ideas to add to the guidelines</a:t>
            </a:r>
            <a:endParaRPr lang="en-US" altLang="en-US" dirty="0"/>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2</a:t>
            </a:fld>
            <a:endParaRPr lang="en-CA"/>
          </a:p>
        </p:txBody>
      </p:sp>
    </p:spTree>
    <p:extLst>
      <p:ext uri="{BB962C8B-B14F-4D97-AF65-F5344CB8AC3E}">
        <p14:creationId xmlns:p14="http://schemas.microsoft.com/office/powerpoint/2010/main" val="1984584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960D49-BA33-415E-8C0D-664CFEF5C7C6}" type="slidenum">
              <a:rPr lang="en-CA" smtClean="0"/>
              <a:t>20</a:t>
            </a:fld>
            <a:endParaRPr lang="en-CA"/>
          </a:p>
        </p:txBody>
      </p:sp>
    </p:spTree>
    <p:extLst>
      <p:ext uri="{BB962C8B-B14F-4D97-AF65-F5344CB8AC3E}">
        <p14:creationId xmlns:p14="http://schemas.microsoft.com/office/powerpoint/2010/main" val="238085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You may have mood swings </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You may love your friends or family at times and not want to have anything to do with them at other times.</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Sometimes you may feel grown-up, other times like a kid.</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There may be lots of tears and arguments.</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Changing hormones cause some of these feelings.</a:t>
            </a:r>
          </a:p>
          <a:p>
            <a:endParaRPr lang="en-US" dirty="0"/>
          </a:p>
          <a:p>
            <a:r>
              <a:rPr lang="en-US" dirty="0"/>
              <a:t>Image source: Wordart.com</a:t>
            </a:r>
          </a:p>
          <a:p>
            <a:pPr rtl="0" fontAlgn="base"/>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960D49-BA33-415E-8C0D-664CFEF5C7C6}" type="slidenum">
              <a:rPr lang="en-CA" smtClean="0"/>
              <a:t>21</a:t>
            </a:fld>
            <a:endParaRPr lang="en-CA"/>
          </a:p>
        </p:txBody>
      </p:sp>
    </p:spTree>
    <p:extLst>
      <p:ext uri="{BB962C8B-B14F-4D97-AF65-F5344CB8AC3E}">
        <p14:creationId xmlns:p14="http://schemas.microsoft.com/office/powerpoint/2010/main" val="1882476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Everyone “should be treated in an age-appropriate and respectful way” (Ontario Curriculum, Grades 1-8; Health and Physical Education 2019)</a:t>
            </a:r>
          </a:p>
          <a:p>
            <a:r>
              <a:rPr lang="en-CA" sz="1200" kern="1200" dirty="0">
                <a:solidFill>
                  <a:schemeClr val="tx1"/>
                </a:solidFill>
                <a:effectLst/>
                <a:latin typeface="+mn-lt"/>
                <a:ea typeface="+mn-ea"/>
                <a:cs typeface="+mn-cs"/>
              </a:rPr>
              <a:t>It is not okay to tease people about changes related to puberty, do not draw attention to changes someone might be experiencing or make them self conscious.</a:t>
            </a:r>
          </a:p>
          <a:p>
            <a:pPr rtl="0" fontAlgn="base"/>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960D49-BA33-415E-8C0D-664CFEF5C7C6}" type="slidenum">
              <a:rPr lang="en-CA" smtClean="0"/>
              <a:t>22</a:t>
            </a:fld>
            <a:endParaRPr lang="en-CA"/>
          </a:p>
        </p:txBody>
      </p:sp>
    </p:spTree>
    <p:extLst>
      <p:ext uri="{BB962C8B-B14F-4D97-AF65-F5344CB8AC3E}">
        <p14:creationId xmlns:p14="http://schemas.microsoft.com/office/powerpoint/2010/main" val="3241306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Parents can be a really good source of information when it comes to changes during puberty.  They can answer questions and give great advice.  Students are encouraged to share what they have learned with their parents and ask a trusted adult to answer any of their questions regarding puberty.</a:t>
            </a:r>
          </a:p>
          <a:p>
            <a:pPr rtl="0" fontAlgn="base"/>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960D49-BA33-415E-8C0D-664CFEF5C7C6}" type="slidenum">
              <a:rPr lang="en-CA" smtClean="0"/>
              <a:t>23</a:t>
            </a:fld>
            <a:endParaRPr lang="en-CA"/>
          </a:p>
        </p:txBody>
      </p:sp>
    </p:spTree>
    <p:extLst>
      <p:ext uri="{BB962C8B-B14F-4D97-AF65-F5344CB8AC3E}">
        <p14:creationId xmlns:p14="http://schemas.microsoft.com/office/powerpoint/2010/main" val="410453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3 major growth spurts: 1-the development of a baby before birth, 2-birth to one year old, 3-PUBERTY</a:t>
            </a:r>
          </a:p>
          <a:p>
            <a:r>
              <a:rPr lang="en-CA" dirty="0"/>
              <a:t>Fertile-The body is starting to produce the cells that are necessary to make a baby</a:t>
            </a:r>
            <a:endParaRPr lang="en-CA" dirty="0">
              <a:cs typeface="Calibri"/>
            </a:endParaRPr>
          </a:p>
          <a:p>
            <a:r>
              <a:rPr lang="en-CA" dirty="0"/>
              <a:t>Consider asking the class about ceremonies or celebrations that might be celebrated in their families related to puberty</a:t>
            </a:r>
            <a:endParaRPr lang="en-US" dirty="0"/>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3</a:t>
            </a:fld>
            <a:endParaRPr lang="en-CA"/>
          </a:p>
        </p:txBody>
      </p:sp>
    </p:spTree>
    <p:extLst>
      <p:ext uri="{BB962C8B-B14F-4D97-AF65-F5344CB8AC3E}">
        <p14:creationId xmlns:p14="http://schemas.microsoft.com/office/powerpoint/2010/main" val="76366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Everyone’s body is different.  For example, people are different heights and have different hair colour, it is normal for not everyone to look the same.  </a:t>
            </a:r>
          </a:p>
          <a:p>
            <a:r>
              <a:rPr lang="en-CA" altLang="en-US" dirty="0"/>
              <a:t>When puberty starts and how long the process takes can vary greatly from one person to the other, which is something we don’t have control over and is completely okay.</a:t>
            </a:r>
          </a:p>
          <a:p>
            <a:endParaRPr lang="en-CA" altLang="en-US" dirty="0"/>
          </a:p>
          <a:p>
            <a:r>
              <a:rPr lang="en-CA" altLang="en-US" dirty="0"/>
              <a:t>Image source: </a:t>
            </a:r>
            <a:r>
              <a:rPr lang="en-US" altLang="en-US" dirty="0">
                <a:hlinkClick r:id="rId3"/>
              </a:rPr>
              <a:t>https://pixabay.com/vectors/brain-anatomy-man-mind-people-154297/</a:t>
            </a:r>
            <a:endParaRPr lang="en-US" altLang="en-US" dirty="0"/>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4</a:t>
            </a:fld>
            <a:endParaRPr lang="en-CA"/>
          </a:p>
        </p:txBody>
      </p:sp>
    </p:spTree>
    <p:extLst>
      <p:ext uri="{BB962C8B-B14F-4D97-AF65-F5344CB8AC3E}">
        <p14:creationId xmlns:p14="http://schemas.microsoft.com/office/powerpoint/2010/main" val="129950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The penis and vulva are the external/visible part of the reproductive anatomy (point to penis and vulva for clarification).  Many different words are used for these body parts, penis and vulva are the anatomical names.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a person with a penis, the signal is sent to the testicles to create testosterone</a:t>
            </a:r>
          </a:p>
          <a:p>
            <a:r>
              <a:rPr lang="en-CA" sz="1200" kern="1200" dirty="0">
                <a:solidFill>
                  <a:schemeClr val="tx1"/>
                </a:solidFill>
                <a:effectLst/>
                <a:latin typeface="+mn-lt"/>
                <a:ea typeface="+mn-ea"/>
                <a:cs typeface="+mn-cs"/>
              </a:rPr>
              <a:t>In a person with a vulva, the signal is sent to the ovaries to create estrogen</a:t>
            </a:r>
          </a:p>
          <a:p>
            <a:r>
              <a:rPr lang="en-CA" sz="1200" kern="1200" dirty="0">
                <a:solidFill>
                  <a:schemeClr val="tx1"/>
                </a:solidFill>
                <a:effectLst/>
                <a:latin typeface="+mn-lt"/>
                <a:ea typeface="+mn-ea"/>
                <a:cs typeface="+mn-cs"/>
              </a:rPr>
              <a:t>Testosterone and Estrogen cause changes in the body</a:t>
            </a:r>
          </a:p>
          <a:p>
            <a:endParaRPr lang="en-CA" altLang="en-US" dirty="0"/>
          </a:p>
          <a:p>
            <a:r>
              <a:rPr lang="en-CA" altLang="en-US" dirty="0"/>
              <a:t>Image Source: </a:t>
            </a:r>
            <a:r>
              <a:rPr lang="en-US" altLang="en-US" dirty="0">
                <a:hlinkClick r:id="rId3"/>
              </a:rPr>
              <a:t>https://www.secca.org.au/</a:t>
            </a:r>
            <a:r>
              <a:rPr lang="en-US" altLang="en-US" dirty="0"/>
              <a:t> with permission</a:t>
            </a: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5</a:t>
            </a:fld>
            <a:endParaRPr lang="en-CA"/>
          </a:p>
        </p:txBody>
      </p:sp>
    </p:spTree>
    <p:extLst>
      <p:ext uri="{BB962C8B-B14F-4D97-AF65-F5344CB8AC3E}">
        <p14:creationId xmlns:p14="http://schemas.microsoft.com/office/powerpoint/2010/main" val="205200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During puberty the body is starting to produce the cells that are necessary to make </a:t>
            </a:r>
            <a:r>
              <a:rPr lang="en-CA" kern="1200" dirty="0">
                <a:effectLst/>
              </a:rPr>
              <a:t>a </a:t>
            </a:r>
            <a:r>
              <a:rPr lang="en-CA" dirty="0"/>
              <a:t>baby</a:t>
            </a:r>
            <a:endParaRPr lang="en-US" dirty="0"/>
          </a:p>
          <a:p>
            <a:r>
              <a:rPr lang="en-CA" dirty="0"/>
              <a:t>A </a:t>
            </a:r>
            <a:r>
              <a:rPr lang="en-CA" kern="1200" dirty="0">
                <a:effectLst/>
              </a:rPr>
              <a:t>person with a penis</a:t>
            </a:r>
            <a:r>
              <a:rPr lang="en-CA" dirty="0"/>
              <a:t> will start producing sperm in </a:t>
            </a:r>
            <a:r>
              <a:rPr lang="en-CA" kern="1200" dirty="0">
                <a:effectLst/>
              </a:rPr>
              <a:t>the testicles</a:t>
            </a:r>
            <a:endParaRPr lang="en-CA" dirty="0">
              <a:cs typeface="Calibri"/>
            </a:endParaRPr>
          </a:p>
          <a:p>
            <a:r>
              <a:rPr lang="en-CA" dirty="0"/>
              <a:t>A </a:t>
            </a:r>
            <a:r>
              <a:rPr lang="en-CA" kern="1200" dirty="0">
                <a:effectLst/>
              </a:rPr>
              <a:t>person with a vulva</a:t>
            </a:r>
            <a:r>
              <a:rPr lang="en-CA" dirty="0"/>
              <a:t> will start having eggs mature in </a:t>
            </a:r>
            <a:r>
              <a:rPr lang="en-CA" kern="1200" dirty="0">
                <a:effectLst/>
              </a:rPr>
              <a:t>the ovaries</a:t>
            </a:r>
            <a:endParaRPr lang="en-CA" dirty="0">
              <a:cs typeface="Calibri"/>
            </a:endParaRPr>
          </a:p>
          <a:p>
            <a:endParaRPr lang="en-CA" dirty="0"/>
          </a:p>
          <a:p>
            <a:r>
              <a:rPr lang="en-CA" dirty="0"/>
              <a:t>Image Sources: </a:t>
            </a:r>
            <a:r>
              <a:rPr lang="en-CA" dirty="0">
                <a:hlinkClick r:id="rId3"/>
              </a:rPr>
              <a:t>https://www.secca.org.au/</a:t>
            </a:r>
            <a:r>
              <a:rPr lang="en-CA" dirty="0"/>
              <a:t> with permission</a:t>
            </a:r>
            <a:endParaRPr lang="en-CA" dirty="0">
              <a:cs typeface="Calibri"/>
            </a:endParaRPr>
          </a:p>
          <a:p>
            <a:endParaRPr lang="en-CA" altLang="en-US" dirty="0">
              <a:cs typeface="Calibri"/>
            </a:endParaRP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6</a:t>
            </a:fld>
            <a:endParaRPr lang="en-CA"/>
          </a:p>
        </p:txBody>
      </p:sp>
    </p:spTree>
    <p:extLst>
      <p:ext uri="{BB962C8B-B14F-4D97-AF65-F5344CB8AC3E}">
        <p14:creationId xmlns:p14="http://schemas.microsoft.com/office/powerpoint/2010/main" val="415477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not to scale</a:t>
            </a:r>
          </a:p>
          <a:p>
            <a:endParaRPr lang="en-US" dirty="0"/>
          </a:p>
          <a:p>
            <a:r>
              <a:rPr lang="en-US" dirty="0"/>
              <a:t>Image Source: Adobe Stock-purchased (MLHU)</a:t>
            </a:r>
            <a:endParaRPr lang="en-US" dirty="0">
              <a:cs typeface="Calibri" panose="020F0502020204030204"/>
            </a:endParaRPr>
          </a:p>
          <a:p>
            <a:r>
              <a:rPr lang="en-US" dirty="0"/>
              <a:t>  </a:t>
            </a:r>
            <a:r>
              <a:rPr lang="en-US" dirty="0">
                <a:hlinkClick r:id="rId3"/>
              </a:rPr>
              <a:t>https://www.secca.org.au/</a:t>
            </a:r>
            <a:r>
              <a:rPr lang="en-US" dirty="0"/>
              <a:t> with permission</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7</a:t>
            </a:fld>
            <a:endParaRPr lang="en-CA"/>
          </a:p>
        </p:txBody>
      </p:sp>
    </p:spTree>
    <p:extLst>
      <p:ext uri="{BB962C8B-B14F-4D97-AF65-F5344CB8AC3E}">
        <p14:creationId xmlns:p14="http://schemas.microsoft.com/office/powerpoint/2010/main" val="121399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cs typeface="Arial" panose="020B0604020202020204" pitchFamily="34" charset="0"/>
              </a:rPr>
              <a:t>Penis</a:t>
            </a:r>
            <a:r>
              <a:rPr lang="en-US" altLang="en-US" dirty="0">
                <a:latin typeface="Arial" panose="020B0604020202020204" pitchFamily="34" charset="0"/>
                <a:cs typeface="Arial" panose="020B0604020202020204" pitchFamily="34" charset="0"/>
              </a:rPr>
              <a:t> – It is a spongy, muscular organ that becomes enlarged and erect when sexually aroused.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Scrotum</a:t>
            </a:r>
            <a:r>
              <a:rPr lang="en-US" altLang="en-US" dirty="0">
                <a:latin typeface="Arial" panose="020B0604020202020204" pitchFamily="34" charset="0"/>
                <a:cs typeface="Arial" panose="020B0604020202020204" pitchFamily="34" charset="0"/>
              </a:rPr>
              <a:t> – The sac of skin which holds the pair of testes.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Testicles (testes) </a:t>
            </a:r>
            <a:r>
              <a:rPr lang="en-US" altLang="en-US" dirty="0">
                <a:latin typeface="Arial" panose="020B0604020202020204" pitchFamily="34" charset="0"/>
                <a:cs typeface="Arial" panose="020B0604020202020204" pitchFamily="34" charset="0"/>
              </a:rPr>
              <a:t> – The male sex glands which produce sperm and testosterone (a male hormone).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Epididymis</a:t>
            </a:r>
            <a:r>
              <a:rPr lang="en-US" altLang="en-US" dirty="0">
                <a:latin typeface="Arial" panose="020B0604020202020204" pitchFamily="34" charset="0"/>
                <a:cs typeface="Arial" panose="020B0604020202020204" pitchFamily="34" charset="0"/>
              </a:rPr>
              <a:t> – A tube on the surface of each testicle which stores and transports sperm to the vas deferens.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Vas deferens</a:t>
            </a:r>
            <a:r>
              <a:rPr lang="en-US" altLang="en-US" b="0" dirty="0">
                <a:latin typeface="Arial" panose="020B0604020202020204" pitchFamily="34" charset="0"/>
                <a:cs typeface="Arial" panose="020B0604020202020204" pitchFamily="34" charset="0"/>
              </a:rPr>
              <a:t>- A tube that transports sperm from the testicle to the seminal vesicle</a:t>
            </a:r>
            <a:endParaRPr lang="en-US" alt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Seminal vesicles </a:t>
            </a:r>
            <a:r>
              <a:rPr lang="en-US" altLang="en-US" dirty="0">
                <a:latin typeface="Arial" panose="020B0604020202020204" pitchFamily="34" charset="0"/>
                <a:cs typeface="Arial" panose="020B0604020202020204" pitchFamily="34" charset="0"/>
              </a:rPr>
              <a:t>– Pair of glands which add a nourishing fluid to the sperm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Prostate gland </a:t>
            </a:r>
            <a:r>
              <a:rPr lang="en-US" altLang="en-US" dirty="0">
                <a:latin typeface="Arial" panose="020B0604020202020204" pitchFamily="34" charset="0"/>
                <a:cs typeface="Arial" panose="020B0604020202020204" pitchFamily="34" charset="0"/>
              </a:rPr>
              <a:t>– Gland which adds a milky fluid to the semen.  Once sperm is combined with the fluid from the seminal vesicles and prostate gland it is called </a:t>
            </a:r>
            <a:r>
              <a:rPr lang="en-US" altLang="en-US" b="1" dirty="0">
                <a:latin typeface="Arial" panose="020B0604020202020204" pitchFamily="34" charset="0"/>
                <a:cs typeface="Arial" panose="020B0604020202020204" pitchFamily="34" charset="0"/>
              </a:rPr>
              <a:t>semen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Bladder</a:t>
            </a:r>
            <a:r>
              <a:rPr lang="en-US" altLang="en-US" dirty="0">
                <a:latin typeface="Arial" panose="020B0604020202020204" pitchFamily="34" charset="0"/>
                <a:cs typeface="Arial" panose="020B0604020202020204" pitchFamily="34" charset="0"/>
              </a:rPr>
              <a:t> – A bag-shaped organ which holds the urine until it is discharged.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Urethra </a:t>
            </a:r>
            <a:r>
              <a:rPr lang="en-US" altLang="en-US" dirty="0">
                <a:latin typeface="Arial" panose="020B0604020202020204" pitchFamily="34" charset="0"/>
                <a:cs typeface="Arial" panose="020B0604020202020204" pitchFamily="34" charset="0"/>
              </a:rPr>
              <a:t>– The tube that goes through the penis, through which urine and semen leave the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Image Source: Adobe Stock-purchased (MLHU)</a:t>
            </a: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8</a:t>
            </a:fld>
            <a:endParaRPr lang="en-CA"/>
          </a:p>
        </p:txBody>
      </p:sp>
    </p:spTree>
    <p:extLst>
      <p:ext uri="{BB962C8B-B14F-4D97-AF65-F5344CB8AC3E}">
        <p14:creationId xmlns:p14="http://schemas.microsoft.com/office/powerpoint/2010/main" val="2089278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-Penises, like noses and ears and hands, come in all sizes, shapes and </a:t>
            </a:r>
            <a:r>
              <a:rPr lang="en-US" altLang="en-US" dirty="0" err="1">
                <a:latin typeface="Arial" panose="020B0604020202020204" pitchFamily="34" charset="0"/>
                <a:cs typeface="Arial" panose="020B0604020202020204" pitchFamily="34" charset="0"/>
              </a:rPr>
              <a:t>colours</a:t>
            </a:r>
            <a:r>
              <a:rPr lang="en-US" altLang="en-US" dirty="0">
                <a:latin typeface="Arial" panose="020B0604020202020204" pitchFamily="34" charset="0"/>
                <a:cs typeface="Arial" panose="020B0604020202020204" pitchFamily="34" charset="0"/>
              </a:rPr>
              <a:t>.  They vary how they curve and stick out when erect.</a:t>
            </a:r>
          </a:p>
          <a:p>
            <a:r>
              <a:rPr lang="en-US" sz="1200" kern="1200" dirty="0">
                <a:solidFill>
                  <a:schemeClr val="tx1"/>
                </a:solidFill>
                <a:effectLst/>
                <a:latin typeface="+mn-lt"/>
                <a:ea typeface="+mn-ea"/>
                <a:cs typeface="+mn-cs"/>
              </a:rPr>
              <a:t>-Some people’s penises are circumcised, the foreskin is removed, others are not and the foreskin covers the glans of the penis</a:t>
            </a:r>
          </a:p>
          <a:p>
            <a:r>
              <a:rPr lang="en-US" sz="1200" kern="1200" dirty="0">
                <a:solidFill>
                  <a:schemeClr val="tx1"/>
                </a:solidFill>
                <a:effectLst/>
                <a:latin typeface="+mn-lt"/>
                <a:ea typeface="+mn-ea"/>
                <a:cs typeface="+mn-cs"/>
              </a:rPr>
              <a:t>	-Whether or not someone is circumcised is can be determined by religious beliefs, family preferences and occasionally medical reasons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Source: Adobe Stock-purchased (MLHU)</a:t>
            </a: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9</a:t>
            </a:fld>
            <a:endParaRPr lang="en-CA"/>
          </a:p>
        </p:txBody>
      </p:sp>
    </p:spTree>
    <p:extLst>
      <p:ext uri="{BB962C8B-B14F-4D97-AF65-F5344CB8AC3E}">
        <p14:creationId xmlns:p14="http://schemas.microsoft.com/office/powerpoint/2010/main" val="277293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D028-48DD-4EE8-9BC4-95EE1E61CF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4866EE3-6F1A-8623-59BE-97F4E8E4A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A7D12BB-E2D2-BD56-3498-E4A04399D176}"/>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5" name="Footer Placeholder 4">
            <a:extLst>
              <a:ext uri="{FF2B5EF4-FFF2-40B4-BE49-F238E27FC236}">
                <a16:creationId xmlns:a16="http://schemas.microsoft.com/office/drawing/2014/main" id="{2A2C5AA6-217E-75C4-283D-35443C6343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BA1C3A-F354-BFF2-14AB-435E5897935B}"/>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156071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E09E-3552-5525-7E0B-10E2E25F110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0FEA38-27A5-5C91-ECCE-A704B0DB2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4B70AD-6624-F467-597C-39CB4B95A6D4}"/>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5" name="Footer Placeholder 4">
            <a:extLst>
              <a:ext uri="{FF2B5EF4-FFF2-40B4-BE49-F238E27FC236}">
                <a16:creationId xmlns:a16="http://schemas.microsoft.com/office/drawing/2014/main" id="{F28AF4A3-7597-311D-37C1-C8EEC6415F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13A44C7-B04F-EFCC-173C-5298C12832BA}"/>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5013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22149-8F97-613D-1713-7FCC08D139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29C4208-1D46-CB3B-F37C-5EFE8A781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AEFD30-19FE-482B-4017-749F30E79400}"/>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5" name="Footer Placeholder 4">
            <a:extLst>
              <a:ext uri="{FF2B5EF4-FFF2-40B4-BE49-F238E27FC236}">
                <a16:creationId xmlns:a16="http://schemas.microsoft.com/office/drawing/2014/main" id="{11B4B7B4-CA75-AEE7-A4D5-F2ECCD460A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A5AC87-009A-1A67-96C8-F5CC0AB55836}"/>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8304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FAA3-29CB-EADE-2FCF-3C886CC5DA0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CAC2022-39CF-D8ED-B5BA-4146D9349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BAF09B-055E-9ACD-AABC-E9B6A02DBEDC}"/>
              </a:ext>
            </a:extLst>
          </p:cNvPr>
          <p:cNvSpPr>
            <a:spLocks noGrp="1"/>
          </p:cNvSpPr>
          <p:nvPr>
            <p:ph type="dt" sz="half" idx="10"/>
          </p:nvPr>
        </p:nvSpPr>
        <p:spPr/>
        <p:txBody>
          <a:bodyPr/>
          <a:lstStyle/>
          <a:p>
            <a:fld id="{67C812EA-5CC5-4941-84EB-D40D1B83ADDC}" type="datetimeFigureOut">
              <a:rPr lang="en-CA" smtClean="0"/>
              <a:t>2023-02-17</a:t>
            </a:fld>
            <a:endParaRPr lang="en-CA"/>
          </a:p>
        </p:txBody>
      </p:sp>
      <p:sp>
        <p:nvSpPr>
          <p:cNvPr id="5" name="Footer Placeholder 4">
            <a:extLst>
              <a:ext uri="{FF2B5EF4-FFF2-40B4-BE49-F238E27FC236}">
                <a16:creationId xmlns:a16="http://schemas.microsoft.com/office/drawing/2014/main" id="{F5D5C2AC-663B-0D4C-4DE9-080C3FCF51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342DA5-C0EF-0809-81B0-DE635CCE15F9}"/>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82189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8AC2-BCA4-11AF-BEB7-F9E60EB0DAC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B27FE-A5C2-9A73-7595-D235769F1B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AFB370-EF4A-D195-5BF5-920DF935BBCD}"/>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5" name="Footer Placeholder 4">
            <a:extLst>
              <a:ext uri="{FF2B5EF4-FFF2-40B4-BE49-F238E27FC236}">
                <a16:creationId xmlns:a16="http://schemas.microsoft.com/office/drawing/2014/main" id="{FBEC5D1C-2BF5-8A50-49DB-B386527F87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7868CC-0DF1-4B1E-9B4B-E11B413565D3}"/>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10192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17C4-28D1-3CB5-BC9C-DD9AF5FF60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81971E4-64D6-7B2D-F57E-F067E0171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2574B-9680-E239-573A-EAD40F9240D0}"/>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5" name="Footer Placeholder 4">
            <a:extLst>
              <a:ext uri="{FF2B5EF4-FFF2-40B4-BE49-F238E27FC236}">
                <a16:creationId xmlns:a16="http://schemas.microsoft.com/office/drawing/2014/main" id="{7B070B57-A0F6-81DF-3286-77D6C68BAF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57D819-0071-F899-5C96-7EC64AF7DCC7}"/>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86882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4F1C-73BE-1A64-F93C-FEDEDCE9D5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DD73621-7193-AC78-1016-9CA21E80C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86B1F4F-5B30-857D-7AFC-4B58470AE2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27170DA-FAB7-F039-9C9C-59BC69815C8B}"/>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6" name="Footer Placeholder 5">
            <a:extLst>
              <a:ext uri="{FF2B5EF4-FFF2-40B4-BE49-F238E27FC236}">
                <a16:creationId xmlns:a16="http://schemas.microsoft.com/office/drawing/2014/main" id="{EE6FD7EA-00B8-2FAB-6598-607248FCC1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F578B4-50A0-1000-FA31-7E0072FD46F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71934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CC1E-BEA1-C1FD-59DD-D40FC4C75C6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17C335-670F-B1D5-07C8-FDADFCFCF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80680-F4F3-782A-C20B-88957E8D5B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57C6DB9-0D29-249C-4390-2A591AA0A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214E2-4AAB-AAC2-9CA4-CBD1A68615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0BC87E9-49A8-12F1-4AF6-85C602D8DB4B}"/>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8" name="Footer Placeholder 7">
            <a:extLst>
              <a:ext uri="{FF2B5EF4-FFF2-40B4-BE49-F238E27FC236}">
                <a16:creationId xmlns:a16="http://schemas.microsoft.com/office/drawing/2014/main" id="{38D0B6BC-A7E8-A99B-B861-6698B8342E2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2A02E16-C88D-BA60-C845-962183C6B1AA}"/>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56904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4C24-4884-1457-AEA5-A9B61C25993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059D4FE-0E54-5A60-7B30-896703AB147F}"/>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4" name="Footer Placeholder 3">
            <a:extLst>
              <a:ext uri="{FF2B5EF4-FFF2-40B4-BE49-F238E27FC236}">
                <a16:creationId xmlns:a16="http://schemas.microsoft.com/office/drawing/2014/main" id="{9F94622D-93AF-99FD-D322-DDEA8FC8A39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0F06FBF-D7E8-37E9-2984-81C4FE13880D}"/>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45434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14951-6220-21E1-0013-450C7C225A95}"/>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3" name="Footer Placeholder 2">
            <a:extLst>
              <a:ext uri="{FF2B5EF4-FFF2-40B4-BE49-F238E27FC236}">
                <a16:creationId xmlns:a16="http://schemas.microsoft.com/office/drawing/2014/main" id="{4A66DC7E-14E6-8DF4-8EC9-70CFBE2EB6F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7A25EF7-CE20-1B90-9EA8-10B6EE332D2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62784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8E6-AC7C-4243-19FC-CEF728735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29EDF65-0E15-C4E3-3B83-326337464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FE15C96-E07C-6538-F5CC-10709C9DD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28001-E74B-E1A5-A887-9F2792E71CDF}"/>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6" name="Footer Placeholder 5">
            <a:extLst>
              <a:ext uri="{FF2B5EF4-FFF2-40B4-BE49-F238E27FC236}">
                <a16:creationId xmlns:a16="http://schemas.microsoft.com/office/drawing/2014/main" id="{2089C271-889A-6B87-F80E-2D7E3937D3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2D18E1A-04F7-1EFB-4DFD-32C649DD1394}"/>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66807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83B6-E4B2-B506-BA62-3148E83F5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7E1ECCE-F997-1C86-D86F-7209637B5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D806D1D-C9C0-D0D9-D446-C9D28C971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1177-F881-D3A1-B877-5AA7BB55D5E7}"/>
              </a:ext>
            </a:extLst>
          </p:cNvPr>
          <p:cNvSpPr>
            <a:spLocks noGrp="1"/>
          </p:cNvSpPr>
          <p:nvPr>
            <p:ph type="dt" sz="half" idx="10"/>
          </p:nvPr>
        </p:nvSpPr>
        <p:spPr/>
        <p:txBody>
          <a:bodyPr/>
          <a:lstStyle/>
          <a:p>
            <a:fld id="{DF3B5322-79A2-4C85-B491-0D1B372F2DEF}" type="datetimeFigureOut">
              <a:rPr lang="en-CA" smtClean="0"/>
              <a:t>2023-02-17</a:t>
            </a:fld>
            <a:endParaRPr lang="en-CA"/>
          </a:p>
        </p:txBody>
      </p:sp>
      <p:sp>
        <p:nvSpPr>
          <p:cNvPr id="6" name="Footer Placeholder 5">
            <a:extLst>
              <a:ext uri="{FF2B5EF4-FFF2-40B4-BE49-F238E27FC236}">
                <a16:creationId xmlns:a16="http://schemas.microsoft.com/office/drawing/2014/main" id="{3E052596-3D73-9982-7D1E-75213F2473C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C3374E-7227-D9C4-B705-FF1A3C34EC7F}"/>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4412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EDF49-3CB9-1B04-669F-EEA10E5CF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5C01DAA-F9F7-9071-475D-D804F8765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81F626C-F767-08F0-BCBF-EDA5467C6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B5322-79A2-4C85-B491-0D1B372F2DEF}" type="datetimeFigureOut">
              <a:rPr lang="en-CA" smtClean="0"/>
              <a:t>2023-02-17</a:t>
            </a:fld>
            <a:endParaRPr lang="en-CA"/>
          </a:p>
        </p:txBody>
      </p:sp>
      <p:sp>
        <p:nvSpPr>
          <p:cNvPr id="5" name="Footer Placeholder 4">
            <a:extLst>
              <a:ext uri="{FF2B5EF4-FFF2-40B4-BE49-F238E27FC236}">
                <a16:creationId xmlns:a16="http://schemas.microsoft.com/office/drawing/2014/main" id="{2A35D723-95E0-30C9-AEBE-79D820C7B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5C8381D-2866-A450-76B4-A61DE87B4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359691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2369F-634E-334F-7551-F75B016DD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F8ABB8-0F6A-AF43-53DF-ECB6BD8ED8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FFEEA6-453C-3993-AFC5-5D5D5A335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812EA-5CC5-4941-84EB-D40D1B83ADDC}" type="datetimeFigureOut">
              <a:rPr lang="en-CA" smtClean="0"/>
              <a:t>2023-02-17</a:t>
            </a:fld>
            <a:endParaRPr lang="en-CA"/>
          </a:p>
        </p:txBody>
      </p:sp>
      <p:sp>
        <p:nvSpPr>
          <p:cNvPr id="5" name="Footer Placeholder 4">
            <a:extLst>
              <a:ext uri="{FF2B5EF4-FFF2-40B4-BE49-F238E27FC236}">
                <a16:creationId xmlns:a16="http://schemas.microsoft.com/office/drawing/2014/main" id="{F56ED7C6-5739-409F-B0A6-62360598E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5D17853-A17E-E5E3-CF7A-6D6A4201B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10685103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2.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youtube.com/watch?v=vXrQ_FhZmos" TargetMode="External"/><Relationship Id="rId2" Type="http://schemas.openxmlformats.org/officeDocument/2006/relationships/slideLayout" Target="../slideLayouts/slideLayout12.xml"/><Relationship Id="rId1" Type="http://schemas.openxmlformats.org/officeDocument/2006/relationships/video" Target="https://www.youtube.com/embed/vXrQ_FhZmos" TargetMode="External"/><Relationship Id="rId6" Type="http://schemas.openxmlformats.org/officeDocument/2006/relationships/image" Target="../media/image20.jpeg"/><Relationship Id="rId5" Type="http://schemas.openxmlformats.org/officeDocument/2006/relationships/image" Target="../media/image6.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6.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72DC0B-629B-F0F6-1BBA-6211B12F6039}"/>
              </a:ext>
            </a:extLst>
          </p:cNvPr>
          <p:cNvSpPr/>
          <p:nvPr/>
        </p:nvSpPr>
        <p:spPr>
          <a:xfrm>
            <a:off x="0" y="2063002"/>
            <a:ext cx="9562643"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itle 1">
            <a:extLst>
              <a:ext uri="{FF2B5EF4-FFF2-40B4-BE49-F238E27FC236}">
                <a16:creationId xmlns:a16="http://schemas.microsoft.com/office/drawing/2014/main" id="{AF91DAB7-F4BB-9298-9CC3-96F2666CBFBB}"/>
              </a:ext>
            </a:extLst>
          </p:cNvPr>
          <p:cNvSpPr>
            <a:spLocks noGrp="1"/>
          </p:cNvSpPr>
          <p:nvPr>
            <p:ph type="ctrTitle" hasCustomPrompt="1"/>
          </p:nvPr>
        </p:nvSpPr>
        <p:spPr>
          <a:xfrm>
            <a:off x="1558807" y="2585521"/>
            <a:ext cx="5837420" cy="1313610"/>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pPr algn="ctr"/>
            <a:r>
              <a:rPr lang="en-CA" sz="3200" dirty="0">
                <a:solidFill>
                  <a:schemeClr val="bg1"/>
                </a:solidFill>
                <a:latin typeface="Arial"/>
                <a:cs typeface="Arial"/>
              </a:rPr>
              <a:t>Puberty and Reproduction</a:t>
            </a:r>
            <a:br>
              <a:rPr lang="en-CA" sz="3200" dirty="0">
                <a:solidFill>
                  <a:schemeClr val="bg1"/>
                </a:solidFill>
                <a:latin typeface="Arial"/>
                <a:cs typeface="Arial"/>
              </a:rPr>
            </a:br>
            <a:r>
              <a:rPr lang="en-CA" sz="2800" dirty="0">
                <a:solidFill>
                  <a:schemeClr val="bg1"/>
                </a:solidFill>
                <a:latin typeface="Arial"/>
                <a:cs typeface="Arial"/>
              </a:rPr>
              <a:t>(recommended for grade 5)</a:t>
            </a:r>
          </a:p>
        </p:txBody>
      </p:sp>
      <p:pic>
        <p:nvPicPr>
          <p:cNvPr id="20" name="Picture 19">
            <a:extLst>
              <a:ext uri="{FF2B5EF4-FFF2-40B4-BE49-F238E27FC236}">
                <a16:creationId xmlns:a16="http://schemas.microsoft.com/office/drawing/2014/main" id="{2E534D98-8D73-9823-8D13-D41D7BD97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03" y="609434"/>
            <a:ext cx="2035161" cy="1162949"/>
          </a:xfrm>
          <a:prstGeom prst="rect">
            <a:avLst/>
          </a:prstGeom>
        </p:spPr>
      </p:pic>
      <p:sp>
        <p:nvSpPr>
          <p:cNvPr id="21" name="Text Placeholder 15">
            <a:extLst>
              <a:ext uri="{FF2B5EF4-FFF2-40B4-BE49-F238E27FC236}">
                <a16:creationId xmlns:a16="http://schemas.microsoft.com/office/drawing/2014/main" id="{4A4281E6-AF1F-C967-1415-CB1BBC5EA954}"/>
              </a:ext>
            </a:extLst>
          </p:cNvPr>
          <p:cNvSpPr txBox="1">
            <a:spLocks/>
          </p:cNvSpPr>
          <p:nvPr/>
        </p:nvSpPr>
        <p:spPr>
          <a:xfrm>
            <a:off x="235104" y="5957270"/>
            <a:ext cx="2342633" cy="708025"/>
          </a:xfrm>
          <a:prstGeom prst="rect">
            <a:avLst/>
          </a:prstGeom>
        </p:spPr>
        <p:txBody>
          <a:bodyPr vert="horz" lIns="91440" tIns="45720" rIns="91440" bIns="45720" rtlCol="0" anchor="ctr">
            <a:normAutofit/>
          </a:bodyPr>
          <a:lstStyle>
            <a:defPPr>
              <a:defRPr lang="en-US"/>
            </a:defPPr>
            <a:lvl1pPr marL="0" indent="0" algn="l" defTabSz="914400" rtl="0" eaLnBrk="1" latinLnBrk="0" hangingPunct="1">
              <a:buNone/>
              <a:defRPr sz="1800" b="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6698A"/>
                </a:solidFill>
              </a:rPr>
              <a:t>Created by: Child Health Team</a:t>
            </a:r>
          </a:p>
          <a:p>
            <a:r>
              <a:rPr lang="en-US" sz="1200" dirty="0">
                <a:solidFill>
                  <a:srgbClr val="06698A"/>
                </a:solidFill>
              </a:rPr>
              <a:t>Created: November 2019</a:t>
            </a:r>
          </a:p>
          <a:p>
            <a:r>
              <a:rPr lang="en-US" sz="1200" dirty="0">
                <a:solidFill>
                  <a:srgbClr val="06698A"/>
                </a:solidFill>
              </a:rPr>
              <a:t>Updated: March 2020</a:t>
            </a:r>
            <a:endParaRPr lang="en-CA" sz="1200" dirty="0">
              <a:solidFill>
                <a:srgbClr val="06698A"/>
              </a:solidFill>
            </a:endParaRPr>
          </a:p>
        </p:txBody>
      </p:sp>
      <p:pic>
        <p:nvPicPr>
          <p:cNvPr id="22" name="Picture 21">
            <a:extLst>
              <a:ext uri="{FF2B5EF4-FFF2-40B4-BE49-F238E27FC236}">
                <a16:creationId xmlns:a16="http://schemas.microsoft.com/office/drawing/2014/main" id="{20114FC9-0013-781F-2398-85D5BAAF898C}"/>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9834000" y="4499162"/>
            <a:ext cx="2358839" cy="2357747"/>
          </a:xfrm>
          <a:prstGeom prst="rect">
            <a:avLst/>
          </a:prstGeom>
        </p:spPr>
      </p:pic>
      <p:sp>
        <p:nvSpPr>
          <p:cNvPr id="24" name="Rectangle 23">
            <a:extLst>
              <a:ext uri="{FF2B5EF4-FFF2-40B4-BE49-F238E27FC236}">
                <a16:creationId xmlns:a16="http://schemas.microsoft.com/office/drawing/2014/main" id="{F9F4CE8D-7665-AF1C-A1E9-E4779856B507}"/>
              </a:ext>
            </a:extLst>
          </p:cNvPr>
          <p:cNvSpPr/>
          <p:nvPr/>
        </p:nvSpPr>
        <p:spPr>
          <a:xfrm>
            <a:off x="9639026"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25" name="Rectangle 24">
            <a:extLst>
              <a:ext uri="{FF2B5EF4-FFF2-40B4-BE49-F238E27FC236}">
                <a16:creationId xmlns:a16="http://schemas.microsoft.com/office/drawing/2014/main" id="{647D07D0-A4D0-B5D6-6153-E264005D6B0F}"/>
              </a:ext>
            </a:extLst>
          </p:cNvPr>
          <p:cNvSpPr/>
          <p:nvPr/>
        </p:nvSpPr>
        <p:spPr>
          <a:xfrm>
            <a:off x="9641599"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26" name="Picture 25" descr="Text&#10;&#10;Description automatically generated">
            <a:extLst>
              <a:ext uri="{FF2B5EF4-FFF2-40B4-BE49-F238E27FC236}">
                <a16:creationId xmlns:a16="http://schemas.microsoft.com/office/drawing/2014/main" id="{69664399-6C28-B46E-CAFA-3E7F26486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8789" y="1064457"/>
            <a:ext cx="2431864" cy="590841"/>
          </a:xfrm>
          <a:prstGeom prst="rect">
            <a:avLst/>
          </a:prstGeom>
        </p:spPr>
      </p:pic>
      <p:sp>
        <p:nvSpPr>
          <p:cNvPr id="27" name="Rectangle 26">
            <a:extLst>
              <a:ext uri="{FF2B5EF4-FFF2-40B4-BE49-F238E27FC236}">
                <a16:creationId xmlns:a16="http://schemas.microsoft.com/office/drawing/2014/main" id="{3B4A20F5-389C-6899-A081-AF3607061B5F}"/>
              </a:ext>
            </a:extLst>
          </p:cNvPr>
          <p:cNvSpPr/>
          <p:nvPr/>
        </p:nvSpPr>
        <p:spPr>
          <a:xfrm>
            <a:off x="9639026"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4" name="image5.jpeg">
            <a:extLst>
              <a:ext uri="{FF2B5EF4-FFF2-40B4-BE49-F238E27FC236}">
                <a16:creationId xmlns:a16="http://schemas.microsoft.com/office/drawing/2014/main" id="{04D7D84A-F999-2960-280D-CCEECF64610E}"/>
              </a:ext>
            </a:extLst>
          </p:cNvPr>
          <p:cNvPicPr>
            <a:picLocks noChangeAspect="1"/>
          </p:cNvPicPr>
          <p:nvPr/>
        </p:nvPicPr>
        <p:blipFill rotWithShape="1">
          <a:blip r:embed="rId6" cstate="print"/>
          <a:srcRect l="24714" r="14375" b="9170"/>
          <a:stretch/>
        </p:blipFill>
        <p:spPr bwMode="auto">
          <a:xfrm>
            <a:off x="9834000" y="2062814"/>
            <a:ext cx="2381250" cy="2359025"/>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4A3B373C-DAF7-9DC5-3E20-0EA56E9AD1C3}"/>
              </a:ext>
            </a:extLst>
          </p:cNvPr>
          <p:cNvPicPr>
            <a:picLocks noChangeAspect="1"/>
          </p:cNvPicPr>
          <p:nvPr/>
        </p:nvPicPr>
        <p:blipFill>
          <a:blip r:embed="rId7" cstate="print">
            <a:extLst>
              <a:ext uri="{28A0092B-C50C-407E-A947-70E740481C1C}">
                <a14:useLocalDpi xmlns:a14="http://schemas.microsoft.com/office/drawing/2010/main" val="0"/>
              </a:ext>
            </a:extLst>
          </a:blip>
          <a:srcRect l="10403" r="10403"/>
          <a:stretch/>
        </p:blipFill>
        <p:spPr>
          <a:xfrm>
            <a:off x="9833160" y="0"/>
            <a:ext cx="2358840" cy="1985682"/>
          </a:xfrm>
          <a:prstGeom prst="rect">
            <a:avLst/>
          </a:prstGeom>
        </p:spPr>
      </p:pic>
    </p:spTree>
    <p:extLst>
      <p:ext uri="{BB962C8B-B14F-4D97-AF65-F5344CB8AC3E}">
        <p14:creationId xmlns:p14="http://schemas.microsoft.com/office/powerpoint/2010/main" val="331601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penis</a:t>
            </a:r>
          </a:p>
        </p:txBody>
      </p:sp>
      <p:sp>
        <p:nvSpPr>
          <p:cNvPr id="37" name="Content Placeholder 2">
            <a:extLst>
              <a:ext uri="{FF2B5EF4-FFF2-40B4-BE49-F238E27FC236}">
                <a16:creationId xmlns:a16="http://schemas.microsoft.com/office/drawing/2014/main" id="{BFBFD712-E9B3-F028-7EF1-D813435F6D9A}"/>
              </a:ext>
            </a:extLst>
          </p:cNvPr>
          <p:cNvSpPr>
            <a:spLocks noGrp="1"/>
          </p:cNvSpPr>
          <p:nvPr>
            <p:ph idx="1"/>
          </p:nvPr>
        </p:nvSpPr>
        <p:spPr>
          <a:xfrm>
            <a:off x="965478" y="1033226"/>
            <a:ext cx="10515600" cy="3988656"/>
          </a:xfrm>
        </p:spPr>
        <p:txBody>
          <a:bodyPr>
            <a:normAutofit lnSpcReduction="10000"/>
          </a:bodyPr>
          <a:lstStyle/>
          <a:p>
            <a:pPr marL="0" indent="0">
              <a:buNone/>
            </a:pPr>
            <a:r>
              <a:rPr lang="en-CA" altLang="en-US" sz="3200" b="1" dirty="0">
                <a:solidFill>
                  <a:srgbClr val="06698A"/>
                </a:solidFill>
              </a:rPr>
              <a:t>What is an erection?</a:t>
            </a:r>
          </a:p>
          <a:p>
            <a:pPr lvl="1"/>
            <a:r>
              <a:rPr lang="en-CA" altLang="en-US" sz="3200" dirty="0">
                <a:solidFill>
                  <a:srgbClr val="06698A"/>
                </a:solidFill>
                <a:cs typeface="Arial" panose="020B0604020202020204" pitchFamily="34" charset="0"/>
              </a:rPr>
              <a:t>Blood fills the tissue of the penis causing it to harden and become more upright</a:t>
            </a:r>
          </a:p>
          <a:p>
            <a:pPr marL="0" indent="0">
              <a:lnSpc>
                <a:spcPct val="150000"/>
              </a:lnSpc>
              <a:buNone/>
              <a:defRPr/>
            </a:pPr>
            <a:r>
              <a:rPr lang="en-US" altLang="en-US" sz="3200" b="1" dirty="0">
                <a:solidFill>
                  <a:srgbClr val="06698A"/>
                </a:solidFill>
              </a:rPr>
              <a:t>Erections happen for all kinds of reasons:</a:t>
            </a:r>
          </a:p>
          <a:p>
            <a:pPr lvl="1">
              <a:defRPr/>
            </a:pPr>
            <a:r>
              <a:rPr lang="en-US" altLang="en-US" sz="3200" dirty="0">
                <a:solidFill>
                  <a:srgbClr val="06698A"/>
                </a:solidFill>
                <a:cs typeface="Arial" panose="020B0604020202020204" pitchFamily="34" charset="0"/>
              </a:rPr>
              <a:t>When having to go to the bathroom</a:t>
            </a:r>
          </a:p>
          <a:p>
            <a:pPr lvl="1">
              <a:defRPr/>
            </a:pPr>
            <a:r>
              <a:rPr lang="en-US" altLang="en-US" sz="3200" dirty="0">
                <a:solidFill>
                  <a:srgbClr val="06698A"/>
                </a:solidFill>
                <a:cs typeface="Arial" panose="020B0604020202020204" pitchFamily="34" charset="0"/>
              </a:rPr>
              <a:t>When nervous or anxious</a:t>
            </a:r>
          </a:p>
          <a:p>
            <a:pPr lvl="1">
              <a:defRPr/>
            </a:pPr>
            <a:r>
              <a:rPr lang="en-US" altLang="en-US" sz="3200" dirty="0">
                <a:solidFill>
                  <a:srgbClr val="06698A"/>
                </a:solidFill>
                <a:cs typeface="Arial" panose="020B0604020202020204" pitchFamily="34" charset="0"/>
              </a:rPr>
              <a:t>When the penis is touched </a:t>
            </a:r>
          </a:p>
          <a:p>
            <a:pPr lvl="1">
              <a:defRPr/>
            </a:pPr>
            <a:r>
              <a:rPr lang="en-US" altLang="en-US" sz="3200" dirty="0">
                <a:solidFill>
                  <a:srgbClr val="06698A"/>
                </a:solidFill>
                <a:cs typeface="Arial" panose="020B0604020202020204" pitchFamily="34" charset="0"/>
              </a:rPr>
              <a:t>When sexually aroused</a:t>
            </a:r>
          </a:p>
          <a:p>
            <a:endParaRPr lang="en-US" dirty="0"/>
          </a:p>
        </p:txBody>
      </p:sp>
      <p:sp>
        <p:nvSpPr>
          <p:cNvPr id="38" name="Speech Bubble: Rectangle with Corners Rounded 37">
            <a:extLst>
              <a:ext uri="{FF2B5EF4-FFF2-40B4-BE49-F238E27FC236}">
                <a16:creationId xmlns:a16="http://schemas.microsoft.com/office/drawing/2014/main" id="{762149E2-DC75-4BF2-41E8-93686CD70BFE}"/>
              </a:ext>
            </a:extLst>
          </p:cNvPr>
          <p:cNvSpPr/>
          <p:nvPr/>
        </p:nvSpPr>
        <p:spPr>
          <a:xfrm rot="20312476">
            <a:off x="8331021" y="3856729"/>
            <a:ext cx="2905125" cy="1778464"/>
          </a:xfrm>
          <a:prstGeom prst="wedgeRoundRectCallout">
            <a:avLst>
              <a:gd name="adj1" fmla="val 36737"/>
              <a:gd name="adj2" fmla="val 64842"/>
              <a:gd name="adj3" fmla="val 16667"/>
            </a:avLst>
          </a:prstGeom>
          <a:solidFill>
            <a:srgbClr val="6ABF4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400" i="1" dirty="0"/>
              <a:t>Sometime erections just happen for no reason during puberty</a:t>
            </a:r>
            <a:endParaRPr lang="en-US" dirty="0"/>
          </a:p>
        </p:txBody>
      </p:sp>
    </p:spTree>
    <p:extLst>
      <p:ext uri="{BB962C8B-B14F-4D97-AF65-F5344CB8AC3E}">
        <p14:creationId xmlns:p14="http://schemas.microsoft.com/office/powerpoint/2010/main" val="25559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penis</a:t>
            </a:r>
          </a:p>
        </p:txBody>
      </p:sp>
      <p:sp>
        <p:nvSpPr>
          <p:cNvPr id="37" name="Content Placeholder 2">
            <a:extLst>
              <a:ext uri="{FF2B5EF4-FFF2-40B4-BE49-F238E27FC236}">
                <a16:creationId xmlns:a16="http://schemas.microsoft.com/office/drawing/2014/main" id="{BFBFD712-E9B3-F028-7EF1-D813435F6D9A}"/>
              </a:ext>
            </a:extLst>
          </p:cNvPr>
          <p:cNvSpPr>
            <a:spLocks noGrp="1"/>
          </p:cNvSpPr>
          <p:nvPr>
            <p:ph idx="1"/>
          </p:nvPr>
        </p:nvSpPr>
        <p:spPr>
          <a:xfrm>
            <a:off x="965478" y="1033226"/>
            <a:ext cx="10515600" cy="4311506"/>
          </a:xfrm>
        </p:spPr>
        <p:txBody>
          <a:bodyPr>
            <a:normAutofit lnSpcReduction="10000"/>
          </a:bodyPr>
          <a:lstStyle/>
          <a:p>
            <a:pPr marL="0" indent="0">
              <a:buNone/>
            </a:pPr>
            <a:r>
              <a:rPr lang="en-US" altLang="en-US" sz="3200" b="1" dirty="0">
                <a:solidFill>
                  <a:srgbClr val="06698A"/>
                </a:solidFill>
              </a:rPr>
              <a:t>What is ejaculation?</a:t>
            </a:r>
          </a:p>
          <a:p>
            <a:r>
              <a:rPr lang="en-US" altLang="en-US" sz="3200" dirty="0">
                <a:solidFill>
                  <a:srgbClr val="06698A"/>
                </a:solidFill>
              </a:rPr>
              <a:t>Muscles push the semen into the urethra and out of the penis</a:t>
            </a:r>
          </a:p>
          <a:p>
            <a:r>
              <a:rPr lang="en-US" altLang="en-US" sz="3200" dirty="0">
                <a:solidFill>
                  <a:srgbClr val="06698A"/>
                </a:solidFill>
              </a:rPr>
              <a:t>The penis is usually erect when semen is going to come out </a:t>
            </a:r>
          </a:p>
          <a:p>
            <a:pPr marL="0" indent="0">
              <a:buNone/>
            </a:pPr>
            <a:endParaRPr lang="en-US" altLang="en-US" sz="3200" b="1" dirty="0">
              <a:solidFill>
                <a:srgbClr val="06698A"/>
              </a:solidFill>
            </a:endParaRPr>
          </a:p>
          <a:p>
            <a:pPr marL="0" indent="0">
              <a:buNone/>
            </a:pPr>
            <a:r>
              <a:rPr lang="en-US" altLang="en-US" sz="3200" b="1" dirty="0">
                <a:solidFill>
                  <a:srgbClr val="06698A"/>
                </a:solidFill>
              </a:rPr>
              <a:t>When does ejaculation happen?</a:t>
            </a:r>
          </a:p>
          <a:p>
            <a:r>
              <a:rPr lang="en-US" altLang="en-US" sz="3200" dirty="0">
                <a:solidFill>
                  <a:srgbClr val="06698A"/>
                </a:solidFill>
              </a:rPr>
              <a:t>Wet dreams</a:t>
            </a:r>
          </a:p>
          <a:p>
            <a:r>
              <a:rPr lang="en-US" altLang="en-US" sz="3200" dirty="0">
                <a:solidFill>
                  <a:srgbClr val="06698A"/>
                </a:solidFill>
              </a:rPr>
              <a:t>Masturbation</a:t>
            </a:r>
          </a:p>
          <a:p>
            <a:endParaRPr lang="en-US" dirty="0"/>
          </a:p>
        </p:txBody>
      </p:sp>
    </p:spTree>
    <p:extLst>
      <p:ext uri="{BB962C8B-B14F-4D97-AF65-F5344CB8AC3E}">
        <p14:creationId xmlns:p14="http://schemas.microsoft.com/office/powerpoint/2010/main" val="27018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vulva</a:t>
            </a:r>
          </a:p>
        </p:txBody>
      </p:sp>
      <p:sp>
        <p:nvSpPr>
          <p:cNvPr id="37" name="Content Placeholder 2">
            <a:extLst>
              <a:ext uri="{FF2B5EF4-FFF2-40B4-BE49-F238E27FC236}">
                <a16:creationId xmlns:a16="http://schemas.microsoft.com/office/drawing/2014/main" id="{BFBFD712-E9B3-F028-7EF1-D813435F6D9A}"/>
              </a:ext>
            </a:extLst>
          </p:cNvPr>
          <p:cNvSpPr>
            <a:spLocks noGrp="1"/>
          </p:cNvSpPr>
          <p:nvPr>
            <p:ph idx="1"/>
          </p:nvPr>
        </p:nvSpPr>
        <p:spPr>
          <a:xfrm>
            <a:off x="965478" y="1483986"/>
            <a:ext cx="10515600" cy="2358839"/>
          </a:xfrm>
        </p:spPr>
        <p:txBody>
          <a:bodyPr>
            <a:normAutofit/>
          </a:bodyPr>
          <a:lstStyle/>
          <a:p>
            <a:pPr marL="0" indent="0">
              <a:buNone/>
            </a:pPr>
            <a:r>
              <a:rPr lang="en-US" altLang="en-US" sz="3200" b="1" dirty="0">
                <a:solidFill>
                  <a:srgbClr val="06698A"/>
                </a:solidFill>
              </a:rPr>
              <a:t>Breast development</a:t>
            </a:r>
          </a:p>
          <a:p>
            <a:pPr marL="0" indent="0">
              <a:buNone/>
            </a:pPr>
            <a:endParaRPr lang="en-US" altLang="en-US" sz="3200" b="1" dirty="0">
              <a:solidFill>
                <a:srgbClr val="06698A"/>
              </a:solidFill>
            </a:endParaRPr>
          </a:p>
          <a:p>
            <a:r>
              <a:rPr lang="en-US" altLang="en-US" sz="3200" dirty="0">
                <a:solidFill>
                  <a:srgbClr val="06698A"/>
                </a:solidFill>
              </a:rPr>
              <a:t>Estrogen causes breasts to get larger during puberty</a:t>
            </a:r>
          </a:p>
          <a:p>
            <a:r>
              <a:rPr lang="en-US" altLang="en-US" sz="3200" dirty="0">
                <a:solidFill>
                  <a:srgbClr val="06698A"/>
                </a:solidFill>
              </a:rPr>
              <a:t>Breasts come in many shapes and sizes</a:t>
            </a:r>
          </a:p>
          <a:p>
            <a:endParaRPr lang="en-US" dirty="0"/>
          </a:p>
        </p:txBody>
      </p:sp>
      <p:pic>
        <p:nvPicPr>
          <p:cNvPr id="2" name="Picture 1">
            <a:extLst>
              <a:ext uri="{FF2B5EF4-FFF2-40B4-BE49-F238E27FC236}">
                <a16:creationId xmlns:a16="http://schemas.microsoft.com/office/drawing/2014/main" id="{F42334E0-6EDB-D3B5-AB62-28170B5C25C9}"/>
              </a:ext>
            </a:extLst>
          </p:cNvPr>
          <p:cNvPicPr>
            <a:picLocks noChangeAspect="1"/>
          </p:cNvPicPr>
          <p:nvPr/>
        </p:nvPicPr>
        <p:blipFill>
          <a:blip r:embed="rId5"/>
          <a:stretch>
            <a:fillRect/>
          </a:stretch>
        </p:blipFill>
        <p:spPr>
          <a:xfrm>
            <a:off x="7752483" y="2653897"/>
            <a:ext cx="4173528" cy="4204103"/>
          </a:xfrm>
          <a:prstGeom prst="rect">
            <a:avLst/>
          </a:prstGeom>
        </p:spPr>
      </p:pic>
    </p:spTree>
    <p:extLst>
      <p:ext uri="{BB962C8B-B14F-4D97-AF65-F5344CB8AC3E}">
        <p14:creationId xmlns:p14="http://schemas.microsoft.com/office/powerpoint/2010/main" val="279671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vulva</a:t>
            </a:r>
          </a:p>
        </p:txBody>
      </p:sp>
      <p:pic>
        <p:nvPicPr>
          <p:cNvPr id="4" name="Picture 3">
            <a:extLst>
              <a:ext uri="{FF2B5EF4-FFF2-40B4-BE49-F238E27FC236}">
                <a16:creationId xmlns:a16="http://schemas.microsoft.com/office/drawing/2014/main" id="{CA827EC8-1903-9D17-ED1D-B5D726627A7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Effect>
                      <a14:saturation sat="0"/>
                    </a14:imgEffect>
                  </a14:imgLayer>
                </a14:imgProps>
              </a:ext>
            </a:extLst>
          </a:blip>
          <a:stretch>
            <a:fillRect/>
          </a:stretch>
        </p:blipFill>
        <p:spPr>
          <a:xfrm>
            <a:off x="4096476" y="745814"/>
            <a:ext cx="4441135" cy="5366371"/>
          </a:xfrm>
          <a:prstGeom prst="rect">
            <a:avLst/>
          </a:prstGeom>
        </p:spPr>
      </p:pic>
      <p:sp>
        <p:nvSpPr>
          <p:cNvPr id="5" name="TextBox 4">
            <a:extLst>
              <a:ext uri="{FF2B5EF4-FFF2-40B4-BE49-F238E27FC236}">
                <a16:creationId xmlns:a16="http://schemas.microsoft.com/office/drawing/2014/main" id="{D90CEA78-9F4E-692B-6758-7B7CA242D3DD}"/>
              </a:ext>
            </a:extLst>
          </p:cNvPr>
          <p:cNvSpPr txBox="1"/>
          <p:nvPr/>
        </p:nvSpPr>
        <p:spPr>
          <a:xfrm>
            <a:off x="5139140" y="1609712"/>
            <a:ext cx="1650703" cy="369332"/>
          </a:xfrm>
          <a:prstGeom prst="rect">
            <a:avLst/>
          </a:prstGeom>
          <a:noFill/>
        </p:spPr>
        <p:txBody>
          <a:bodyPr wrap="square" rtlCol="0">
            <a:spAutoFit/>
          </a:bodyPr>
          <a:lstStyle/>
          <a:p>
            <a:pPr algn="ctr"/>
            <a:r>
              <a:rPr lang="en-CA" dirty="0">
                <a:solidFill>
                  <a:srgbClr val="06698A"/>
                </a:solidFill>
                <a:latin typeface="Arial" panose="020B0604020202020204" pitchFamily="34" charset="0"/>
                <a:cs typeface="Arial" panose="020B0604020202020204" pitchFamily="34" charset="0"/>
              </a:rPr>
              <a:t>Ovaries</a:t>
            </a:r>
            <a:endParaRPr lang="en-US" dirty="0">
              <a:solidFill>
                <a:srgbClr val="06698A"/>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96F3E62-3B54-6C31-312E-8655257132B1}"/>
              </a:ext>
            </a:extLst>
          </p:cNvPr>
          <p:cNvCxnSpPr>
            <a:cxnSpLocks/>
          </p:cNvCxnSpPr>
          <p:nvPr/>
        </p:nvCxnSpPr>
        <p:spPr>
          <a:xfrm flipH="1">
            <a:off x="5608644" y="2071377"/>
            <a:ext cx="432048" cy="1194519"/>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F5370A7-CCED-A706-1FE9-4819A73AD3BF}"/>
              </a:ext>
            </a:extLst>
          </p:cNvPr>
          <p:cNvCxnSpPr>
            <a:cxnSpLocks/>
          </p:cNvCxnSpPr>
          <p:nvPr/>
        </p:nvCxnSpPr>
        <p:spPr>
          <a:xfrm>
            <a:off x="6040692" y="2071377"/>
            <a:ext cx="873884" cy="1194519"/>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465CE09-613E-B4EE-97A7-0A909EF6B846}"/>
              </a:ext>
            </a:extLst>
          </p:cNvPr>
          <p:cNvSpPr txBox="1"/>
          <p:nvPr/>
        </p:nvSpPr>
        <p:spPr>
          <a:xfrm>
            <a:off x="3056698" y="1609712"/>
            <a:ext cx="1650703" cy="646331"/>
          </a:xfrm>
          <a:prstGeom prst="rect">
            <a:avLst/>
          </a:prstGeom>
          <a:noFill/>
        </p:spPr>
        <p:txBody>
          <a:bodyPr wrap="square" rtlCol="0">
            <a:spAutoFit/>
          </a:bodyPr>
          <a:lstStyle/>
          <a:p>
            <a:pPr algn="ctr"/>
            <a:r>
              <a:rPr lang="en-CA" dirty="0">
                <a:solidFill>
                  <a:srgbClr val="06698A"/>
                </a:solidFill>
                <a:latin typeface="Arial" panose="020B0604020202020204" pitchFamily="34" charset="0"/>
                <a:cs typeface="Arial" panose="020B0604020202020204" pitchFamily="34" charset="0"/>
              </a:rPr>
              <a:t>Fallopian tubes</a:t>
            </a:r>
            <a:endParaRPr lang="en-US" dirty="0">
              <a:solidFill>
                <a:srgbClr val="06698A"/>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26410D4-23C9-E3BF-59D7-396518A8E00D}"/>
              </a:ext>
            </a:extLst>
          </p:cNvPr>
          <p:cNvCxnSpPr/>
          <p:nvPr/>
        </p:nvCxnSpPr>
        <p:spPr>
          <a:xfrm>
            <a:off x="4424850" y="2329792"/>
            <a:ext cx="1080120" cy="720080"/>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45D501E-77F9-93FF-BEF2-56810EC21911}"/>
              </a:ext>
            </a:extLst>
          </p:cNvPr>
          <p:cNvCxnSpPr/>
          <p:nvPr/>
        </p:nvCxnSpPr>
        <p:spPr>
          <a:xfrm>
            <a:off x="4457999" y="2341194"/>
            <a:ext cx="2564620" cy="67110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36E5D69-ED46-9895-6EA5-F63BF3898E14}"/>
              </a:ext>
            </a:extLst>
          </p:cNvPr>
          <p:cNvSpPr txBox="1"/>
          <p:nvPr/>
        </p:nvSpPr>
        <p:spPr>
          <a:xfrm>
            <a:off x="2994222" y="2944735"/>
            <a:ext cx="1650703" cy="369332"/>
          </a:xfrm>
          <a:prstGeom prst="rect">
            <a:avLst/>
          </a:prstGeom>
          <a:noFill/>
        </p:spPr>
        <p:txBody>
          <a:bodyPr wrap="square" rtlCol="0">
            <a:spAutoFit/>
          </a:bodyPr>
          <a:lstStyle/>
          <a:p>
            <a:pPr algn="ctr"/>
            <a:r>
              <a:rPr lang="en-CA" dirty="0">
                <a:solidFill>
                  <a:srgbClr val="06698A"/>
                </a:solidFill>
                <a:latin typeface="Arial" panose="020B0604020202020204" pitchFamily="34" charset="0"/>
                <a:cs typeface="Arial" panose="020B0604020202020204" pitchFamily="34" charset="0"/>
              </a:rPr>
              <a:t>Uterus</a:t>
            </a:r>
            <a:endParaRPr lang="en-US" dirty="0">
              <a:solidFill>
                <a:srgbClr val="06698A"/>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0F99978-D09D-B278-0662-35D9192E5507}"/>
              </a:ext>
            </a:extLst>
          </p:cNvPr>
          <p:cNvCxnSpPr>
            <a:cxnSpLocks/>
          </p:cNvCxnSpPr>
          <p:nvPr/>
        </p:nvCxnSpPr>
        <p:spPr>
          <a:xfrm>
            <a:off x="4335198" y="3247898"/>
            <a:ext cx="1847244" cy="275831"/>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5C1DDAB7-BF74-FF64-9370-77A50C8CC7D3}"/>
              </a:ext>
            </a:extLst>
          </p:cNvPr>
          <p:cNvSpPr txBox="1"/>
          <p:nvPr/>
        </p:nvSpPr>
        <p:spPr>
          <a:xfrm>
            <a:off x="2870074" y="3710267"/>
            <a:ext cx="1650703" cy="369332"/>
          </a:xfrm>
          <a:prstGeom prst="rect">
            <a:avLst/>
          </a:prstGeom>
          <a:noFill/>
        </p:spPr>
        <p:txBody>
          <a:bodyPr wrap="square" rtlCol="0">
            <a:spAutoFit/>
          </a:bodyPr>
          <a:lstStyle/>
          <a:p>
            <a:pPr algn="ctr"/>
            <a:r>
              <a:rPr lang="en-CA" dirty="0">
                <a:solidFill>
                  <a:srgbClr val="06698A"/>
                </a:solidFill>
                <a:latin typeface="Arial" panose="020B0604020202020204" pitchFamily="34" charset="0"/>
                <a:cs typeface="Arial" panose="020B0604020202020204" pitchFamily="34" charset="0"/>
              </a:rPr>
              <a:t>Cervix</a:t>
            </a:r>
            <a:endParaRPr lang="en-US" dirty="0">
              <a:solidFill>
                <a:srgbClr val="06698A"/>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9FF8CFA4-FD8C-FF54-4773-929C604FCA6C}"/>
              </a:ext>
            </a:extLst>
          </p:cNvPr>
          <p:cNvCxnSpPr>
            <a:cxnSpLocks/>
          </p:cNvCxnSpPr>
          <p:nvPr/>
        </p:nvCxnSpPr>
        <p:spPr>
          <a:xfrm flipV="1">
            <a:off x="4205210" y="3941099"/>
            <a:ext cx="1977232" cy="3759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3A14EBFA-C851-E494-DABB-16BF4A98F15D}"/>
              </a:ext>
            </a:extLst>
          </p:cNvPr>
          <p:cNvSpPr txBox="1"/>
          <p:nvPr/>
        </p:nvSpPr>
        <p:spPr>
          <a:xfrm>
            <a:off x="2994222" y="4227807"/>
            <a:ext cx="1650703" cy="369332"/>
          </a:xfrm>
          <a:prstGeom prst="rect">
            <a:avLst/>
          </a:prstGeom>
          <a:noFill/>
        </p:spPr>
        <p:txBody>
          <a:bodyPr wrap="square" rtlCol="0">
            <a:spAutoFit/>
          </a:bodyPr>
          <a:lstStyle/>
          <a:p>
            <a:pPr algn="ctr"/>
            <a:r>
              <a:rPr lang="en-CA" dirty="0">
                <a:solidFill>
                  <a:srgbClr val="06698A"/>
                </a:solidFill>
                <a:latin typeface="Arial" panose="020B0604020202020204" pitchFamily="34" charset="0"/>
                <a:cs typeface="Arial" panose="020B0604020202020204" pitchFamily="34" charset="0"/>
              </a:rPr>
              <a:t>Vagina</a:t>
            </a:r>
            <a:endParaRPr lang="en-US" dirty="0">
              <a:solidFill>
                <a:srgbClr val="06698A"/>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CEA787C4-EB6E-AA78-56FA-504CC5AD1615}"/>
              </a:ext>
            </a:extLst>
          </p:cNvPr>
          <p:cNvCxnSpPr>
            <a:cxnSpLocks/>
          </p:cNvCxnSpPr>
          <p:nvPr/>
        </p:nvCxnSpPr>
        <p:spPr>
          <a:xfrm flipV="1">
            <a:off x="4395524" y="4198793"/>
            <a:ext cx="1899386" cy="259846"/>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976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7"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vulva</a:t>
            </a:r>
          </a:p>
        </p:txBody>
      </p:sp>
      <p:pic>
        <p:nvPicPr>
          <p:cNvPr id="2" name="Picture 1">
            <a:extLst>
              <a:ext uri="{FF2B5EF4-FFF2-40B4-BE49-F238E27FC236}">
                <a16:creationId xmlns:a16="http://schemas.microsoft.com/office/drawing/2014/main" id="{0617A752-52D4-0176-60F3-7B1F160CF6FC}"/>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3815560" y="1033226"/>
            <a:ext cx="4560879" cy="4493032"/>
          </a:xfrm>
          <a:prstGeom prst="rect">
            <a:avLst/>
          </a:prstGeom>
        </p:spPr>
      </p:pic>
      <p:sp>
        <p:nvSpPr>
          <p:cNvPr id="3" name="TextBox 2">
            <a:extLst>
              <a:ext uri="{FF2B5EF4-FFF2-40B4-BE49-F238E27FC236}">
                <a16:creationId xmlns:a16="http://schemas.microsoft.com/office/drawing/2014/main" id="{50409899-5070-4270-B307-C620F8271AF7}"/>
              </a:ext>
            </a:extLst>
          </p:cNvPr>
          <p:cNvSpPr txBox="1"/>
          <p:nvPr/>
        </p:nvSpPr>
        <p:spPr>
          <a:xfrm>
            <a:off x="3690819" y="2460603"/>
            <a:ext cx="1650703" cy="369332"/>
          </a:xfrm>
          <a:prstGeom prst="rect">
            <a:avLst/>
          </a:prstGeom>
          <a:noFill/>
        </p:spPr>
        <p:txBody>
          <a:bodyPr wrap="square" rtlCol="0">
            <a:spAutoFit/>
          </a:bodyPr>
          <a:lstStyle/>
          <a:p>
            <a:pPr algn="ctr"/>
            <a:r>
              <a:rPr lang="en-CA" dirty="0">
                <a:solidFill>
                  <a:srgbClr val="06698A"/>
                </a:solidFill>
                <a:latin typeface="Arial" panose="020B0604020202020204" pitchFamily="34" charset="0"/>
                <a:cs typeface="Arial" panose="020B0604020202020204" pitchFamily="34" charset="0"/>
              </a:rPr>
              <a:t>Labia</a:t>
            </a:r>
            <a:endParaRPr lang="en-US" dirty="0">
              <a:solidFill>
                <a:srgbClr val="06698A"/>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CC2900F6-133F-B08F-6BB0-7DB6E1AE205A}"/>
              </a:ext>
            </a:extLst>
          </p:cNvPr>
          <p:cNvCxnSpPr/>
          <p:nvPr/>
        </p:nvCxnSpPr>
        <p:spPr>
          <a:xfrm>
            <a:off x="4662925" y="2835451"/>
            <a:ext cx="1080120" cy="70527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8D5D802-65E7-0E9F-3240-D3D83CE5EB15}"/>
              </a:ext>
            </a:extLst>
          </p:cNvPr>
          <p:cNvCxnSpPr>
            <a:cxnSpLocks/>
          </p:cNvCxnSpPr>
          <p:nvPr/>
        </p:nvCxnSpPr>
        <p:spPr>
          <a:xfrm>
            <a:off x="4690463" y="2825560"/>
            <a:ext cx="1792737" cy="642226"/>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B69759E8-E78C-BA2A-7D3C-6261A858E3BA}"/>
              </a:ext>
            </a:extLst>
          </p:cNvPr>
          <p:cNvSpPr txBox="1"/>
          <p:nvPr/>
        </p:nvSpPr>
        <p:spPr>
          <a:xfrm>
            <a:off x="6753672" y="2467872"/>
            <a:ext cx="2946921" cy="369332"/>
          </a:xfrm>
          <a:prstGeom prst="rect">
            <a:avLst/>
          </a:prstGeom>
          <a:noFill/>
        </p:spPr>
        <p:txBody>
          <a:bodyPr wrap="square" rtlCol="0">
            <a:spAutoFit/>
          </a:bodyPr>
          <a:lstStyle/>
          <a:p>
            <a:pPr algn="ctr"/>
            <a:r>
              <a:rPr lang="en-CA" dirty="0">
                <a:solidFill>
                  <a:srgbClr val="06698A"/>
                </a:solidFill>
                <a:latin typeface="Arial" panose="020B0604020202020204" pitchFamily="34" charset="0"/>
                <a:cs typeface="Arial" panose="020B0604020202020204" pitchFamily="34" charset="0"/>
              </a:rPr>
              <a:t>Urethral Opening</a:t>
            </a:r>
            <a:endParaRPr lang="en-US" dirty="0">
              <a:solidFill>
                <a:srgbClr val="06698A"/>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B922ABB3-AB95-F38F-3E33-823D0DBC0655}"/>
              </a:ext>
            </a:extLst>
          </p:cNvPr>
          <p:cNvCxnSpPr/>
          <p:nvPr/>
        </p:nvCxnSpPr>
        <p:spPr>
          <a:xfrm flipH="1">
            <a:off x="6096000" y="2698704"/>
            <a:ext cx="868289" cy="581038"/>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6CB3BB79-11EB-1645-12F6-FC6DD121C3DA}"/>
              </a:ext>
            </a:extLst>
          </p:cNvPr>
          <p:cNvSpPr txBox="1"/>
          <p:nvPr/>
        </p:nvSpPr>
        <p:spPr>
          <a:xfrm>
            <a:off x="6631142" y="3763494"/>
            <a:ext cx="2808312" cy="369332"/>
          </a:xfrm>
          <a:prstGeom prst="rect">
            <a:avLst/>
          </a:prstGeom>
          <a:noFill/>
        </p:spPr>
        <p:txBody>
          <a:bodyPr wrap="square" rtlCol="0">
            <a:spAutoFit/>
          </a:bodyPr>
          <a:lstStyle/>
          <a:p>
            <a:pPr algn="ctr"/>
            <a:r>
              <a:rPr lang="en-CA" dirty="0">
                <a:solidFill>
                  <a:srgbClr val="06698A"/>
                </a:solidFill>
                <a:latin typeface="Arial" panose="020B0604020202020204" pitchFamily="34" charset="0"/>
                <a:cs typeface="Arial" panose="020B0604020202020204" pitchFamily="34" charset="0"/>
              </a:rPr>
              <a:t>Vaginal Opening</a:t>
            </a:r>
            <a:endParaRPr lang="en-US" dirty="0">
              <a:solidFill>
                <a:srgbClr val="06698A"/>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DFABFD5E-2A3E-ED76-7F5A-518FEE70F71F}"/>
              </a:ext>
            </a:extLst>
          </p:cNvPr>
          <p:cNvCxnSpPr/>
          <p:nvPr/>
        </p:nvCxnSpPr>
        <p:spPr>
          <a:xfrm flipH="1" flipV="1">
            <a:off x="6122894" y="3913024"/>
            <a:ext cx="657670" cy="8130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61527E67-1993-DA5B-F830-033800A1660B}"/>
              </a:ext>
            </a:extLst>
          </p:cNvPr>
          <p:cNvSpPr txBox="1"/>
          <p:nvPr/>
        </p:nvSpPr>
        <p:spPr>
          <a:xfrm>
            <a:off x="6262137" y="4208732"/>
            <a:ext cx="1650703" cy="369332"/>
          </a:xfrm>
          <a:prstGeom prst="rect">
            <a:avLst/>
          </a:prstGeom>
          <a:noFill/>
        </p:spPr>
        <p:txBody>
          <a:bodyPr wrap="square" rtlCol="0">
            <a:spAutoFit/>
          </a:bodyPr>
          <a:lstStyle/>
          <a:p>
            <a:pPr algn="ctr"/>
            <a:r>
              <a:rPr lang="en-CA" dirty="0">
                <a:solidFill>
                  <a:srgbClr val="06698A"/>
                </a:solidFill>
                <a:latin typeface="Arial" panose="020B0604020202020204" pitchFamily="34" charset="0"/>
                <a:cs typeface="Arial" panose="020B0604020202020204" pitchFamily="34" charset="0"/>
              </a:rPr>
              <a:t>Anus</a:t>
            </a:r>
            <a:endParaRPr lang="en-US" dirty="0">
              <a:solidFill>
                <a:srgbClr val="06698A"/>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5D6D6B74-C3DC-A3DF-8D3A-E55C068FBB3C}"/>
              </a:ext>
            </a:extLst>
          </p:cNvPr>
          <p:cNvCxnSpPr>
            <a:cxnSpLocks/>
          </p:cNvCxnSpPr>
          <p:nvPr/>
        </p:nvCxnSpPr>
        <p:spPr>
          <a:xfrm flipH="1">
            <a:off x="6113929" y="4602219"/>
            <a:ext cx="657670" cy="658560"/>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CF86B3F-52A8-D8F7-26F0-26FFBF871AC5}"/>
              </a:ext>
            </a:extLst>
          </p:cNvPr>
          <p:cNvSpPr txBox="1"/>
          <p:nvPr>
            <p:custDataLst>
              <p:tags r:id="rId1"/>
            </p:custDataLst>
          </p:nvPr>
        </p:nvSpPr>
        <p:spPr>
          <a:xfrm>
            <a:off x="6719123" y="1726086"/>
            <a:ext cx="1650703" cy="369332"/>
          </a:xfrm>
          <a:prstGeom prst="rect">
            <a:avLst/>
          </a:prstGeom>
          <a:noFill/>
        </p:spPr>
        <p:txBody>
          <a:bodyPr wrap="square" rtlCol="0">
            <a:spAutoFit/>
          </a:bodyPr>
          <a:lstStyle/>
          <a:p>
            <a:pPr algn="ctr"/>
            <a:r>
              <a:rPr lang="en-CA" dirty="0">
                <a:solidFill>
                  <a:srgbClr val="06698A"/>
                </a:solidFill>
                <a:latin typeface="Arial" panose="020B0604020202020204" pitchFamily="34" charset="0"/>
                <a:cs typeface="Arial" panose="020B0604020202020204" pitchFamily="34" charset="0"/>
              </a:rPr>
              <a:t>Clitoris</a:t>
            </a:r>
            <a:endParaRPr lang="en-US" dirty="0">
              <a:solidFill>
                <a:srgbClr val="06698A"/>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E5B08948-0C89-AEFE-9EE0-20B688959F72}"/>
              </a:ext>
            </a:extLst>
          </p:cNvPr>
          <p:cNvCxnSpPr>
            <a:cxnSpLocks/>
          </p:cNvCxnSpPr>
          <p:nvPr>
            <p:custDataLst>
              <p:tags r:id="rId2"/>
            </p:custDataLst>
          </p:nvPr>
        </p:nvCxnSpPr>
        <p:spPr>
          <a:xfrm flipH="1">
            <a:off x="6137654" y="2035815"/>
            <a:ext cx="897358" cy="690090"/>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98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7" grpId="0"/>
      <p:bldP spid="29"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vulva</a:t>
            </a:r>
          </a:p>
        </p:txBody>
      </p:sp>
      <p:pic>
        <p:nvPicPr>
          <p:cNvPr id="33" name="Online Media 3" title="The Menstrual Cycle">
            <a:hlinkClick r:id="" action="ppaction://media"/>
            <a:extLst>
              <a:ext uri="{FF2B5EF4-FFF2-40B4-BE49-F238E27FC236}">
                <a16:creationId xmlns:a16="http://schemas.microsoft.com/office/drawing/2014/main" id="{B28ABB6D-6FD8-7F7E-7B0C-2C452D2053D1}"/>
              </a:ext>
            </a:extLst>
          </p:cNvPr>
          <p:cNvPicPr>
            <a:picLocks noGrp="1" noRot="1" noChangeAspect="1"/>
          </p:cNvPicPr>
          <p:nvPr>
            <p:ph idx="1"/>
            <a:videoFile r:link="rId1"/>
          </p:nvPr>
        </p:nvPicPr>
        <p:blipFill>
          <a:blip r:embed="rId6"/>
          <a:stretch>
            <a:fillRect/>
          </a:stretch>
        </p:blipFill>
        <p:spPr>
          <a:xfrm>
            <a:off x="2272276" y="896610"/>
            <a:ext cx="7647447" cy="4301689"/>
          </a:xfrm>
          <a:prstGeom prst="rect">
            <a:avLst/>
          </a:prstGeom>
        </p:spPr>
      </p:pic>
      <p:sp>
        <p:nvSpPr>
          <p:cNvPr id="34" name="TextBox 33">
            <a:extLst>
              <a:ext uri="{FF2B5EF4-FFF2-40B4-BE49-F238E27FC236}">
                <a16:creationId xmlns:a16="http://schemas.microsoft.com/office/drawing/2014/main" id="{EE0F804F-9C33-FD7E-C31D-21F2AFF4285A}"/>
              </a:ext>
            </a:extLst>
          </p:cNvPr>
          <p:cNvSpPr txBox="1"/>
          <p:nvPr/>
        </p:nvSpPr>
        <p:spPr>
          <a:xfrm>
            <a:off x="3973164" y="5344680"/>
            <a:ext cx="4320480" cy="861774"/>
          </a:xfrm>
          <a:prstGeom prst="rect">
            <a:avLst/>
          </a:prstGeom>
          <a:noFill/>
        </p:spPr>
        <p:txBody>
          <a:bodyPr wrap="square" rtlCol="0">
            <a:spAutoFit/>
          </a:bodyPr>
          <a:lstStyle/>
          <a:p>
            <a:pPr algn="ctr"/>
            <a:r>
              <a:rPr lang="en-CA" b="1" dirty="0">
                <a:solidFill>
                  <a:srgbClr val="06698A"/>
                </a:solidFill>
                <a:latin typeface="Arial" panose="020B0604020202020204" pitchFamily="34" charset="0"/>
                <a:cs typeface="Arial" panose="020B0604020202020204" pitchFamily="34" charset="0"/>
              </a:rPr>
              <a:t>Menstruation</a:t>
            </a:r>
          </a:p>
          <a:p>
            <a:pPr algn="ctr"/>
            <a:r>
              <a:rPr lang="en-CA" altLang="en-US" sz="1400" dirty="0">
                <a:solidFill>
                  <a:srgbClr val="6ABF4B"/>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https://www.youtube.com/watch?v=vXrQ_FhZmos</a:t>
            </a:r>
            <a:endParaRPr lang="en-CA" altLang="en-US" sz="1400" dirty="0">
              <a:solidFill>
                <a:srgbClr val="6ABF4B"/>
              </a:solidFill>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03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vulva</a:t>
            </a:r>
          </a:p>
        </p:txBody>
      </p:sp>
      <p:sp>
        <p:nvSpPr>
          <p:cNvPr id="4" name="Content Placeholder 2">
            <a:extLst>
              <a:ext uri="{FF2B5EF4-FFF2-40B4-BE49-F238E27FC236}">
                <a16:creationId xmlns:a16="http://schemas.microsoft.com/office/drawing/2014/main" id="{6823ED07-43D2-5E84-15F6-FECE57D438F3}"/>
              </a:ext>
            </a:extLst>
          </p:cNvPr>
          <p:cNvSpPr>
            <a:spLocks noGrp="1"/>
          </p:cNvSpPr>
          <p:nvPr>
            <p:ph idx="1"/>
          </p:nvPr>
        </p:nvSpPr>
        <p:spPr>
          <a:xfrm>
            <a:off x="965478" y="1066750"/>
            <a:ext cx="10515600" cy="4351338"/>
          </a:xfrm>
        </p:spPr>
        <p:txBody>
          <a:bodyPr/>
          <a:lstStyle/>
          <a:p>
            <a:pPr marL="0" indent="0" fontAlgn="base">
              <a:buNone/>
            </a:pPr>
            <a:r>
              <a:rPr lang="en-CA" sz="3200" b="1" dirty="0">
                <a:solidFill>
                  <a:srgbClr val="06698A"/>
                </a:solidFill>
              </a:rPr>
              <a:t>When does menstruation start?</a:t>
            </a:r>
            <a:r>
              <a:rPr lang="en-US" sz="3200" dirty="0">
                <a:solidFill>
                  <a:srgbClr val="06698A"/>
                </a:solidFill>
              </a:rPr>
              <a:t>​</a:t>
            </a:r>
          </a:p>
          <a:p>
            <a:pPr algn="l" fontAlgn="base">
              <a:lnSpc>
                <a:spcPct val="150000"/>
              </a:lnSpc>
            </a:pPr>
            <a:r>
              <a:rPr lang="en-US" sz="3200" dirty="0">
                <a:solidFill>
                  <a:srgbClr val="06698A"/>
                </a:solidFill>
              </a:rPr>
              <a:t>No one can tell exactly when it will start​</a:t>
            </a:r>
          </a:p>
          <a:p>
            <a:pPr algn="l" fontAlgn="base">
              <a:lnSpc>
                <a:spcPct val="100000"/>
              </a:lnSpc>
            </a:pPr>
            <a:r>
              <a:rPr lang="en-US" sz="3200" dirty="0">
                <a:solidFill>
                  <a:srgbClr val="06698A"/>
                </a:solidFill>
              </a:rPr>
              <a:t>White or yellow discharge in the underwear can be a sign that a period is coming within the next year​</a:t>
            </a:r>
          </a:p>
          <a:p>
            <a:pPr algn="l" fontAlgn="base">
              <a:lnSpc>
                <a:spcPct val="150000"/>
              </a:lnSpc>
            </a:pPr>
            <a:r>
              <a:rPr lang="en-US" sz="3200" dirty="0">
                <a:solidFill>
                  <a:srgbClr val="06698A"/>
                </a:solidFill>
              </a:rPr>
              <a:t>Periods may not come every month at first</a:t>
            </a:r>
          </a:p>
          <a:p>
            <a:endParaRPr lang="en-US" dirty="0"/>
          </a:p>
        </p:txBody>
      </p:sp>
      <p:sp>
        <p:nvSpPr>
          <p:cNvPr id="5" name="Speech Bubble: Rectangle with Corners Rounded 4">
            <a:extLst>
              <a:ext uri="{FF2B5EF4-FFF2-40B4-BE49-F238E27FC236}">
                <a16:creationId xmlns:a16="http://schemas.microsoft.com/office/drawing/2014/main" id="{FF5E859C-1FB1-F719-EC54-FD8245D31A51}"/>
              </a:ext>
            </a:extLst>
          </p:cNvPr>
          <p:cNvSpPr/>
          <p:nvPr/>
        </p:nvSpPr>
        <p:spPr>
          <a:xfrm rot="20312476">
            <a:off x="8483201" y="4102154"/>
            <a:ext cx="2896333" cy="1778464"/>
          </a:xfrm>
          <a:prstGeom prst="wedgeRoundRectCallout">
            <a:avLst>
              <a:gd name="adj1" fmla="val 36737"/>
              <a:gd name="adj2" fmla="val 64842"/>
              <a:gd name="adj3" fmla="val 16667"/>
            </a:avLst>
          </a:prstGeom>
          <a:solidFill>
            <a:srgbClr val="06698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base"/>
            <a:r>
              <a:rPr lang="en-CA" sz="2000" i="1" dirty="0"/>
              <a:t>Be prepared: </a:t>
            </a:r>
            <a:r>
              <a:rPr lang="en-US" sz="2000" dirty="0"/>
              <a:t>​</a:t>
            </a:r>
          </a:p>
          <a:p>
            <a:pPr algn="ctr" fontAlgn="base"/>
            <a:r>
              <a:rPr lang="en-CA" sz="2000" i="1" dirty="0"/>
              <a:t>Consider having extra pads and underwear with you at school</a:t>
            </a:r>
            <a:endParaRPr lang="en-US" sz="2000" dirty="0"/>
          </a:p>
        </p:txBody>
      </p:sp>
    </p:spTree>
    <p:extLst>
      <p:ext uri="{BB962C8B-B14F-4D97-AF65-F5344CB8AC3E}">
        <p14:creationId xmlns:p14="http://schemas.microsoft.com/office/powerpoint/2010/main" val="132030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Menstrual Products</a:t>
            </a:r>
          </a:p>
        </p:txBody>
      </p:sp>
      <p:sp>
        <p:nvSpPr>
          <p:cNvPr id="4" name="Content Placeholder 2">
            <a:extLst>
              <a:ext uri="{FF2B5EF4-FFF2-40B4-BE49-F238E27FC236}">
                <a16:creationId xmlns:a16="http://schemas.microsoft.com/office/drawing/2014/main" id="{6823ED07-43D2-5E84-15F6-FECE57D438F3}"/>
              </a:ext>
            </a:extLst>
          </p:cNvPr>
          <p:cNvSpPr>
            <a:spLocks noGrp="1"/>
          </p:cNvSpPr>
          <p:nvPr>
            <p:ph idx="1"/>
          </p:nvPr>
        </p:nvSpPr>
        <p:spPr>
          <a:xfrm>
            <a:off x="965478" y="1066750"/>
            <a:ext cx="10515600" cy="4351338"/>
          </a:xfrm>
        </p:spPr>
        <p:txBody>
          <a:bodyPr/>
          <a:lstStyle/>
          <a:p>
            <a:pPr marL="0" indent="0" algn="ctr" fontAlgn="base">
              <a:buNone/>
            </a:pPr>
            <a:r>
              <a:rPr lang="en-CA" sz="3200" b="1" i="1" dirty="0">
                <a:solidFill>
                  <a:srgbClr val="06698A"/>
                </a:solidFill>
              </a:rPr>
              <a:t>Used to catch blood and discharge keeping underwear clean</a:t>
            </a:r>
          </a:p>
          <a:p>
            <a:pPr fontAlgn="base">
              <a:spcBef>
                <a:spcPts val="1800"/>
              </a:spcBef>
            </a:pPr>
            <a:r>
              <a:rPr lang="en-CA" sz="3200" dirty="0">
                <a:solidFill>
                  <a:srgbClr val="06698A"/>
                </a:solidFill>
              </a:rPr>
              <a:t>Pantyliners/Menstrual pads</a:t>
            </a:r>
          </a:p>
          <a:p>
            <a:pPr fontAlgn="base">
              <a:spcBef>
                <a:spcPts val="1800"/>
              </a:spcBef>
            </a:pPr>
            <a:r>
              <a:rPr lang="en-CA" sz="3200" dirty="0">
                <a:solidFill>
                  <a:srgbClr val="06698A"/>
                </a:solidFill>
              </a:rPr>
              <a:t>Tampons</a:t>
            </a:r>
          </a:p>
          <a:p>
            <a:pPr fontAlgn="base">
              <a:spcBef>
                <a:spcPts val="1800"/>
              </a:spcBef>
            </a:pPr>
            <a:r>
              <a:rPr lang="en-CA" sz="3200" dirty="0">
                <a:solidFill>
                  <a:srgbClr val="06698A"/>
                </a:solidFill>
              </a:rPr>
              <a:t>Menstrual cups</a:t>
            </a:r>
          </a:p>
          <a:p>
            <a:pPr fontAlgn="base">
              <a:spcBef>
                <a:spcPts val="1800"/>
              </a:spcBef>
            </a:pPr>
            <a:r>
              <a:rPr lang="en-CA" sz="3200" dirty="0">
                <a:solidFill>
                  <a:srgbClr val="06698A"/>
                </a:solidFill>
              </a:rPr>
              <a:t>Menstrual underwear</a:t>
            </a:r>
          </a:p>
          <a:p>
            <a:endParaRPr lang="en-US" dirty="0"/>
          </a:p>
        </p:txBody>
      </p:sp>
      <p:pic>
        <p:nvPicPr>
          <p:cNvPr id="2" name="Picture 2">
            <a:extLst>
              <a:ext uri="{FF2B5EF4-FFF2-40B4-BE49-F238E27FC236}">
                <a16:creationId xmlns:a16="http://schemas.microsoft.com/office/drawing/2014/main" id="{B482276B-BFD2-6229-2505-A137C40A0A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9723" y="2419897"/>
            <a:ext cx="3655555" cy="2476728"/>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A84E9F85-B83D-0AAB-0689-2FC908B96C25}"/>
              </a:ext>
            </a:extLst>
          </p:cNvPr>
          <p:cNvSpPr/>
          <p:nvPr/>
        </p:nvSpPr>
        <p:spPr>
          <a:xfrm rot="20087357">
            <a:off x="8832097" y="4154920"/>
            <a:ext cx="2711544" cy="1697184"/>
          </a:xfrm>
          <a:prstGeom prst="wedgeRoundRectCallout">
            <a:avLst>
              <a:gd name="adj1" fmla="val 36737"/>
              <a:gd name="adj2" fmla="val 64842"/>
              <a:gd name="adj3" fmla="val 16667"/>
            </a:avLst>
          </a:prstGeom>
          <a:solidFill>
            <a:srgbClr val="06698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000" i="1" dirty="0"/>
              <a:t>All menstrual products need to be changed every couple hours to prevent infections</a:t>
            </a:r>
            <a:endParaRPr lang="en-US" sz="2000" i="1" dirty="0"/>
          </a:p>
        </p:txBody>
      </p:sp>
    </p:spTree>
    <p:extLst>
      <p:ext uri="{BB962C8B-B14F-4D97-AF65-F5344CB8AC3E}">
        <p14:creationId xmlns:p14="http://schemas.microsoft.com/office/powerpoint/2010/main" val="98010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vulva</a:t>
            </a:r>
          </a:p>
        </p:txBody>
      </p:sp>
      <p:sp>
        <p:nvSpPr>
          <p:cNvPr id="4" name="Content Placeholder 2">
            <a:extLst>
              <a:ext uri="{FF2B5EF4-FFF2-40B4-BE49-F238E27FC236}">
                <a16:creationId xmlns:a16="http://schemas.microsoft.com/office/drawing/2014/main" id="{6823ED07-43D2-5E84-15F6-FECE57D438F3}"/>
              </a:ext>
            </a:extLst>
          </p:cNvPr>
          <p:cNvSpPr>
            <a:spLocks noGrp="1"/>
          </p:cNvSpPr>
          <p:nvPr>
            <p:ph idx="1"/>
          </p:nvPr>
        </p:nvSpPr>
        <p:spPr>
          <a:xfrm>
            <a:off x="965478" y="1066749"/>
            <a:ext cx="10515600" cy="4844654"/>
          </a:xfrm>
        </p:spPr>
        <p:txBody>
          <a:bodyPr>
            <a:normAutofit/>
          </a:bodyPr>
          <a:lstStyle/>
          <a:p>
            <a:pPr marL="0" indent="0" algn="ctr" fontAlgn="base">
              <a:buNone/>
            </a:pPr>
            <a:r>
              <a:rPr lang="en-US" sz="3200" b="1" dirty="0">
                <a:solidFill>
                  <a:srgbClr val="06698A"/>
                </a:solidFill>
              </a:rPr>
              <a:t>Menstruation may cause:​</a:t>
            </a:r>
          </a:p>
          <a:p>
            <a:pPr fontAlgn="base"/>
            <a:r>
              <a:rPr lang="en-US" sz="3200" b="1" dirty="0">
                <a:solidFill>
                  <a:srgbClr val="06698A"/>
                </a:solidFill>
              </a:rPr>
              <a:t>Breast</a:t>
            </a:r>
            <a:r>
              <a:rPr lang="en-US" sz="3200" dirty="0">
                <a:solidFill>
                  <a:srgbClr val="06698A"/>
                </a:solidFill>
              </a:rPr>
              <a:t> tenderness or pain​</a:t>
            </a:r>
          </a:p>
          <a:p>
            <a:pPr fontAlgn="base"/>
            <a:r>
              <a:rPr lang="en-US" sz="3200" b="1" dirty="0">
                <a:solidFill>
                  <a:srgbClr val="06698A"/>
                </a:solidFill>
              </a:rPr>
              <a:t>Period Cramps​</a:t>
            </a:r>
          </a:p>
          <a:p>
            <a:pPr marL="450850" indent="269875" fontAlgn="base"/>
            <a:r>
              <a:rPr lang="en-US" dirty="0">
                <a:solidFill>
                  <a:srgbClr val="06698A"/>
                </a:solidFill>
              </a:rPr>
              <a:t>Aches or cramps in the lower part of your belly​</a:t>
            </a:r>
          </a:p>
          <a:p>
            <a:pPr marL="450850" indent="269875" fontAlgn="base"/>
            <a:r>
              <a:rPr lang="en-US" dirty="0">
                <a:solidFill>
                  <a:srgbClr val="06698A"/>
                </a:solidFill>
              </a:rPr>
              <a:t>Backache​</a:t>
            </a:r>
          </a:p>
          <a:p>
            <a:pPr marL="450850" indent="269875" fontAlgn="base"/>
            <a:r>
              <a:rPr lang="en-US" dirty="0">
                <a:solidFill>
                  <a:srgbClr val="06698A"/>
                </a:solidFill>
              </a:rPr>
              <a:t>Ache along your inner thigh​</a:t>
            </a:r>
          </a:p>
          <a:p>
            <a:pPr fontAlgn="base"/>
            <a:r>
              <a:rPr lang="en-US" sz="3200" b="1" dirty="0">
                <a:solidFill>
                  <a:srgbClr val="06698A"/>
                </a:solidFill>
              </a:rPr>
              <a:t>Pre-Menstrual Syndrome(PMS) </a:t>
            </a:r>
            <a:r>
              <a:rPr lang="en-US" sz="3200" dirty="0">
                <a:solidFill>
                  <a:srgbClr val="06698A"/>
                </a:solidFill>
              </a:rPr>
              <a:t>​</a:t>
            </a:r>
          </a:p>
          <a:p>
            <a:pPr marL="720725" indent="-269875" fontAlgn="base"/>
            <a:r>
              <a:rPr lang="en-US" dirty="0">
                <a:solidFill>
                  <a:srgbClr val="06698A"/>
                </a:solidFill>
              </a:rPr>
              <a:t>Feeling swollen, headaches, acne, abdominal cramps, tired, sad, and irritable </a:t>
            </a:r>
          </a:p>
          <a:p>
            <a:endParaRPr lang="en-US" dirty="0"/>
          </a:p>
        </p:txBody>
      </p:sp>
    </p:spTree>
    <p:extLst>
      <p:ext uri="{BB962C8B-B14F-4D97-AF65-F5344CB8AC3E}">
        <p14:creationId xmlns:p14="http://schemas.microsoft.com/office/powerpoint/2010/main" val="128061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vulva</a:t>
            </a:r>
          </a:p>
        </p:txBody>
      </p:sp>
      <p:sp>
        <p:nvSpPr>
          <p:cNvPr id="4" name="Content Placeholder 2">
            <a:extLst>
              <a:ext uri="{FF2B5EF4-FFF2-40B4-BE49-F238E27FC236}">
                <a16:creationId xmlns:a16="http://schemas.microsoft.com/office/drawing/2014/main" id="{6823ED07-43D2-5E84-15F6-FECE57D438F3}"/>
              </a:ext>
            </a:extLst>
          </p:cNvPr>
          <p:cNvSpPr>
            <a:spLocks noGrp="1"/>
          </p:cNvSpPr>
          <p:nvPr>
            <p:ph idx="1"/>
          </p:nvPr>
        </p:nvSpPr>
        <p:spPr>
          <a:xfrm>
            <a:off x="965478" y="1066749"/>
            <a:ext cx="10142454" cy="4844654"/>
          </a:xfrm>
        </p:spPr>
        <p:txBody>
          <a:bodyPr>
            <a:normAutofit/>
          </a:bodyPr>
          <a:lstStyle/>
          <a:p>
            <a:pPr marL="0" indent="0" algn="ctr" fontAlgn="base">
              <a:buNone/>
            </a:pPr>
            <a:r>
              <a:rPr lang="en-US" sz="3200" b="1" dirty="0">
                <a:solidFill>
                  <a:srgbClr val="06698A"/>
                </a:solidFill>
              </a:rPr>
              <a:t>Managing period symptoms:​</a:t>
            </a:r>
          </a:p>
          <a:p>
            <a:pPr fontAlgn="base"/>
            <a:r>
              <a:rPr lang="en-US" sz="3200" dirty="0">
                <a:solidFill>
                  <a:srgbClr val="06698A"/>
                </a:solidFill>
              </a:rPr>
              <a:t>Be physically active ​</a:t>
            </a:r>
          </a:p>
          <a:p>
            <a:pPr marL="811213" indent="-269875" fontAlgn="base"/>
            <a:r>
              <a:rPr lang="en-US" dirty="0">
                <a:solidFill>
                  <a:srgbClr val="06698A"/>
                </a:solidFill>
              </a:rPr>
              <a:t>Go for a walk, swim, bike or play your </a:t>
            </a:r>
            <a:r>
              <a:rPr lang="en-US" dirty="0" err="1">
                <a:solidFill>
                  <a:srgbClr val="06698A"/>
                </a:solidFill>
              </a:rPr>
              <a:t>favourite</a:t>
            </a:r>
            <a:r>
              <a:rPr lang="en-US" dirty="0">
                <a:solidFill>
                  <a:srgbClr val="06698A"/>
                </a:solidFill>
              </a:rPr>
              <a:t> sport.​</a:t>
            </a:r>
          </a:p>
          <a:p>
            <a:pPr fontAlgn="base">
              <a:spcBef>
                <a:spcPts val="1800"/>
              </a:spcBef>
            </a:pPr>
            <a:r>
              <a:rPr lang="en-US" sz="3200" dirty="0">
                <a:solidFill>
                  <a:srgbClr val="06698A"/>
                </a:solidFill>
              </a:rPr>
              <a:t>Take a warm bath​</a:t>
            </a:r>
          </a:p>
          <a:p>
            <a:pPr fontAlgn="base">
              <a:spcBef>
                <a:spcPts val="1800"/>
              </a:spcBef>
            </a:pPr>
            <a:r>
              <a:rPr lang="en-US" sz="3200" dirty="0">
                <a:solidFill>
                  <a:srgbClr val="06698A"/>
                </a:solidFill>
              </a:rPr>
              <a:t>Place a warm heating pad or hot water bottle on your abdomen</a:t>
            </a:r>
          </a:p>
          <a:p>
            <a:pPr fontAlgn="base">
              <a:spcBef>
                <a:spcPts val="1800"/>
              </a:spcBef>
            </a:pPr>
            <a:r>
              <a:rPr lang="en-US" sz="3200" dirty="0">
                <a:solidFill>
                  <a:srgbClr val="06698A"/>
                </a:solidFill>
              </a:rPr>
              <a:t>Eat a variety of foods every day</a:t>
            </a:r>
          </a:p>
          <a:p>
            <a:endParaRPr lang="en-US" dirty="0"/>
          </a:p>
        </p:txBody>
      </p:sp>
      <p:pic>
        <p:nvPicPr>
          <p:cNvPr id="2" name="Picture 2">
            <a:extLst>
              <a:ext uri="{FF2B5EF4-FFF2-40B4-BE49-F238E27FC236}">
                <a16:creationId xmlns:a16="http://schemas.microsoft.com/office/drawing/2014/main" id="{7DC50CAB-88C4-6EBC-3E76-BEAB52318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0553" y="4006230"/>
            <a:ext cx="2640106" cy="230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9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337328" y="251936"/>
            <a:ext cx="3530322" cy="1028245"/>
          </a:xfrm>
        </p:spPr>
        <p:txBody>
          <a:bodyPr>
            <a:noAutofit/>
          </a:bodyPr>
          <a:lstStyle>
            <a:lvl1pPr>
              <a:defRPr sz="3200" b="1" cap="none" baseline="0">
                <a:solidFill>
                  <a:srgbClr val="6ABF4B"/>
                </a:solidFill>
                <a:latin typeface="Arial  "/>
              </a:defRPr>
            </a:lvl1pPr>
          </a:lstStyle>
          <a:p>
            <a:r>
              <a:rPr lang="en-US" dirty="0"/>
              <a:t>Class Guidelines</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75027" y="1584961"/>
            <a:ext cx="9845397" cy="3120389"/>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en-US" sz="3200" dirty="0">
                <a:solidFill>
                  <a:srgbClr val="06698A"/>
                </a:solidFill>
              </a:rPr>
              <a:t>Giggling is okay</a:t>
            </a:r>
          </a:p>
          <a:p>
            <a:pPr lvl="0">
              <a:spcAft>
                <a:spcPts val="1800"/>
              </a:spcAft>
            </a:pPr>
            <a:r>
              <a:rPr lang="en-US" sz="3200" dirty="0">
                <a:solidFill>
                  <a:srgbClr val="06698A"/>
                </a:solidFill>
              </a:rPr>
              <a:t>Be respectful</a:t>
            </a:r>
          </a:p>
          <a:p>
            <a:pPr lvl="0">
              <a:spcAft>
                <a:spcPts val="1800"/>
              </a:spcAft>
            </a:pPr>
            <a:r>
              <a:rPr lang="en-US" sz="3200" dirty="0">
                <a:solidFill>
                  <a:srgbClr val="06698A"/>
                </a:solidFill>
              </a:rPr>
              <a:t>Everyone is learning, ask questions!</a:t>
            </a:r>
          </a:p>
          <a:p>
            <a:pPr lvl="0">
              <a:spcAft>
                <a:spcPts val="1800"/>
              </a:spcAft>
            </a:pPr>
            <a:r>
              <a:rPr lang="en-US" sz="3200" dirty="0">
                <a:solidFill>
                  <a:srgbClr val="06698A"/>
                </a:solidFill>
              </a:rPr>
              <a:t>Discuss puberty topics responsibly outside the classroom</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192920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dirty="0"/>
              <a:t>Feelings</a:t>
            </a:r>
          </a:p>
        </p:txBody>
      </p:sp>
      <p:sp>
        <p:nvSpPr>
          <p:cNvPr id="4" name="Content Placeholder 2">
            <a:extLst>
              <a:ext uri="{FF2B5EF4-FFF2-40B4-BE49-F238E27FC236}">
                <a16:creationId xmlns:a16="http://schemas.microsoft.com/office/drawing/2014/main" id="{6823ED07-43D2-5E84-15F6-FECE57D438F3}"/>
              </a:ext>
            </a:extLst>
          </p:cNvPr>
          <p:cNvSpPr>
            <a:spLocks noGrp="1"/>
          </p:cNvSpPr>
          <p:nvPr>
            <p:ph idx="1"/>
          </p:nvPr>
        </p:nvSpPr>
        <p:spPr>
          <a:xfrm>
            <a:off x="1024773" y="1620541"/>
            <a:ext cx="10142454" cy="2590851"/>
          </a:xfrm>
        </p:spPr>
        <p:txBody>
          <a:bodyPr>
            <a:normAutofit/>
          </a:bodyPr>
          <a:lstStyle/>
          <a:p>
            <a:pPr marL="0" indent="0" algn="ctr" fontAlgn="base">
              <a:buNone/>
            </a:pPr>
            <a:r>
              <a:rPr lang="en-US" sz="3200" dirty="0">
                <a:solidFill>
                  <a:srgbClr val="06698A"/>
                </a:solidFill>
              </a:rPr>
              <a:t>Everyone has different feelings during puberty…this is completely normal!</a:t>
            </a:r>
          </a:p>
          <a:p>
            <a:pPr marL="0" indent="0" algn="ctr" fontAlgn="base">
              <a:buNone/>
            </a:pPr>
            <a:endParaRPr lang="en-US" sz="3200" dirty="0">
              <a:solidFill>
                <a:srgbClr val="06698A"/>
              </a:solidFill>
            </a:endParaRPr>
          </a:p>
          <a:p>
            <a:pPr marL="0" indent="0" algn="ctr" fontAlgn="base">
              <a:buNone/>
            </a:pPr>
            <a:r>
              <a:rPr lang="en-US" sz="3200" dirty="0">
                <a:solidFill>
                  <a:srgbClr val="06698A"/>
                </a:solidFill>
              </a:rPr>
              <a:t>What are some of the feelings you might experience?</a:t>
            </a:r>
          </a:p>
          <a:p>
            <a:endParaRPr lang="en-US" dirty="0"/>
          </a:p>
        </p:txBody>
      </p:sp>
    </p:spTree>
    <p:extLst>
      <p:ext uri="{BB962C8B-B14F-4D97-AF65-F5344CB8AC3E}">
        <p14:creationId xmlns:p14="http://schemas.microsoft.com/office/powerpoint/2010/main" val="150093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5" name="Content Placeholder 3">
            <a:extLst>
              <a:ext uri="{FF2B5EF4-FFF2-40B4-BE49-F238E27FC236}">
                <a16:creationId xmlns:a16="http://schemas.microsoft.com/office/drawing/2014/main" id="{997720F1-5AA4-FAD0-5809-DA6CDABDE7AD}"/>
              </a:ext>
            </a:extLst>
          </p:cNvPr>
          <p:cNvPicPr>
            <a:picLocks noGrp="1" noChangeAspect="1"/>
          </p:cNvPicPr>
          <p:nvPr>
            <p:ph idx="1"/>
          </p:nvPr>
        </p:nvPicPr>
        <p:blipFill rotWithShape="1">
          <a:blip r:embed="rId5"/>
          <a:srcRect l="1556" r="1556"/>
          <a:stretch/>
        </p:blipFill>
        <p:spPr>
          <a:xfrm>
            <a:off x="1722520" y="447588"/>
            <a:ext cx="8746959" cy="5589662"/>
          </a:xfrm>
          <a:prstGeom prst="rect">
            <a:avLst/>
          </a:prstGeom>
        </p:spPr>
      </p:pic>
    </p:spTree>
    <p:extLst>
      <p:ext uri="{BB962C8B-B14F-4D97-AF65-F5344CB8AC3E}">
        <p14:creationId xmlns:p14="http://schemas.microsoft.com/office/powerpoint/2010/main" val="1009500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4" name="Content Placeholder 2">
            <a:extLst>
              <a:ext uri="{FF2B5EF4-FFF2-40B4-BE49-F238E27FC236}">
                <a16:creationId xmlns:a16="http://schemas.microsoft.com/office/drawing/2014/main" id="{F32EE701-F455-2BD4-007E-AD58AC6D89BC}"/>
              </a:ext>
            </a:extLst>
          </p:cNvPr>
          <p:cNvSpPr>
            <a:spLocks noGrp="1"/>
          </p:cNvSpPr>
          <p:nvPr>
            <p:ph idx="1"/>
          </p:nvPr>
        </p:nvSpPr>
        <p:spPr>
          <a:xfrm>
            <a:off x="1430626" y="1327241"/>
            <a:ext cx="9310352" cy="4351338"/>
          </a:xfrm>
        </p:spPr>
        <p:txBody>
          <a:bodyPr/>
          <a:lstStyle/>
          <a:p>
            <a:pPr algn="l">
              <a:lnSpc>
                <a:spcPct val="150000"/>
              </a:lnSpc>
            </a:pPr>
            <a:r>
              <a:rPr lang="en-CA" altLang="en-US" sz="3200" dirty="0">
                <a:solidFill>
                  <a:srgbClr val="06698A"/>
                </a:solidFill>
              </a:rPr>
              <a:t>Changing interests may change friendships</a:t>
            </a:r>
            <a:endParaRPr lang="en-US" sz="3200" dirty="0">
              <a:solidFill>
                <a:srgbClr val="06698A"/>
              </a:solidFill>
            </a:endParaRPr>
          </a:p>
          <a:p>
            <a:pPr algn="l">
              <a:lnSpc>
                <a:spcPct val="150000"/>
              </a:lnSpc>
              <a:spcAft>
                <a:spcPts val="600"/>
              </a:spcAft>
            </a:pPr>
            <a:r>
              <a:rPr lang="en-CA" altLang="en-US" sz="3200" dirty="0">
                <a:solidFill>
                  <a:srgbClr val="06698A"/>
                </a:solidFill>
              </a:rPr>
              <a:t>Some people start “liking” others</a:t>
            </a:r>
          </a:p>
          <a:p>
            <a:pPr algn="l">
              <a:spcAft>
                <a:spcPts val="600"/>
              </a:spcAft>
            </a:pPr>
            <a:r>
              <a:rPr lang="en-CA" altLang="en-US" sz="3200" dirty="0">
                <a:solidFill>
                  <a:srgbClr val="06698A"/>
                </a:solidFill>
              </a:rPr>
              <a:t>Might be treated like they are older because  of their changing body</a:t>
            </a:r>
          </a:p>
          <a:p>
            <a:pPr algn="l">
              <a:spcAft>
                <a:spcPts val="600"/>
              </a:spcAft>
            </a:pPr>
            <a:r>
              <a:rPr lang="en-CA" altLang="en-US" sz="3200" dirty="0">
                <a:solidFill>
                  <a:srgbClr val="06698A"/>
                </a:solidFill>
              </a:rPr>
              <a:t>Teasing</a:t>
            </a:r>
          </a:p>
          <a:p>
            <a:endParaRPr lang="en-US" dirty="0"/>
          </a:p>
        </p:txBody>
      </p:sp>
      <p:sp>
        <p:nvSpPr>
          <p:cNvPr id="5" name="Title 1">
            <a:extLst>
              <a:ext uri="{FF2B5EF4-FFF2-40B4-BE49-F238E27FC236}">
                <a16:creationId xmlns:a16="http://schemas.microsoft.com/office/drawing/2014/main" id="{2B4F1D7D-88CD-413C-A9B0-2D210FBCA9A4}"/>
              </a:ext>
            </a:extLst>
          </p:cNvPr>
          <p:cNvSpPr>
            <a:spLocks noGrp="1"/>
          </p:cNvSpPr>
          <p:nvPr>
            <p:ph type="title" hasCustomPrompt="1"/>
          </p:nvPr>
        </p:nvSpPr>
        <p:spPr>
          <a:xfrm>
            <a:off x="2305321" y="4981"/>
            <a:ext cx="7572777"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dirty="0"/>
              <a:t>How can puberty affect relationships?</a:t>
            </a:r>
          </a:p>
        </p:txBody>
      </p:sp>
    </p:spTree>
    <p:extLst>
      <p:ext uri="{BB962C8B-B14F-4D97-AF65-F5344CB8AC3E}">
        <p14:creationId xmlns:p14="http://schemas.microsoft.com/office/powerpoint/2010/main" val="1949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2305321" y="4981"/>
            <a:ext cx="7572777"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dirty="0"/>
              <a:t>Where can you get more information?</a:t>
            </a:r>
          </a:p>
        </p:txBody>
      </p:sp>
      <p:sp>
        <p:nvSpPr>
          <p:cNvPr id="4" name="Content Placeholder 2">
            <a:extLst>
              <a:ext uri="{FF2B5EF4-FFF2-40B4-BE49-F238E27FC236}">
                <a16:creationId xmlns:a16="http://schemas.microsoft.com/office/drawing/2014/main" id="{F32EE701-F455-2BD4-007E-AD58AC6D89BC}"/>
              </a:ext>
            </a:extLst>
          </p:cNvPr>
          <p:cNvSpPr>
            <a:spLocks noGrp="1"/>
          </p:cNvSpPr>
          <p:nvPr>
            <p:ph idx="1"/>
          </p:nvPr>
        </p:nvSpPr>
        <p:spPr>
          <a:xfrm>
            <a:off x="3079120" y="1478745"/>
            <a:ext cx="6039118" cy="4351338"/>
          </a:xfrm>
        </p:spPr>
        <p:txBody>
          <a:bodyPr/>
          <a:lstStyle/>
          <a:p>
            <a:pPr algn="l">
              <a:lnSpc>
                <a:spcPct val="150000"/>
              </a:lnSpc>
            </a:pPr>
            <a:r>
              <a:rPr lang="en-US" altLang="en-US" sz="3200" dirty="0">
                <a:solidFill>
                  <a:srgbClr val="06698A"/>
                </a:solidFill>
              </a:rPr>
              <a:t>Parents or other family members</a:t>
            </a:r>
          </a:p>
          <a:p>
            <a:pPr algn="l">
              <a:lnSpc>
                <a:spcPct val="150000"/>
              </a:lnSpc>
            </a:pPr>
            <a:r>
              <a:rPr lang="en-US" altLang="en-US" sz="3200" dirty="0">
                <a:solidFill>
                  <a:srgbClr val="06698A"/>
                </a:solidFill>
              </a:rPr>
              <a:t>Other trusted adults (teachers)</a:t>
            </a:r>
          </a:p>
          <a:p>
            <a:pPr algn="l">
              <a:lnSpc>
                <a:spcPct val="150000"/>
              </a:lnSpc>
            </a:pPr>
            <a:r>
              <a:rPr lang="en-US" altLang="en-US" sz="3200" dirty="0">
                <a:solidFill>
                  <a:srgbClr val="06698A"/>
                </a:solidFill>
              </a:rPr>
              <a:t>Health professionals</a:t>
            </a:r>
          </a:p>
          <a:p>
            <a:endParaRPr lang="en-US" dirty="0"/>
          </a:p>
        </p:txBody>
      </p:sp>
    </p:spTree>
    <p:extLst>
      <p:ext uri="{BB962C8B-B14F-4D97-AF65-F5344CB8AC3E}">
        <p14:creationId xmlns:p14="http://schemas.microsoft.com/office/powerpoint/2010/main" val="235571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337328" y="251936"/>
            <a:ext cx="3530322" cy="1028245"/>
          </a:xfrm>
        </p:spPr>
        <p:txBody>
          <a:bodyPr>
            <a:noAutofit/>
          </a:bodyPr>
          <a:lstStyle>
            <a:lvl1pPr>
              <a:defRPr sz="3200" b="1" cap="none" baseline="0">
                <a:solidFill>
                  <a:srgbClr val="6ABF4B"/>
                </a:solidFill>
                <a:latin typeface="Arial  "/>
              </a:defRPr>
            </a:lvl1pPr>
          </a:lstStyle>
          <a:p>
            <a:r>
              <a:rPr lang="en-US" dirty="0"/>
              <a:t>What is puberty?</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879040" y="1642111"/>
            <a:ext cx="8450663" cy="3934724"/>
          </a:xfrm>
        </p:spPr>
        <p:txBody>
          <a:bodyPr>
            <a:normAutofit fontScale="92500"/>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en-US" sz="3200" dirty="0">
                <a:solidFill>
                  <a:srgbClr val="06698A"/>
                </a:solidFill>
              </a:rPr>
              <a:t>Time of change from child to adult</a:t>
            </a:r>
          </a:p>
          <a:p>
            <a:pPr lvl="0">
              <a:spcAft>
                <a:spcPts val="1800"/>
              </a:spcAft>
            </a:pPr>
            <a:r>
              <a:rPr lang="en-US" sz="3200" dirty="0">
                <a:solidFill>
                  <a:srgbClr val="06698A"/>
                </a:solidFill>
              </a:rPr>
              <a:t>Physical changes</a:t>
            </a:r>
          </a:p>
          <a:p>
            <a:pPr lvl="0">
              <a:spcAft>
                <a:spcPts val="1800"/>
              </a:spcAft>
            </a:pPr>
            <a:r>
              <a:rPr lang="en-US" sz="3200" dirty="0">
                <a:solidFill>
                  <a:srgbClr val="06698A"/>
                </a:solidFill>
              </a:rPr>
              <a:t>Emotional changes</a:t>
            </a:r>
          </a:p>
          <a:p>
            <a:pPr lvl="0">
              <a:spcAft>
                <a:spcPts val="1800"/>
              </a:spcAft>
            </a:pPr>
            <a:r>
              <a:rPr lang="en-US" sz="3200" dirty="0">
                <a:solidFill>
                  <a:srgbClr val="06698A"/>
                </a:solidFill>
              </a:rPr>
              <a:t>The body becomes fertile</a:t>
            </a:r>
          </a:p>
          <a:p>
            <a:pPr lvl="0">
              <a:spcAft>
                <a:spcPts val="1800"/>
              </a:spcAft>
            </a:pPr>
            <a:r>
              <a:rPr lang="en-US" sz="3200" dirty="0">
                <a:solidFill>
                  <a:srgbClr val="06698A"/>
                </a:solidFill>
              </a:rPr>
              <a:t>In some cultures, it is a celebrated right of passage</a:t>
            </a:r>
          </a:p>
          <a:p>
            <a:pPr lvl="0">
              <a:spcAft>
                <a:spcPts val="1800"/>
              </a:spcAft>
            </a:pPr>
            <a:endParaRPr lang="en-US" sz="3200" dirty="0">
              <a:solidFill>
                <a:srgbClr val="06698A"/>
              </a:solidFill>
            </a:endParaRP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407481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2609850" y="265420"/>
            <a:ext cx="6981825" cy="1028245"/>
          </a:xfrm>
        </p:spPr>
        <p:txBody>
          <a:bodyPr>
            <a:noAutofit/>
          </a:bodyPr>
          <a:lstStyle>
            <a:lvl1pPr>
              <a:defRPr sz="3200" b="1" cap="none" baseline="0">
                <a:solidFill>
                  <a:srgbClr val="6ABF4B"/>
                </a:solidFill>
                <a:latin typeface="Arial  "/>
              </a:defRPr>
            </a:lvl1pPr>
          </a:lstStyle>
          <a:p>
            <a:r>
              <a:rPr lang="en-US" dirty="0"/>
              <a:t>When does puberty start and why?</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14425" y="1628618"/>
            <a:ext cx="9963150" cy="2847524"/>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en-US" sz="3200" dirty="0">
                <a:solidFill>
                  <a:srgbClr val="06698A"/>
                </a:solidFill>
              </a:rPr>
              <a:t>Puberty begins when youth are between 8-15 years old</a:t>
            </a:r>
          </a:p>
          <a:p>
            <a:pPr lvl="0">
              <a:spcAft>
                <a:spcPts val="1800"/>
              </a:spcAft>
            </a:pPr>
            <a:r>
              <a:rPr lang="en-US" sz="3200" dirty="0">
                <a:solidFill>
                  <a:srgbClr val="06698A"/>
                </a:solidFill>
              </a:rPr>
              <a:t>The brain sends a signal to the reproductive organs to produce hormones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3" name="Picture 11">
            <a:extLst>
              <a:ext uri="{FF2B5EF4-FFF2-40B4-BE49-F238E27FC236}">
                <a16:creationId xmlns:a16="http://schemas.microsoft.com/office/drawing/2014/main" id="{F6E80768-46C4-1548-4D2A-F41127F7F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8580"/>
          <a:stretch>
            <a:fillRect/>
          </a:stretch>
        </p:blipFill>
        <p:spPr bwMode="auto">
          <a:xfrm>
            <a:off x="4966653" y="3895360"/>
            <a:ext cx="2098276" cy="213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Up 10">
            <a:extLst>
              <a:ext uri="{FF2B5EF4-FFF2-40B4-BE49-F238E27FC236}">
                <a16:creationId xmlns:a16="http://schemas.microsoft.com/office/drawing/2014/main" id="{F227E329-D700-1CFF-2AAE-31067D34F50D}"/>
              </a:ext>
            </a:extLst>
          </p:cNvPr>
          <p:cNvSpPr/>
          <p:nvPr/>
        </p:nvSpPr>
        <p:spPr bwMode="auto">
          <a:xfrm rot="14843309">
            <a:off x="4527744" y="3745780"/>
            <a:ext cx="877239" cy="2096462"/>
          </a:xfrm>
          <a:prstGeom prst="upArrow">
            <a:avLst/>
          </a:prstGeom>
          <a:solidFill>
            <a:srgbClr val="06698A"/>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4125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1209675" y="171198"/>
            <a:ext cx="4010025" cy="1028245"/>
          </a:xfrm>
        </p:spPr>
        <p:txBody>
          <a:bodyPr>
            <a:noAutofit/>
          </a:bodyPr>
          <a:lstStyle>
            <a:lvl1pPr>
              <a:defRPr sz="3200" b="1" cap="none" baseline="0">
                <a:solidFill>
                  <a:srgbClr val="6ABF4B"/>
                </a:solidFill>
                <a:latin typeface="Arial  "/>
              </a:defRPr>
            </a:lvl1pPr>
          </a:lstStyle>
          <a:p>
            <a:r>
              <a:rPr lang="en-US" dirty="0"/>
              <a:t>Person with a penis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6410325" y="375531"/>
            <a:ext cx="518318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200" b="1" dirty="0">
                <a:solidFill>
                  <a:srgbClr val="6ABF4B"/>
                </a:solidFill>
              </a:rPr>
              <a:t>Person with a vulva</a:t>
            </a:r>
            <a:endParaRPr lang="en-US" altLang="en-US" sz="3200" b="1" dirty="0">
              <a:solidFill>
                <a:srgbClr val="6ABF4B"/>
              </a:solidFill>
            </a:endParaRPr>
          </a:p>
          <a:p>
            <a:endParaRPr lang="en-US" dirty="0"/>
          </a:p>
        </p:txBody>
      </p:sp>
      <p:pic>
        <p:nvPicPr>
          <p:cNvPr id="16" name="Picture 6">
            <a:extLst>
              <a:ext uri="{FF2B5EF4-FFF2-40B4-BE49-F238E27FC236}">
                <a16:creationId xmlns:a16="http://schemas.microsoft.com/office/drawing/2014/main" id="{974E2F88-0532-026C-50CC-0FD81F0D1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788" y="1071158"/>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B2EF7D23-8283-282A-F77F-9CF7383F3E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4535" y="976528"/>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5C5E6CE-3864-11DE-D083-32BBBA6781B3}"/>
              </a:ext>
            </a:extLst>
          </p:cNvPr>
          <p:cNvGrpSpPr/>
          <p:nvPr/>
        </p:nvGrpSpPr>
        <p:grpSpPr>
          <a:xfrm>
            <a:off x="2027256" y="4438201"/>
            <a:ext cx="2374861" cy="1008112"/>
            <a:chOff x="2292649" y="4849329"/>
            <a:chExt cx="2374861" cy="1008112"/>
          </a:xfrm>
        </p:grpSpPr>
        <p:sp>
          <p:nvSpPr>
            <p:cNvPr id="3" name="Arrow: Up 2">
              <a:extLst>
                <a:ext uri="{FF2B5EF4-FFF2-40B4-BE49-F238E27FC236}">
                  <a16:creationId xmlns:a16="http://schemas.microsoft.com/office/drawing/2014/main" id="{FD8A78C0-14F0-2FCF-23C7-04B77DCA9C00}"/>
                </a:ext>
              </a:extLst>
            </p:cNvPr>
            <p:cNvSpPr/>
            <p:nvPr/>
          </p:nvSpPr>
          <p:spPr>
            <a:xfrm rot="5400000">
              <a:off x="2976024" y="4165954"/>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16425-96D2-D14C-055A-CA1A5B1BB3E2}"/>
                </a:ext>
              </a:extLst>
            </p:cNvPr>
            <p:cNvSpPr/>
            <p:nvPr/>
          </p:nvSpPr>
          <p:spPr>
            <a:xfrm>
              <a:off x="2461128" y="5168718"/>
              <a:ext cx="1616661"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Testosterone</a:t>
              </a:r>
              <a:endParaRPr lang="en-US" dirty="0"/>
            </a:p>
          </p:txBody>
        </p:sp>
      </p:grpSp>
      <p:grpSp>
        <p:nvGrpSpPr>
          <p:cNvPr id="11" name="Group 10">
            <a:extLst>
              <a:ext uri="{FF2B5EF4-FFF2-40B4-BE49-F238E27FC236}">
                <a16:creationId xmlns:a16="http://schemas.microsoft.com/office/drawing/2014/main" id="{7F1D9193-224E-FB62-DF4B-668E6BBC4953}"/>
              </a:ext>
            </a:extLst>
          </p:cNvPr>
          <p:cNvGrpSpPr/>
          <p:nvPr/>
        </p:nvGrpSpPr>
        <p:grpSpPr>
          <a:xfrm>
            <a:off x="7814488" y="4438201"/>
            <a:ext cx="2374861" cy="1008112"/>
            <a:chOff x="7523783" y="4806894"/>
            <a:chExt cx="2374861" cy="1008112"/>
          </a:xfrm>
        </p:grpSpPr>
        <p:sp>
          <p:nvSpPr>
            <p:cNvPr id="12" name="Arrow: Up 11">
              <a:extLst>
                <a:ext uri="{FF2B5EF4-FFF2-40B4-BE49-F238E27FC236}">
                  <a16:creationId xmlns:a16="http://schemas.microsoft.com/office/drawing/2014/main" id="{33D2B940-E17D-D7A6-A82D-8A4983DB8F7E}"/>
                </a:ext>
              </a:extLst>
            </p:cNvPr>
            <p:cNvSpPr/>
            <p:nvPr/>
          </p:nvSpPr>
          <p:spPr>
            <a:xfrm rot="5400000">
              <a:off x="8207158" y="4123519"/>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2722A9-9333-84D1-F0F9-4F394D962586}"/>
                </a:ext>
              </a:extLst>
            </p:cNvPr>
            <p:cNvSpPr/>
            <p:nvPr/>
          </p:nvSpPr>
          <p:spPr>
            <a:xfrm>
              <a:off x="7920862" y="5124439"/>
              <a:ext cx="1184940"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Estrogen</a:t>
              </a:r>
              <a:endParaRPr lang="en-US" dirty="0"/>
            </a:p>
          </p:txBody>
        </p:sp>
      </p:grpSp>
    </p:spTree>
    <p:extLst>
      <p:ext uri="{BB962C8B-B14F-4D97-AF65-F5344CB8AC3E}">
        <p14:creationId xmlns:p14="http://schemas.microsoft.com/office/powerpoint/2010/main" val="158931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1209675" y="171198"/>
            <a:ext cx="4010025" cy="1028245"/>
          </a:xfrm>
        </p:spPr>
        <p:txBody>
          <a:bodyPr>
            <a:noAutofit/>
          </a:bodyPr>
          <a:lstStyle>
            <a:lvl1pPr>
              <a:defRPr sz="3200" b="1" cap="none" baseline="0">
                <a:solidFill>
                  <a:srgbClr val="6ABF4B"/>
                </a:solidFill>
                <a:latin typeface="Arial  "/>
              </a:defRPr>
            </a:lvl1pPr>
          </a:lstStyle>
          <a:p>
            <a:r>
              <a:rPr lang="en-US" dirty="0"/>
              <a:t>Person with a penis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6410325" y="375531"/>
            <a:ext cx="518318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200" b="1" dirty="0">
                <a:solidFill>
                  <a:srgbClr val="6ABF4B"/>
                </a:solidFill>
              </a:rPr>
              <a:t>Person with a vulva</a:t>
            </a:r>
            <a:endParaRPr lang="en-US" altLang="en-US" sz="3200" b="1" dirty="0">
              <a:solidFill>
                <a:srgbClr val="6ABF4B"/>
              </a:solidFill>
            </a:endParaRPr>
          </a:p>
          <a:p>
            <a:endParaRPr lang="en-US" dirty="0"/>
          </a:p>
        </p:txBody>
      </p:sp>
      <p:pic>
        <p:nvPicPr>
          <p:cNvPr id="16" name="Picture 6">
            <a:extLst>
              <a:ext uri="{FF2B5EF4-FFF2-40B4-BE49-F238E27FC236}">
                <a16:creationId xmlns:a16="http://schemas.microsoft.com/office/drawing/2014/main" id="{974E2F88-0532-026C-50CC-0FD81F0D1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788" y="1037250"/>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B2EF7D23-8283-282A-F77F-9CF7383F3E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6907" y="974495"/>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FC43D1E-ED85-8EE9-E384-F0319AA092A4}"/>
              </a:ext>
            </a:extLst>
          </p:cNvPr>
          <p:cNvGrpSpPr/>
          <p:nvPr/>
        </p:nvGrpSpPr>
        <p:grpSpPr>
          <a:xfrm>
            <a:off x="2027256" y="4438201"/>
            <a:ext cx="2374861" cy="1008112"/>
            <a:chOff x="2292649" y="4849329"/>
            <a:chExt cx="2374861" cy="1008112"/>
          </a:xfrm>
        </p:grpSpPr>
        <p:sp>
          <p:nvSpPr>
            <p:cNvPr id="3" name="Arrow: Up 2">
              <a:extLst>
                <a:ext uri="{FF2B5EF4-FFF2-40B4-BE49-F238E27FC236}">
                  <a16:creationId xmlns:a16="http://schemas.microsoft.com/office/drawing/2014/main" id="{93B6D239-D506-BAC7-178C-7054CF6768CD}"/>
                </a:ext>
              </a:extLst>
            </p:cNvPr>
            <p:cNvSpPr/>
            <p:nvPr/>
          </p:nvSpPr>
          <p:spPr>
            <a:xfrm rot="5400000">
              <a:off x="2976024" y="4165954"/>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FCB534-9207-8454-CF48-17E568664E30}"/>
                </a:ext>
              </a:extLst>
            </p:cNvPr>
            <p:cNvSpPr/>
            <p:nvPr/>
          </p:nvSpPr>
          <p:spPr>
            <a:xfrm>
              <a:off x="2461128" y="5168718"/>
              <a:ext cx="1616661"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Testosterone</a:t>
              </a:r>
              <a:endParaRPr lang="en-US" dirty="0"/>
            </a:p>
          </p:txBody>
        </p:sp>
      </p:grpSp>
      <p:grpSp>
        <p:nvGrpSpPr>
          <p:cNvPr id="12" name="Group 11">
            <a:extLst>
              <a:ext uri="{FF2B5EF4-FFF2-40B4-BE49-F238E27FC236}">
                <a16:creationId xmlns:a16="http://schemas.microsoft.com/office/drawing/2014/main" id="{68057F40-5F15-2124-D4E7-2EDEB6E50403}"/>
              </a:ext>
            </a:extLst>
          </p:cNvPr>
          <p:cNvGrpSpPr/>
          <p:nvPr/>
        </p:nvGrpSpPr>
        <p:grpSpPr>
          <a:xfrm>
            <a:off x="7814488" y="4438201"/>
            <a:ext cx="2374861" cy="1008112"/>
            <a:chOff x="7523783" y="4806894"/>
            <a:chExt cx="2374861" cy="1008112"/>
          </a:xfrm>
        </p:grpSpPr>
        <p:sp>
          <p:nvSpPr>
            <p:cNvPr id="14" name="Arrow: Up 13">
              <a:extLst>
                <a:ext uri="{FF2B5EF4-FFF2-40B4-BE49-F238E27FC236}">
                  <a16:creationId xmlns:a16="http://schemas.microsoft.com/office/drawing/2014/main" id="{4ACD0D86-6D5C-0417-CE70-385F17D8381E}"/>
                </a:ext>
              </a:extLst>
            </p:cNvPr>
            <p:cNvSpPr/>
            <p:nvPr/>
          </p:nvSpPr>
          <p:spPr>
            <a:xfrm rot="5400000">
              <a:off x="8207158" y="4123519"/>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36BACE0-D05F-8835-08F9-F0E8384679D3}"/>
                </a:ext>
              </a:extLst>
            </p:cNvPr>
            <p:cNvSpPr/>
            <p:nvPr/>
          </p:nvSpPr>
          <p:spPr>
            <a:xfrm>
              <a:off x="7920862" y="5124439"/>
              <a:ext cx="1184940"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Estrogen</a:t>
              </a:r>
              <a:endParaRPr lang="en-US" dirty="0"/>
            </a:p>
          </p:txBody>
        </p:sp>
      </p:grpSp>
      <p:pic>
        <p:nvPicPr>
          <p:cNvPr id="21" name="Picture 20" descr="A picture containing gear, metalware&#10;&#10;Description automatically generated">
            <a:extLst>
              <a:ext uri="{FF2B5EF4-FFF2-40B4-BE49-F238E27FC236}">
                <a16:creationId xmlns:a16="http://schemas.microsoft.com/office/drawing/2014/main" id="{3C8C90D3-32B8-81D9-BA7A-BCCC29BE4F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4039" y="5263580"/>
            <a:ext cx="1085182" cy="1085182"/>
          </a:xfrm>
          <a:prstGeom prst="rect">
            <a:avLst/>
          </a:prstGeom>
        </p:spPr>
      </p:pic>
      <p:pic>
        <p:nvPicPr>
          <p:cNvPr id="23" name="Picture 22" descr="A picture containing hanger&#10;&#10;Description automatically generated">
            <a:extLst>
              <a:ext uri="{FF2B5EF4-FFF2-40B4-BE49-F238E27FC236}">
                <a16:creationId xmlns:a16="http://schemas.microsoft.com/office/drawing/2014/main" id="{C8AAAA3C-754A-E1AF-D82A-BCC3E0C627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0601" y="5226418"/>
            <a:ext cx="2328874" cy="701101"/>
          </a:xfrm>
          <a:prstGeom prst="rect">
            <a:avLst/>
          </a:prstGeom>
        </p:spPr>
      </p:pic>
    </p:spTree>
    <p:extLst>
      <p:ext uri="{BB962C8B-B14F-4D97-AF65-F5344CB8AC3E}">
        <p14:creationId xmlns:p14="http://schemas.microsoft.com/office/powerpoint/2010/main" val="115449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A picture containing text, businesscard&#10;&#10;Description automatically generated">
            <a:extLst>
              <a:ext uri="{FF2B5EF4-FFF2-40B4-BE49-F238E27FC236}">
                <a16:creationId xmlns:a16="http://schemas.microsoft.com/office/drawing/2014/main" id="{020018C4-0969-F715-93A2-8A4436CCC84D}"/>
              </a:ext>
            </a:extLst>
          </p:cNvPr>
          <p:cNvPicPr>
            <a:picLocks noChangeAspect="1"/>
          </p:cNvPicPr>
          <p:nvPr/>
        </p:nvPicPr>
        <p:blipFill>
          <a:blip r:embed="rId3"/>
          <a:stretch>
            <a:fillRect/>
          </a:stretch>
        </p:blipFill>
        <p:spPr>
          <a:xfrm>
            <a:off x="1887471" y="547814"/>
            <a:ext cx="5868691" cy="5881606"/>
          </a:xfrm>
          <a:prstGeom prst="rect">
            <a:avLst/>
          </a:prstGeom>
        </p:spPr>
      </p:pic>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2546108" y="171198"/>
            <a:ext cx="7120409" cy="1028245"/>
          </a:xfrm>
        </p:spPr>
        <p:txBody>
          <a:bodyPr>
            <a:noAutofit/>
          </a:bodyPr>
          <a:lstStyle>
            <a:lvl1pPr>
              <a:defRPr sz="3200" b="1" cap="none" baseline="0">
                <a:solidFill>
                  <a:srgbClr val="6ABF4B"/>
                </a:solidFill>
                <a:latin typeface="Arial  "/>
              </a:defRPr>
            </a:lvl1pPr>
          </a:lstStyle>
          <a:p>
            <a:r>
              <a:rPr lang="en-US" dirty="0"/>
              <a:t>The cells necessary to make a baby</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8" name="Content Placeholder 2">
            <a:extLst>
              <a:ext uri="{FF2B5EF4-FFF2-40B4-BE49-F238E27FC236}">
                <a16:creationId xmlns:a16="http://schemas.microsoft.com/office/drawing/2014/main" id="{F94EBE13-D4DE-7136-3014-344033E86B46}"/>
              </a:ext>
            </a:extLst>
          </p:cNvPr>
          <p:cNvSpPr>
            <a:spLocks noGrp="1"/>
          </p:cNvSpPr>
          <p:nvPr>
            <p:ph idx="1"/>
          </p:nvPr>
        </p:nvSpPr>
        <p:spPr>
          <a:xfrm>
            <a:off x="3074206" y="4847212"/>
            <a:ext cx="7323051" cy="593000"/>
          </a:xfrm>
        </p:spPr>
        <p:txBody>
          <a:bodyPr vert="horz" lIns="91440" tIns="45720" rIns="91440" bIns="45720" rtlCol="0" anchor="t">
            <a:normAutofit/>
          </a:bodyPr>
          <a:lstStyle/>
          <a:p>
            <a:pPr marL="0" indent="0">
              <a:buNone/>
            </a:pPr>
            <a:r>
              <a:rPr lang="en-US" dirty="0">
                <a:solidFill>
                  <a:srgbClr val="06698A"/>
                </a:solidFill>
                <a:latin typeface="Arial"/>
                <a:cs typeface="Arial"/>
              </a:rPr>
              <a:t>Sperm          +           Egg          =           Baby</a:t>
            </a:r>
            <a:endParaRPr lang="en-US" dirty="0">
              <a:solidFill>
                <a:srgbClr val="06698A"/>
              </a:solidFill>
            </a:endParaRPr>
          </a:p>
        </p:txBody>
      </p:sp>
      <p:pic>
        <p:nvPicPr>
          <p:cNvPr id="19" name="Picture 5" descr="A picture containing text&#10;&#10;Description automatically generated">
            <a:extLst>
              <a:ext uri="{FF2B5EF4-FFF2-40B4-BE49-F238E27FC236}">
                <a16:creationId xmlns:a16="http://schemas.microsoft.com/office/drawing/2014/main" id="{D61C0391-A547-C691-4ADD-4960975C47F6}"/>
              </a:ext>
            </a:extLst>
          </p:cNvPr>
          <p:cNvPicPr>
            <a:picLocks noChangeAspect="1"/>
          </p:cNvPicPr>
          <p:nvPr/>
        </p:nvPicPr>
        <p:blipFill>
          <a:blip r:embed="rId6"/>
          <a:stretch>
            <a:fillRect/>
          </a:stretch>
        </p:blipFill>
        <p:spPr>
          <a:xfrm>
            <a:off x="8190116" y="1083885"/>
            <a:ext cx="2743200" cy="3763327"/>
          </a:xfrm>
          <a:prstGeom prst="rect">
            <a:avLst/>
          </a:prstGeom>
        </p:spPr>
      </p:pic>
    </p:spTree>
    <p:extLst>
      <p:ext uri="{BB962C8B-B14F-4D97-AF65-F5344CB8AC3E}">
        <p14:creationId xmlns:p14="http://schemas.microsoft.com/office/powerpoint/2010/main" val="283200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penis</a:t>
            </a:r>
          </a:p>
        </p:txBody>
      </p:sp>
      <p:grpSp>
        <p:nvGrpSpPr>
          <p:cNvPr id="14" name="Group 13">
            <a:extLst>
              <a:ext uri="{FF2B5EF4-FFF2-40B4-BE49-F238E27FC236}">
                <a16:creationId xmlns:a16="http://schemas.microsoft.com/office/drawing/2014/main" id="{4062AF2B-463D-F103-5A8D-F979792F6DE9}"/>
              </a:ext>
            </a:extLst>
          </p:cNvPr>
          <p:cNvGrpSpPr/>
          <p:nvPr/>
        </p:nvGrpSpPr>
        <p:grpSpPr>
          <a:xfrm>
            <a:off x="2715652" y="992220"/>
            <a:ext cx="7239053" cy="4470396"/>
            <a:chOff x="2857054" y="1954076"/>
            <a:chExt cx="7346557" cy="4758306"/>
          </a:xfrm>
        </p:grpSpPr>
        <p:pic>
          <p:nvPicPr>
            <p:cNvPr id="15" name="Picture 10" descr="A picture containing toilet&#10;&#10;Description automatically generated">
              <a:extLst>
                <a:ext uri="{FF2B5EF4-FFF2-40B4-BE49-F238E27FC236}">
                  <a16:creationId xmlns:a16="http://schemas.microsoft.com/office/drawing/2014/main" id="{A030E13B-60EB-92EB-760E-6F9D073EFAAC}"/>
                </a:ext>
              </a:extLst>
            </p:cNvPr>
            <p:cNvPicPr>
              <a:picLocks noChangeAspect="1"/>
            </p:cNvPicPr>
            <p:nvPr/>
          </p:nvPicPr>
          <p:blipFill>
            <a:blip r:embed="rId5"/>
            <a:stretch>
              <a:fillRect/>
            </a:stretch>
          </p:blipFill>
          <p:spPr>
            <a:xfrm>
              <a:off x="2857054" y="1967318"/>
              <a:ext cx="4732149" cy="4745064"/>
            </a:xfrm>
            <a:prstGeom prst="rect">
              <a:avLst/>
            </a:prstGeom>
          </p:spPr>
        </p:pic>
        <p:grpSp>
          <p:nvGrpSpPr>
            <p:cNvPr id="16" name="Group 15">
              <a:extLst>
                <a:ext uri="{FF2B5EF4-FFF2-40B4-BE49-F238E27FC236}">
                  <a16:creationId xmlns:a16="http://schemas.microsoft.com/office/drawing/2014/main" id="{011BF429-78D5-5BB2-728B-C0E8E15F5BED}"/>
                </a:ext>
              </a:extLst>
            </p:cNvPr>
            <p:cNvGrpSpPr/>
            <p:nvPr/>
          </p:nvGrpSpPr>
          <p:grpSpPr>
            <a:xfrm>
              <a:off x="3413140" y="1954076"/>
              <a:ext cx="6790471" cy="4184231"/>
              <a:chOff x="3413140" y="1954076"/>
              <a:chExt cx="6790471" cy="4184231"/>
            </a:xfrm>
          </p:grpSpPr>
          <p:pic>
            <p:nvPicPr>
              <p:cNvPr id="17" name="Picture 11">
                <a:extLst>
                  <a:ext uri="{FF2B5EF4-FFF2-40B4-BE49-F238E27FC236}">
                    <a16:creationId xmlns:a16="http://schemas.microsoft.com/office/drawing/2014/main" id="{D2858BA4-08C2-F829-44F8-23619CEB016A}"/>
                  </a:ext>
                </a:extLst>
              </p:cNvPr>
              <p:cNvPicPr>
                <a:picLocks noChangeAspect="1"/>
              </p:cNvPicPr>
              <p:nvPr/>
            </p:nvPicPr>
            <p:blipFill>
              <a:blip r:embed="rId6"/>
              <a:stretch>
                <a:fillRect/>
              </a:stretch>
            </p:blipFill>
            <p:spPr>
              <a:xfrm>
                <a:off x="3476986" y="4093745"/>
                <a:ext cx="6114080" cy="1008823"/>
              </a:xfrm>
              <a:prstGeom prst="rect">
                <a:avLst/>
              </a:prstGeom>
            </p:spPr>
          </p:pic>
          <p:sp>
            <p:nvSpPr>
              <p:cNvPr id="20" name="TextBox 19">
                <a:extLst>
                  <a:ext uri="{FF2B5EF4-FFF2-40B4-BE49-F238E27FC236}">
                    <a16:creationId xmlns:a16="http://schemas.microsoft.com/office/drawing/2014/main" id="{5422495F-951D-62C7-6503-48DA5A7D56F1}"/>
                  </a:ext>
                </a:extLst>
              </p:cNvPr>
              <p:cNvSpPr txBox="1"/>
              <p:nvPr/>
            </p:nvSpPr>
            <p:spPr>
              <a:xfrm>
                <a:off x="7492487" y="5676642"/>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Scrotum</a:t>
                </a:r>
                <a:endParaRPr lang="en-US" dirty="0">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1BE9EFBC-4BFA-BA7F-3F08-AD9C96D0A7E5}"/>
                  </a:ext>
                </a:extLst>
              </p:cNvPr>
              <p:cNvCxnSpPr>
                <a:cxnSpLocks/>
                <a:stCxn id="20" idx="1"/>
              </p:cNvCxnSpPr>
              <p:nvPr/>
            </p:nvCxnSpPr>
            <p:spPr>
              <a:xfrm flipH="1" flipV="1">
                <a:off x="4037566" y="5859406"/>
                <a:ext cx="3454921" cy="48069"/>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7CD81314-E87D-2834-A289-B5A38ADF36F9}"/>
                  </a:ext>
                </a:extLst>
              </p:cNvPr>
              <p:cNvSpPr txBox="1"/>
              <p:nvPr/>
            </p:nvSpPr>
            <p:spPr>
              <a:xfrm>
                <a:off x="7492487" y="4844569"/>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Testicle</a:t>
                </a:r>
                <a:endParaRPr lang="en-US"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B0A94BC0-89EE-FC8F-3CA2-CADC098EDAB1}"/>
                  </a:ext>
                </a:extLst>
              </p:cNvPr>
              <p:cNvCxnSpPr>
                <a:cxnSpLocks/>
                <a:stCxn id="22" idx="1"/>
              </p:cNvCxnSpPr>
              <p:nvPr/>
            </p:nvCxnSpPr>
            <p:spPr>
              <a:xfrm flipH="1">
                <a:off x="4071637" y="5075402"/>
                <a:ext cx="3420850" cy="397574"/>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BE4B469A-B081-FC22-041A-0E00252F2EF8}"/>
                  </a:ext>
                </a:extLst>
              </p:cNvPr>
              <p:cNvSpPr txBox="1"/>
              <p:nvPr/>
            </p:nvSpPr>
            <p:spPr>
              <a:xfrm>
                <a:off x="7718858" y="4446994"/>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Epididymis</a:t>
                </a:r>
                <a:endParaRPr lang="en-US" dirty="0">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0AAB9C4C-4637-4458-8868-71DE014180F1}"/>
                  </a:ext>
                </a:extLst>
              </p:cNvPr>
              <p:cNvCxnSpPr>
                <a:cxnSpLocks/>
              </p:cNvCxnSpPr>
              <p:nvPr/>
            </p:nvCxnSpPr>
            <p:spPr>
              <a:xfrm flipH="1">
                <a:off x="4296651" y="4732884"/>
                <a:ext cx="3422208" cy="447975"/>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4951F3F-3BF5-D391-78EB-EA2FF65DD6C1}"/>
                  </a:ext>
                </a:extLst>
              </p:cNvPr>
              <p:cNvSpPr txBox="1"/>
              <p:nvPr/>
            </p:nvSpPr>
            <p:spPr>
              <a:xfrm>
                <a:off x="7755810" y="3291683"/>
                <a:ext cx="2016224"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Vas deferens</a:t>
                </a:r>
                <a:endParaRPr lang="en-US"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B9B185E5-EDBA-CED2-6CE0-6180B83DAFC2}"/>
                  </a:ext>
                </a:extLst>
              </p:cNvPr>
              <p:cNvCxnSpPr>
                <a:cxnSpLocks/>
                <a:stCxn id="26" idx="1"/>
              </p:cNvCxnSpPr>
              <p:nvPr/>
            </p:nvCxnSpPr>
            <p:spPr>
              <a:xfrm flipH="1">
                <a:off x="4226061" y="3522516"/>
                <a:ext cx="3529749" cy="1019738"/>
              </a:xfrm>
              <a:prstGeom prst="line">
                <a:avLst/>
              </a:prstGeom>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9D268FE4-5F2E-8EC1-5B1C-169E16C9BF6E}"/>
                  </a:ext>
                </a:extLst>
              </p:cNvPr>
              <p:cNvSpPr txBox="1"/>
              <p:nvPr/>
            </p:nvSpPr>
            <p:spPr>
              <a:xfrm>
                <a:off x="7609860" y="2369706"/>
                <a:ext cx="2593751"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Seminal vesicle</a:t>
                </a:r>
                <a:endParaRPr lang="en-US"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004004C4-BC07-4F73-C509-A7AFEBEFF4D5}"/>
                  </a:ext>
                </a:extLst>
              </p:cNvPr>
              <p:cNvCxnSpPr>
                <a:cxnSpLocks/>
              </p:cNvCxnSpPr>
              <p:nvPr/>
            </p:nvCxnSpPr>
            <p:spPr>
              <a:xfrm flipH="1">
                <a:off x="5899689" y="2531451"/>
                <a:ext cx="1710171" cy="834478"/>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29D10FCC-CA7B-B4A1-5C85-ADB74FCD9AF0}"/>
                  </a:ext>
                </a:extLst>
              </p:cNvPr>
              <p:cNvSpPr txBox="1"/>
              <p:nvPr/>
            </p:nvSpPr>
            <p:spPr>
              <a:xfrm>
                <a:off x="7469629" y="2883251"/>
                <a:ext cx="2293294"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Prostate gland</a:t>
                </a:r>
                <a:endParaRPr lang="en-US" dirty="0">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8CD5D902-B0F0-67AC-254E-4DC81E42EECA}"/>
                  </a:ext>
                </a:extLst>
              </p:cNvPr>
              <p:cNvCxnSpPr>
                <a:cxnSpLocks/>
                <a:stCxn id="30" idx="1"/>
              </p:cNvCxnSpPr>
              <p:nvPr/>
            </p:nvCxnSpPr>
            <p:spPr>
              <a:xfrm flipH="1">
                <a:off x="5361328" y="3114084"/>
                <a:ext cx="2108301" cy="906500"/>
              </a:xfrm>
              <a:prstGeom prst="line">
                <a:avLst/>
              </a:prstGeom>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AD6C134E-50F1-6FEC-721C-992859BC154B}"/>
                  </a:ext>
                </a:extLst>
              </p:cNvPr>
              <p:cNvSpPr txBox="1"/>
              <p:nvPr/>
            </p:nvSpPr>
            <p:spPr>
              <a:xfrm>
                <a:off x="7413237" y="1954076"/>
                <a:ext cx="2593751"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Bladder</a:t>
                </a:r>
                <a:endParaRPr lang="en-US" dirty="0">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5930CD37-BE6E-38E9-E912-38D0890746AB}"/>
                  </a:ext>
                </a:extLst>
              </p:cNvPr>
              <p:cNvCxnSpPr>
                <a:cxnSpLocks/>
                <a:stCxn id="32" idx="1"/>
              </p:cNvCxnSpPr>
              <p:nvPr/>
            </p:nvCxnSpPr>
            <p:spPr>
              <a:xfrm flipH="1">
                <a:off x="5192074" y="2184909"/>
                <a:ext cx="2221163" cy="805168"/>
              </a:xfrm>
              <a:prstGeom prst="line">
                <a:avLst/>
              </a:prstGeom>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C5A67CEC-1176-9150-2400-858B12BD9A77}"/>
                  </a:ext>
                </a:extLst>
              </p:cNvPr>
              <p:cNvSpPr txBox="1"/>
              <p:nvPr/>
            </p:nvSpPr>
            <p:spPr>
              <a:xfrm>
                <a:off x="7589203" y="3754497"/>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Urethra</a:t>
                </a:r>
                <a:endParaRPr lang="en-US" dirty="0">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9B7176F0-56D4-B738-FD47-BA0DBDBD7FB1}"/>
                  </a:ext>
                </a:extLst>
              </p:cNvPr>
              <p:cNvCxnSpPr>
                <a:cxnSpLocks/>
                <a:stCxn id="34" idx="1"/>
              </p:cNvCxnSpPr>
              <p:nvPr/>
            </p:nvCxnSpPr>
            <p:spPr>
              <a:xfrm flipH="1">
                <a:off x="3413140" y="3985330"/>
                <a:ext cx="4176063" cy="869845"/>
              </a:xfrm>
              <a:prstGeom prst="line">
                <a:avLst/>
              </a:prstGeom>
            </p:spPr>
            <p:style>
              <a:lnRef idx="1">
                <a:schemeClr val="dk1"/>
              </a:lnRef>
              <a:fillRef idx="0">
                <a:schemeClr val="dk1"/>
              </a:fillRef>
              <a:effectRef idx="0">
                <a:schemeClr val="dk1"/>
              </a:effectRef>
              <a:fontRef idx="minor">
                <a:schemeClr val="tx1"/>
              </a:fontRef>
            </p:style>
          </p:cxnSp>
        </p:grpSp>
      </p:grpSp>
      <p:sp>
        <p:nvSpPr>
          <p:cNvPr id="36" name="Speech Bubble: Rectangle with Corners Rounded 35">
            <a:extLst>
              <a:ext uri="{FF2B5EF4-FFF2-40B4-BE49-F238E27FC236}">
                <a16:creationId xmlns:a16="http://schemas.microsoft.com/office/drawing/2014/main" id="{D5A1A6FD-B265-FE4A-1DD5-5DDE910958F3}"/>
              </a:ext>
            </a:extLst>
          </p:cNvPr>
          <p:cNvSpPr/>
          <p:nvPr/>
        </p:nvSpPr>
        <p:spPr>
          <a:xfrm>
            <a:off x="9128065" y="3121497"/>
            <a:ext cx="1825576" cy="2368463"/>
          </a:xfrm>
          <a:prstGeom prst="wedgeRoundRectCallout">
            <a:avLst>
              <a:gd name="adj1" fmla="val 36737"/>
              <a:gd name="adj2" fmla="val 64842"/>
              <a:gd name="adj3" fmla="val 16667"/>
            </a:avLst>
          </a:prstGeom>
          <a:solidFill>
            <a:srgbClr val="06698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1800" i="1" dirty="0"/>
              <a:t>During puberty, the testicles start making sperm every day, about 400 million per day</a:t>
            </a:r>
            <a:endParaRPr lang="en-US" sz="1800" dirty="0"/>
          </a:p>
        </p:txBody>
      </p:sp>
    </p:spTree>
    <p:extLst>
      <p:ext uri="{BB962C8B-B14F-4D97-AF65-F5344CB8AC3E}">
        <p14:creationId xmlns:p14="http://schemas.microsoft.com/office/powerpoint/2010/main" val="76576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Person with a penis</a:t>
            </a:r>
          </a:p>
        </p:txBody>
      </p:sp>
      <p:pic>
        <p:nvPicPr>
          <p:cNvPr id="2" name="Picture 1">
            <a:extLst>
              <a:ext uri="{FF2B5EF4-FFF2-40B4-BE49-F238E27FC236}">
                <a16:creationId xmlns:a16="http://schemas.microsoft.com/office/drawing/2014/main" id="{FF41EF4E-190F-238E-5477-5FE243661F61}"/>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303656" y="1418265"/>
            <a:ext cx="2790825" cy="3705225"/>
          </a:xfrm>
          <a:prstGeom prst="rect">
            <a:avLst/>
          </a:prstGeom>
        </p:spPr>
      </p:pic>
      <p:pic>
        <p:nvPicPr>
          <p:cNvPr id="3" name="Picture 2">
            <a:extLst>
              <a:ext uri="{FF2B5EF4-FFF2-40B4-BE49-F238E27FC236}">
                <a16:creationId xmlns:a16="http://schemas.microsoft.com/office/drawing/2014/main" id="{481D066C-F0F7-4068-C026-DEDDD4C6709D}"/>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b="8729"/>
          <a:stretch/>
        </p:blipFill>
        <p:spPr>
          <a:xfrm>
            <a:off x="7517124" y="1607534"/>
            <a:ext cx="2428875" cy="3460055"/>
          </a:xfrm>
          <a:prstGeom prst="rect">
            <a:avLst/>
          </a:prstGeom>
        </p:spPr>
      </p:pic>
      <p:sp>
        <p:nvSpPr>
          <p:cNvPr id="4" name="TextBox 3">
            <a:extLst>
              <a:ext uri="{FF2B5EF4-FFF2-40B4-BE49-F238E27FC236}">
                <a16:creationId xmlns:a16="http://schemas.microsoft.com/office/drawing/2014/main" id="{CC2F6F6F-0D6C-41AA-F6A2-EB8719C4D753}"/>
              </a:ext>
            </a:extLst>
          </p:cNvPr>
          <p:cNvSpPr txBox="1"/>
          <p:nvPr/>
        </p:nvSpPr>
        <p:spPr>
          <a:xfrm>
            <a:off x="2291393" y="4958972"/>
            <a:ext cx="2881252" cy="400110"/>
          </a:xfrm>
          <a:prstGeom prst="rect">
            <a:avLst/>
          </a:prstGeom>
          <a:noFill/>
        </p:spPr>
        <p:txBody>
          <a:bodyPr wrap="square" rtlCol="0">
            <a:spAutoFit/>
          </a:bodyPr>
          <a:lstStyle/>
          <a:p>
            <a:pPr algn="ctr"/>
            <a:r>
              <a:rPr lang="en-CA" sz="2000" dirty="0">
                <a:solidFill>
                  <a:srgbClr val="06698A"/>
                </a:solidFill>
                <a:latin typeface="Arial" panose="020B0604020202020204" pitchFamily="34" charset="0"/>
                <a:cs typeface="Arial" panose="020B0604020202020204" pitchFamily="34" charset="0"/>
              </a:rPr>
              <a:t>Circumcised Penis</a:t>
            </a:r>
            <a:endParaRPr lang="en-US" sz="2000" dirty="0">
              <a:solidFill>
                <a:srgbClr val="06698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48CB4A-9F9F-4E90-6C94-F87C921DD544}"/>
              </a:ext>
            </a:extLst>
          </p:cNvPr>
          <p:cNvSpPr txBox="1"/>
          <p:nvPr/>
        </p:nvSpPr>
        <p:spPr>
          <a:xfrm>
            <a:off x="7372153" y="4958972"/>
            <a:ext cx="2718815" cy="400110"/>
          </a:xfrm>
          <a:prstGeom prst="rect">
            <a:avLst/>
          </a:prstGeom>
          <a:noFill/>
        </p:spPr>
        <p:txBody>
          <a:bodyPr wrap="square" rtlCol="0">
            <a:spAutoFit/>
          </a:bodyPr>
          <a:lstStyle/>
          <a:p>
            <a:pPr algn="ctr"/>
            <a:r>
              <a:rPr lang="en-CA" sz="2000" dirty="0">
                <a:solidFill>
                  <a:srgbClr val="06698A"/>
                </a:solidFill>
                <a:latin typeface="Arial" panose="020B0604020202020204" pitchFamily="34" charset="0"/>
                <a:cs typeface="Arial" panose="020B0604020202020204" pitchFamily="34" charset="0"/>
              </a:rPr>
              <a:t>Uncircumcised Penis</a:t>
            </a:r>
            <a:endParaRPr lang="en-US" sz="2000" dirty="0">
              <a:solidFill>
                <a:srgbClr val="06698A"/>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CC23999-D093-F1DA-289A-A0DDDBE9474A}"/>
              </a:ext>
            </a:extLst>
          </p:cNvPr>
          <p:cNvSpPr txBox="1"/>
          <p:nvPr/>
        </p:nvSpPr>
        <p:spPr>
          <a:xfrm>
            <a:off x="8069891" y="1419370"/>
            <a:ext cx="2881252" cy="400110"/>
          </a:xfrm>
          <a:prstGeom prst="rect">
            <a:avLst/>
          </a:prstGeom>
          <a:noFill/>
        </p:spPr>
        <p:txBody>
          <a:bodyPr wrap="square" rtlCol="0">
            <a:spAutoFit/>
          </a:bodyPr>
          <a:lstStyle/>
          <a:p>
            <a:pPr algn="ctr"/>
            <a:r>
              <a:rPr lang="en-CA" sz="2000" dirty="0">
                <a:solidFill>
                  <a:srgbClr val="06698A"/>
                </a:solidFill>
                <a:latin typeface="Arial" panose="020B0604020202020204" pitchFamily="34" charset="0"/>
                <a:cs typeface="Arial" panose="020B0604020202020204" pitchFamily="34" charset="0"/>
              </a:rPr>
              <a:t>Foreskin</a:t>
            </a:r>
            <a:endParaRPr lang="en-US" sz="2000" dirty="0">
              <a:solidFill>
                <a:srgbClr val="06698A"/>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04935B2-FC60-905C-EECF-6C15A627D411}"/>
              </a:ext>
            </a:extLst>
          </p:cNvPr>
          <p:cNvSpPr txBox="1"/>
          <p:nvPr/>
        </p:nvSpPr>
        <p:spPr>
          <a:xfrm>
            <a:off x="4318497" y="1834056"/>
            <a:ext cx="2026387" cy="400110"/>
          </a:xfrm>
          <a:prstGeom prst="rect">
            <a:avLst/>
          </a:prstGeom>
          <a:noFill/>
        </p:spPr>
        <p:txBody>
          <a:bodyPr wrap="square" rtlCol="0">
            <a:spAutoFit/>
          </a:bodyPr>
          <a:lstStyle/>
          <a:p>
            <a:pPr algn="ctr"/>
            <a:r>
              <a:rPr lang="en-CA" sz="2000" dirty="0">
                <a:solidFill>
                  <a:srgbClr val="06698A"/>
                </a:solidFill>
                <a:latin typeface="Arial" panose="020B0604020202020204" pitchFamily="34" charset="0"/>
                <a:cs typeface="Arial" panose="020B0604020202020204" pitchFamily="34" charset="0"/>
              </a:rPr>
              <a:t>Glans</a:t>
            </a:r>
          </a:p>
        </p:txBody>
      </p:sp>
      <p:cxnSp>
        <p:nvCxnSpPr>
          <p:cNvPr id="18" name="Straight Connector 17">
            <a:extLst>
              <a:ext uri="{FF2B5EF4-FFF2-40B4-BE49-F238E27FC236}">
                <a16:creationId xmlns:a16="http://schemas.microsoft.com/office/drawing/2014/main" id="{B92C0F78-EB4B-7203-6E39-7722B098EC18}"/>
              </a:ext>
            </a:extLst>
          </p:cNvPr>
          <p:cNvCxnSpPr>
            <a:cxnSpLocks/>
          </p:cNvCxnSpPr>
          <p:nvPr/>
        </p:nvCxnSpPr>
        <p:spPr>
          <a:xfrm flipH="1">
            <a:off x="4263435" y="2056211"/>
            <a:ext cx="658234" cy="28803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6750D2E-2CB7-2E26-DE7D-59EEB307B471}"/>
              </a:ext>
            </a:extLst>
          </p:cNvPr>
          <p:cNvCxnSpPr/>
          <p:nvPr/>
        </p:nvCxnSpPr>
        <p:spPr>
          <a:xfrm flipH="1">
            <a:off x="9064062" y="1819480"/>
            <a:ext cx="432048" cy="70052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033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5F96BF1EF17B4F82C14EAE901D5873" ma:contentTypeVersion="18" ma:contentTypeDescription="Create a new document." ma:contentTypeScope="" ma:versionID="0b95f0e5ccd02d08efadd0b3ca69e809">
  <xsd:schema xmlns:xsd="http://www.w3.org/2001/XMLSchema" xmlns:xs="http://www.w3.org/2001/XMLSchema" xmlns:p="http://schemas.microsoft.com/office/2006/metadata/properties" xmlns:ns2="380d94ef-a09f-4694-9f3e-20ef19df6f20" xmlns:ns3="c2086238-da63-4f55-a3cc-adc0b13f0902" targetNamespace="http://schemas.microsoft.com/office/2006/metadata/properties" ma:root="true" ma:fieldsID="3cf76d3ce124090d0cf7d9b386aeb8ce" ns2:_="" ns3:_="">
    <xsd:import namespace="380d94ef-a09f-4694-9f3e-20ef19df6f20"/>
    <xsd:import namespace="c2086238-da63-4f55-a3cc-adc0b13f0902"/>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d94ef-a09f-4694-9f3e-20ef19df6f20" elementFormDefault="qualified">
    <xsd:import namespace="http://schemas.microsoft.com/office/2006/documentManagement/types"/>
    <xsd:import namespace="http://schemas.microsoft.com/office/infopath/2007/PartnerControls"/>
    <xsd:element name="_Flow_SignoffStatus" ma:index="3" nillable="true" ma:displayName="Sign-off status" ma:internalName="Sign_x002d_off_x0020_status"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ef3506-ac66-42b7-b4fb-1569aaa604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086238-da63-4f55-a3cc-adc0b13f090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34ced7d9-34a9-4ded-bf1d-bab14803e787}" ma:internalName="TaxCatchAll" ma:readOnly="false" ma:showField="CatchAllData" ma:web="c2086238-da63-4f55-a3cc-adc0b13f0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086238-da63-4f55-a3cc-adc0b13f0902" xsi:nil="true"/>
    <lcf76f155ced4ddcb4097134ff3c332f xmlns="380d94ef-a09f-4694-9f3e-20ef19df6f20">
      <Terms xmlns="http://schemas.microsoft.com/office/infopath/2007/PartnerControls"/>
    </lcf76f155ced4ddcb4097134ff3c332f>
    <_Flow_SignoffStatus xmlns="380d94ef-a09f-4694-9f3e-20ef19df6f20" xsi:nil="true"/>
  </documentManagement>
</p:properties>
</file>

<file path=customXml/itemProps1.xml><?xml version="1.0" encoding="utf-8"?>
<ds:datastoreItem xmlns:ds="http://schemas.openxmlformats.org/officeDocument/2006/customXml" ds:itemID="{2117BBCB-25DD-4C47-B05A-C64F5CF8AF75}"/>
</file>

<file path=customXml/itemProps2.xml><?xml version="1.0" encoding="utf-8"?>
<ds:datastoreItem xmlns:ds="http://schemas.openxmlformats.org/officeDocument/2006/customXml" ds:itemID="{E8DE85C3-0475-42A3-9DBE-343C23F4815F}">
  <ds:schemaRefs>
    <ds:schemaRef ds:uri="http://schemas.microsoft.com/sharepoint/v3/contenttype/forms"/>
  </ds:schemaRefs>
</ds:datastoreItem>
</file>

<file path=customXml/itemProps3.xml><?xml version="1.0" encoding="utf-8"?>
<ds:datastoreItem xmlns:ds="http://schemas.openxmlformats.org/officeDocument/2006/customXml" ds:itemID="{D64155CD-CD18-4BEB-916B-6AD43A1C41C9}">
  <ds:schemaRefs>
    <ds:schemaRef ds:uri="http://schemas.microsoft.com/office/2006/metadata/properties"/>
    <ds:schemaRef ds:uri="http://schemas.microsoft.com/office/infopath/2007/PartnerControls"/>
    <ds:schemaRef ds:uri="309ffcbd-8494-408f-9c25-3be15119e866"/>
    <ds:schemaRef ds:uri="6d948ac3-16a8-4e81-9df7-1b6280e77e92"/>
  </ds:schemaRefs>
</ds:datastoreItem>
</file>

<file path=docProps/app.xml><?xml version="1.0" encoding="utf-8"?>
<Properties xmlns="http://schemas.openxmlformats.org/officeDocument/2006/extended-properties" xmlns:vt="http://schemas.openxmlformats.org/officeDocument/2006/docPropsVTypes">
  <TotalTime>4225</TotalTime>
  <Words>2095</Words>
  <Application>Microsoft Office PowerPoint</Application>
  <PresentationFormat>Widescreen</PresentationFormat>
  <Paragraphs>237</Paragraphs>
  <Slides>23</Slides>
  <Notes>23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vt:lpstr>
      <vt:lpstr>Calibri</vt:lpstr>
      <vt:lpstr>Calibri Light</vt:lpstr>
      <vt:lpstr>Comic Sans MS</vt:lpstr>
      <vt:lpstr>Office Theme</vt:lpstr>
      <vt:lpstr>Office Theme</vt:lpstr>
      <vt:lpstr>Puberty and Reproduction (recommended for grade 5)</vt:lpstr>
      <vt:lpstr>Class Guidelines</vt:lpstr>
      <vt:lpstr>What is puberty?</vt:lpstr>
      <vt:lpstr>When does puberty start and why?</vt:lpstr>
      <vt:lpstr>Person with a penis</vt:lpstr>
      <vt:lpstr>Person with a penis</vt:lpstr>
      <vt:lpstr>The cells necessary to make a baby</vt:lpstr>
      <vt:lpstr>Person with a penis</vt:lpstr>
      <vt:lpstr>Person with a penis</vt:lpstr>
      <vt:lpstr>Person with a penis</vt:lpstr>
      <vt:lpstr>Person with a penis</vt:lpstr>
      <vt:lpstr>Person with a vulva</vt:lpstr>
      <vt:lpstr>Person with a vulva</vt:lpstr>
      <vt:lpstr>Person with a vulva</vt:lpstr>
      <vt:lpstr>Person with a vulva</vt:lpstr>
      <vt:lpstr>Person with a vulva</vt:lpstr>
      <vt:lpstr>Menstrual Products</vt:lpstr>
      <vt:lpstr>Person with a vulva</vt:lpstr>
      <vt:lpstr>Person with a vulva</vt:lpstr>
      <vt:lpstr>Feelings</vt:lpstr>
      <vt:lpstr>PowerPoint Presentation</vt:lpstr>
      <vt:lpstr>How can puberty affect relationships?</vt:lpstr>
      <vt:lpstr>Where can you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Nicole Anderson</dc:creator>
  <cp:lastModifiedBy>Laura Durham</cp:lastModifiedBy>
  <cp:revision>5</cp:revision>
  <dcterms:created xsi:type="dcterms:W3CDTF">2022-09-09T17:44:24Z</dcterms:created>
  <dcterms:modified xsi:type="dcterms:W3CDTF">2023-02-17T21:19:02Z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0x010100F95F96BF1EF17B4F82C14EAE901D5873</vt:lpwstr>
  </property>
  <property fmtid="{D5CDD505-2E9C-101B-9397-08002B2CF9AE}" pid="3" name="Order">
    <vt:r8>845000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