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29"/>
  </p:notesMasterIdLst>
  <p:sldIdLst>
    <p:sldId id="256" r:id="rId6"/>
    <p:sldId id="259" r:id="rId7"/>
    <p:sldId id="260" r:id="rId8"/>
    <p:sldId id="261" r:id="rId9"/>
    <p:sldId id="262" r:id="rId10"/>
    <p:sldId id="263" r:id="rId11"/>
    <p:sldId id="264" r:id="rId12"/>
    <p:sldId id="266" r:id="rId13"/>
    <p:sldId id="268" r:id="rId14"/>
    <p:sldId id="267" r:id="rId15"/>
    <p:sldId id="269" r:id="rId16"/>
    <p:sldId id="270" r:id="rId17"/>
    <p:sldId id="271" r:id="rId18"/>
    <p:sldId id="281" r:id="rId19"/>
    <p:sldId id="272" r:id="rId20"/>
    <p:sldId id="273" r:id="rId21"/>
    <p:sldId id="274" r:id="rId22"/>
    <p:sldId id="275" r:id="rId23"/>
    <p:sldId id="276" r:id="rId24"/>
    <p:sldId id="277" r:id="rId25"/>
    <p:sldId id="278" r:id="rId26"/>
    <p:sldId id="28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98A"/>
    <a:srgbClr val="6ABF4B"/>
    <a:srgbClr val="726E6E"/>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D9592-3725-4C18-A83E-D4459ABBFA85}" v="6" dt="2023-02-24T20:30:52.017"/>
    <p1510:client id="{CCAEA8BE-A44D-0A09-9AE7-468110C79ADF}" v="6" dt="2023-02-24T20:43:19.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rham" userId="6c716f6c-1dce-4f36-8753-d816fc2b9ed8" providerId="ADAL" clId="{A77D9592-3725-4C18-A83E-D4459ABBFA85}"/>
    <pc:docChg chg="custSel modSld">
      <pc:chgData name="Laura Durham" userId="6c716f6c-1dce-4f36-8753-d816fc2b9ed8" providerId="ADAL" clId="{A77D9592-3725-4C18-A83E-D4459ABBFA85}" dt="2023-02-24T20:47:04.986" v="25" actId="14100"/>
      <pc:docMkLst>
        <pc:docMk/>
      </pc:docMkLst>
      <pc:sldChg chg="modSp mod">
        <pc:chgData name="Laura Durham" userId="6c716f6c-1dce-4f36-8753-d816fc2b9ed8" providerId="ADAL" clId="{A77D9592-3725-4C18-A83E-D4459ABBFA85}" dt="2023-02-24T20:47:04.986" v="25" actId="14100"/>
        <pc:sldMkLst>
          <pc:docMk/>
          <pc:sldMk cId="3316017910" sldId="256"/>
        </pc:sldMkLst>
        <pc:spChg chg="mod">
          <ac:chgData name="Laura Durham" userId="6c716f6c-1dce-4f36-8753-d816fc2b9ed8" providerId="ADAL" clId="{A77D9592-3725-4C18-A83E-D4459ABBFA85}" dt="2023-02-24T20:47:04.986" v="25" actId="14100"/>
          <ac:spMkLst>
            <pc:docMk/>
            <pc:sldMk cId="3316017910" sldId="256"/>
            <ac:spMk id="18" creationId="{AF91DAB7-F4BB-9298-9CC3-96F2666CBFBB}"/>
          </ac:spMkLst>
        </pc:spChg>
        <pc:spChg chg="mod">
          <ac:chgData name="Laura Durham" userId="6c716f6c-1dce-4f36-8753-d816fc2b9ed8" providerId="ADAL" clId="{A77D9592-3725-4C18-A83E-D4459ABBFA85}" dt="2023-02-24T20:46:25.769" v="20" actId="20577"/>
          <ac:spMkLst>
            <pc:docMk/>
            <pc:sldMk cId="3316017910" sldId="256"/>
            <ac:spMk id="21" creationId="{4A4281E6-AF1F-C967-1415-CB1BBC5EA954}"/>
          </ac:spMkLst>
        </pc:spChg>
      </pc:sldChg>
      <pc:sldChg chg="modSp mod">
        <pc:chgData name="Laura Durham" userId="6c716f6c-1dce-4f36-8753-d816fc2b9ed8" providerId="ADAL" clId="{A77D9592-3725-4C18-A83E-D4459ABBFA85}" dt="2023-02-24T20:30:38.407" v="1" actId="207"/>
        <pc:sldMkLst>
          <pc:docMk/>
          <pc:sldMk cId="1589317317" sldId="262"/>
        </pc:sldMkLst>
        <pc:spChg chg="mod">
          <ac:chgData name="Laura Durham" userId="6c716f6c-1dce-4f36-8753-d816fc2b9ed8" providerId="ADAL" clId="{A77D9592-3725-4C18-A83E-D4459ABBFA85}" dt="2023-02-24T20:30:35.620" v="0" actId="207"/>
          <ac:spMkLst>
            <pc:docMk/>
            <pc:sldMk cId="1589317317" sldId="262"/>
            <ac:spMk id="3" creationId="{FD8A78C0-14F0-2FCF-23C7-04B77DCA9C00}"/>
          </ac:spMkLst>
        </pc:spChg>
        <pc:spChg chg="mod">
          <ac:chgData name="Laura Durham" userId="6c716f6c-1dce-4f36-8753-d816fc2b9ed8" providerId="ADAL" clId="{A77D9592-3725-4C18-A83E-D4459ABBFA85}" dt="2023-02-24T20:30:35.620" v="0" actId="207"/>
          <ac:spMkLst>
            <pc:docMk/>
            <pc:sldMk cId="1589317317" sldId="262"/>
            <ac:spMk id="5" creationId="{D1D16425-96D2-D14C-055A-CA1A5B1BB3E2}"/>
          </ac:spMkLst>
        </pc:spChg>
        <pc:spChg chg="mod">
          <ac:chgData name="Laura Durham" userId="6c716f6c-1dce-4f36-8753-d816fc2b9ed8" providerId="ADAL" clId="{A77D9592-3725-4C18-A83E-D4459ABBFA85}" dt="2023-02-24T20:30:38.407" v="1" actId="207"/>
          <ac:spMkLst>
            <pc:docMk/>
            <pc:sldMk cId="1589317317" sldId="262"/>
            <ac:spMk id="12" creationId="{33D2B940-E17D-D7A6-A82D-8A4983DB8F7E}"/>
          </ac:spMkLst>
        </pc:spChg>
        <pc:spChg chg="mod">
          <ac:chgData name="Laura Durham" userId="6c716f6c-1dce-4f36-8753-d816fc2b9ed8" providerId="ADAL" clId="{A77D9592-3725-4C18-A83E-D4459ABBFA85}" dt="2023-02-24T20:30:38.407" v="1" actId="207"/>
          <ac:spMkLst>
            <pc:docMk/>
            <pc:sldMk cId="1589317317" sldId="262"/>
            <ac:spMk id="14" creationId="{772722A9-9333-84D1-F0F9-4F394D962586}"/>
          </ac:spMkLst>
        </pc:spChg>
        <pc:grpChg chg="mod">
          <ac:chgData name="Laura Durham" userId="6c716f6c-1dce-4f36-8753-d816fc2b9ed8" providerId="ADAL" clId="{A77D9592-3725-4C18-A83E-D4459ABBFA85}" dt="2023-02-24T20:30:35.620" v="0" actId="207"/>
          <ac:grpSpMkLst>
            <pc:docMk/>
            <pc:sldMk cId="1589317317" sldId="262"/>
            <ac:grpSpMk id="2" creationId="{95C5E6CE-3864-11DE-D083-32BBBA6781B3}"/>
          </ac:grpSpMkLst>
        </pc:grpChg>
        <pc:grpChg chg="mod">
          <ac:chgData name="Laura Durham" userId="6c716f6c-1dce-4f36-8753-d816fc2b9ed8" providerId="ADAL" clId="{A77D9592-3725-4C18-A83E-D4459ABBFA85}" dt="2023-02-24T20:30:38.407" v="1" actId="207"/>
          <ac:grpSpMkLst>
            <pc:docMk/>
            <pc:sldMk cId="1589317317" sldId="262"/>
            <ac:grpSpMk id="11" creationId="{7F1D9193-224E-FB62-DF4B-668E6BBC4953}"/>
          </ac:grpSpMkLst>
        </pc:grpChg>
      </pc:sldChg>
      <pc:sldChg chg="modSp mod">
        <pc:chgData name="Laura Durham" userId="6c716f6c-1dce-4f36-8753-d816fc2b9ed8" providerId="ADAL" clId="{A77D9592-3725-4C18-A83E-D4459ABBFA85}" dt="2023-02-24T20:30:52.017" v="5" actId="2085"/>
        <pc:sldMkLst>
          <pc:docMk/>
          <pc:sldMk cId="1154491534" sldId="263"/>
        </pc:sldMkLst>
        <pc:spChg chg="mod">
          <ac:chgData name="Laura Durham" userId="6c716f6c-1dce-4f36-8753-d816fc2b9ed8" providerId="ADAL" clId="{A77D9592-3725-4C18-A83E-D4459ABBFA85}" dt="2023-02-24T20:30:52.017" v="5" actId="2085"/>
          <ac:spMkLst>
            <pc:docMk/>
            <pc:sldMk cId="1154491534" sldId="263"/>
            <ac:spMk id="3" creationId="{93B6D239-D506-BAC7-178C-7054CF6768CD}"/>
          </ac:spMkLst>
        </pc:spChg>
        <pc:spChg chg="mod">
          <ac:chgData name="Laura Durham" userId="6c716f6c-1dce-4f36-8753-d816fc2b9ed8" providerId="ADAL" clId="{A77D9592-3725-4C18-A83E-D4459ABBFA85}" dt="2023-02-24T20:30:52.017" v="5" actId="2085"/>
          <ac:spMkLst>
            <pc:docMk/>
            <pc:sldMk cId="1154491534" sldId="263"/>
            <ac:spMk id="5" creationId="{9EFCB534-9207-8454-CF48-17E568664E30}"/>
          </ac:spMkLst>
        </pc:spChg>
        <pc:spChg chg="mod">
          <ac:chgData name="Laura Durham" userId="6c716f6c-1dce-4f36-8753-d816fc2b9ed8" providerId="ADAL" clId="{A77D9592-3725-4C18-A83E-D4459ABBFA85}" dt="2023-02-24T20:30:48.554" v="4" actId="207"/>
          <ac:spMkLst>
            <pc:docMk/>
            <pc:sldMk cId="1154491534" sldId="263"/>
            <ac:spMk id="14" creationId="{4ACD0D86-6D5C-0417-CE70-385F17D8381E}"/>
          </ac:spMkLst>
        </pc:spChg>
        <pc:spChg chg="mod">
          <ac:chgData name="Laura Durham" userId="6c716f6c-1dce-4f36-8753-d816fc2b9ed8" providerId="ADAL" clId="{A77D9592-3725-4C18-A83E-D4459ABBFA85}" dt="2023-02-24T20:30:48.554" v="4" actId="207"/>
          <ac:spMkLst>
            <pc:docMk/>
            <pc:sldMk cId="1154491534" sldId="263"/>
            <ac:spMk id="15" creationId="{A36BACE0-D05F-8835-08F9-F0E8384679D3}"/>
          </ac:spMkLst>
        </pc:spChg>
        <pc:grpChg chg="mod">
          <ac:chgData name="Laura Durham" userId="6c716f6c-1dce-4f36-8753-d816fc2b9ed8" providerId="ADAL" clId="{A77D9592-3725-4C18-A83E-D4459ABBFA85}" dt="2023-02-24T20:30:45.955" v="3" actId="207"/>
          <ac:grpSpMkLst>
            <pc:docMk/>
            <pc:sldMk cId="1154491534" sldId="263"/>
            <ac:grpSpMk id="2" creationId="{9FC43D1E-ED85-8EE9-E384-F0319AA092A4}"/>
          </ac:grpSpMkLst>
        </pc:grpChg>
        <pc:grpChg chg="mod">
          <ac:chgData name="Laura Durham" userId="6c716f6c-1dce-4f36-8753-d816fc2b9ed8" providerId="ADAL" clId="{A77D9592-3725-4C18-A83E-D4459ABBFA85}" dt="2023-02-24T20:30:48.554" v="4" actId="207"/>
          <ac:grpSpMkLst>
            <pc:docMk/>
            <pc:sldMk cId="1154491534" sldId="263"/>
            <ac:grpSpMk id="12" creationId="{68057F40-5F15-2124-D4E7-2EDEB6E50403}"/>
          </ac:grpSpMkLst>
        </pc:grpChg>
      </pc:sldChg>
    </pc:docChg>
  </pc:docChgLst>
  <pc:docChgLst>
    <pc:chgData name="Laura Durham" userId="S::ldurham@swpublichealth.ca::6c716f6c-1dce-4f36-8753-d816fc2b9ed8" providerId="AD" clId="Web-{CCAEA8BE-A44D-0A09-9AE7-468110C79ADF}"/>
    <pc:docChg chg="modSld">
      <pc:chgData name="Laura Durham" userId="S::ldurham@swpublichealth.ca::6c716f6c-1dce-4f36-8753-d816fc2b9ed8" providerId="AD" clId="Web-{CCAEA8BE-A44D-0A09-9AE7-468110C79ADF}" dt="2023-02-24T20:43:19.286" v="4" actId="1076"/>
      <pc:docMkLst>
        <pc:docMk/>
      </pc:docMkLst>
      <pc:sldChg chg="addSp delSp modSp">
        <pc:chgData name="Laura Durham" userId="S::ldurham@swpublichealth.ca::6c716f6c-1dce-4f36-8753-d816fc2b9ed8" providerId="AD" clId="Web-{CCAEA8BE-A44D-0A09-9AE7-468110C79ADF}" dt="2023-02-24T20:43:19.286" v="4" actId="1076"/>
        <pc:sldMkLst>
          <pc:docMk/>
          <pc:sldMk cId="1009500653" sldId="278"/>
        </pc:sldMkLst>
        <pc:spChg chg="add del mod">
          <ac:chgData name="Laura Durham" userId="S::ldurham@swpublichealth.ca::6c716f6c-1dce-4f36-8753-d816fc2b9ed8" providerId="AD" clId="Web-{CCAEA8BE-A44D-0A09-9AE7-468110C79ADF}" dt="2023-02-24T20:43:13.130" v="1"/>
          <ac:spMkLst>
            <pc:docMk/>
            <pc:sldMk cId="1009500653" sldId="278"/>
            <ac:spMk id="3" creationId="{1AA0BA28-C9F8-09D9-F464-AEB8DEC371A0}"/>
          </ac:spMkLst>
        </pc:spChg>
        <pc:picChg chg="add mod ord">
          <ac:chgData name="Laura Durham" userId="S::ldurham@swpublichealth.ca::6c716f6c-1dce-4f36-8753-d816fc2b9ed8" providerId="AD" clId="Web-{CCAEA8BE-A44D-0A09-9AE7-468110C79ADF}" dt="2023-02-24T20:43:19.286" v="4" actId="1076"/>
          <ac:picMkLst>
            <pc:docMk/>
            <pc:sldMk cId="1009500653" sldId="278"/>
            <ac:picMk id="4" creationId="{079F6179-0720-50C3-09D0-433EFAD72279}"/>
          </ac:picMkLst>
        </pc:picChg>
        <pc:picChg chg="del">
          <ac:chgData name="Laura Durham" userId="S::ldurham@swpublichealth.ca::6c716f6c-1dce-4f36-8753-d816fc2b9ed8" providerId="AD" clId="Web-{CCAEA8BE-A44D-0A09-9AE7-468110C79ADF}" dt="2023-02-24T20:43:07.614" v="0"/>
          <ac:picMkLst>
            <pc:docMk/>
            <pc:sldMk cId="1009500653" sldId="278"/>
            <ac:picMk id="5" creationId="{997720F1-5AA4-FAD0-5809-DA6CDABDE7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87EC1-F314-422A-82C2-2CDD2B121A52}" type="datetimeFigureOut">
              <a:rPr lang="en-CA" smtClean="0"/>
              <a:t>2023-02-24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60D49-BA33-415E-8C0D-664CFEF5C7C6}" type="slidenum">
              <a:rPr lang="en-CA" smtClean="0"/>
              <a:t>‹#›</a:t>
            </a:fld>
            <a:endParaRPr lang="en-CA"/>
          </a:p>
        </p:txBody>
      </p:sp>
    </p:spTree>
    <p:extLst>
      <p:ext uri="{BB962C8B-B14F-4D97-AF65-F5344CB8AC3E}">
        <p14:creationId xmlns:p14="http://schemas.microsoft.com/office/powerpoint/2010/main" val="78832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t>Cette présentation porte sur les sections D1.3 et D1.4, Développement de la personne et santé sexuelle, 5e année, du programme-cadre Éducation physique et santé de l’Ontario.</a:t>
            </a:r>
          </a:p>
          <a:p>
            <a:pPr>
              <a:defRPr/>
            </a:pPr>
            <a:endParaRPr lang="fr-FR"/>
          </a:p>
          <a:p>
            <a:pPr>
              <a:defRPr/>
            </a:pPr>
            <a:r>
              <a:rPr lang="fr-FR"/>
              <a:t>Pour offrir un climat inclusif à tous les élèves quel que soit leur identité de genre, nous utilisons les parties du corps et les hormones et non le genre pour décrire les différences physiques. </a:t>
            </a:r>
          </a:p>
          <a:p>
            <a:pPr>
              <a:defRPr/>
            </a:pPr>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a:t>
            </a:fld>
            <a:endParaRPr lang="en-CA"/>
          </a:p>
        </p:txBody>
      </p:sp>
    </p:spTree>
    <p:extLst>
      <p:ext uri="{BB962C8B-B14F-4D97-AF65-F5344CB8AC3E}">
        <p14:creationId xmlns:p14="http://schemas.microsoft.com/office/powerpoint/2010/main" val="362549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10</a:t>
            </a:fld>
            <a:endParaRPr lang="en-CA"/>
          </a:p>
        </p:txBody>
      </p:sp>
    </p:spTree>
    <p:extLst>
      <p:ext uri="{BB962C8B-B14F-4D97-AF65-F5344CB8AC3E}">
        <p14:creationId xmlns:p14="http://schemas.microsoft.com/office/powerpoint/2010/main" val="74878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Il n’y a pas nécessairement éjaculation chaque fois qu’une personne a une érection.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Éjaculation nocturne : Il arrive parfois qu’une éjaculation se produise pendant le sommeil – pendant la puberté, il pourrait y avoir, au réveil, une tache collante et mouillée sur les draps ou dans le pyjama. C’est ce qu’on appelle une éjaculation nocturne (ou une pollution nocturne).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Masturbation : Se toucher ou se frotter le pénis peut provoquer une érection et une éjaculation. C’est ce qu’on appelle la masturbation. Certaines personnes se masturbent et d’autres, pas. </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11</a:t>
            </a:fld>
            <a:endParaRPr lang="en-CA"/>
          </a:p>
        </p:txBody>
      </p:sp>
    </p:spTree>
    <p:extLst>
      <p:ext uri="{BB962C8B-B14F-4D97-AF65-F5344CB8AC3E}">
        <p14:creationId xmlns:p14="http://schemas.microsoft.com/office/powerpoint/2010/main" val="23562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breasts develop and what they look like varies from person to person.  Breasts may not be the same size once fully developed.</a:t>
            </a:r>
          </a:p>
          <a:p>
            <a:r>
              <a:rPr lang="en-CA"/>
              <a:t>After pregnancy, when the baby is delivered, breast tissue fills with milk which can feed the baby.</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Image Source: </a:t>
            </a:r>
            <a:r>
              <a:rPr lang="en-US">
                <a:hlinkClick r:id="rId3"/>
              </a:rPr>
              <a:t>https://www.secca.org.au/</a:t>
            </a:r>
            <a:r>
              <a:rPr lang="en-US"/>
              <a:t> with permission</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12</a:t>
            </a:fld>
            <a:endParaRPr lang="en-CA"/>
          </a:p>
        </p:txBody>
      </p:sp>
    </p:spTree>
    <p:extLst>
      <p:ext uri="{BB962C8B-B14F-4D97-AF65-F5344CB8AC3E}">
        <p14:creationId xmlns:p14="http://schemas.microsoft.com/office/powerpoint/2010/main" val="236936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b="1">
                <a:latin typeface="Arial" panose="020B0604020202020204" pitchFamily="34" charset="0"/>
                <a:cs typeface="Arial" panose="020B0604020202020204" pitchFamily="34" charset="0"/>
              </a:rPr>
              <a:t>Vulve</a:t>
            </a:r>
            <a:r>
              <a:rPr lang="fr-CA" altLang="en-US" b="0">
                <a:latin typeface="Arial" panose="020B0604020202020204" pitchFamily="34" charset="0"/>
                <a:cs typeface="Arial" panose="020B0604020202020204" pitchFamily="34" charset="0"/>
              </a:rPr>
              <a:t> – Nom de l’ensemble des parties génitales externes.</a:t>
            </a:r>
            <a:endParaRPr lang="fr-CA" altLang="en-US" b="1">
              <a:latin typeface="Arial" panose="020B0604020202020204" pitchFamily="34" charset="0"/>
              <a:cs typeface="Arial" panose="020B0604020202020204" pitchFamily="34" charset="0"/>
            </a:endParaRPr>
          </a:p>
          <a:p>
            <a:pPr eaLnBrk="1" hangingPunct="1"/>
            <a:r>
              <a:rPr lang="fr-CA" altLang="en-US" b="1">
                <a:latin typeface="Arial" panose="020B0604020202020204" pitchFamily="34" charset="0"/>
                <a:cs typeface="Arial" panose="020B0604020202020204" pitchFamily="34" charset="0"/>
              </a:rPr>
              <a:t>Ovaire</a:t>
            </a:r>
            <a:r>
              <a:rPr lang="fr-CA" altLang="en-US">
                <a:latin typeface="Arial" panose="020B0604020202020204" pitchFamily="34" charset="0"/>
                <a:cs typeface="Arial" panose="020B0604020202020204" pitchFamily="34" charset="0"/>
              </a:rPr>
              <a:t> – Libère les ovules (œufs) et produit des hormones (œstrogène et progestérone) selon un cycle mensuel. </a:t>
            </a:r>
          </a:p>
          <a:p>
            <a:pPr eaLnBrk="1" hangingPunct="1"/>
            <a:r>
              <a:rPr lang="fr-CA" altLang="en-US" b="1">
                <a:latin typeface="Arial" panose="020B0604020202020204" pitchFamily="34" charset="0"/>
                <a:cs typeface="Arial" panose="020B0604020202020204" pitchFamily="34" charset="0"/>
              </a:rPr>
              <a:t>Trompes de Fallope </a:t>
            </a:r>
            <a:r>
              <a:rPr lang="fr-CA" altLang="en-US">
                <a:latin typeface="Arial" panose="020B0604020202020204" pitchFamily="34" charset="0"/>
                <a:cs typeface="Arial" panose="020B0604020202020204" pitchFamily="34" charset="0"/>
              </a:rPr>
              <a:t>– Tubes qui vont des ovaires jusqu’au-dessus de l’utérus et dont les extrémités en forme de doigts entourent l’ovaire. </a:t>
            </a:r>
          </a:p>
          <a:p>
            <a:pPr eaLnBrk="1" hangingPunct="1"/>
            <a:r>
              <a:rPr lang="fr-CA" altLang="en-US" b="1">
                <a:latin typeface="Arial" panose="020B0604020202020204" pitchFamily="34" charset="0"/>
                <a:cs typeface="Arial" panose="020B0604020202020204" pitchFamily="34" charset="0"/>
              </a:rPr>
              <a:t>Utérus</a:t>
            </a:r>
            <a:r>
              <a:rPr lang="fr-CA" altLang="en-US">
                <a:latin typeface="Arial" panose="020B0604020202020204" pitchFamily="34" charset="0"/>
                <a:cs typeface="Arial" panose="020B0604020202020204" pitchFamily="34" charset="0"/>
              </a:rPr>
              <a:t> – Organe en forme de poire qui nourrit et abrite le fœtus qui s’y développe. Chaque mois, il se prépare à la grossesse en formant une couche faite de sang et de tissu. </a:t>
            </a:r>
          </a:p>
          <a:p>
            <a:pPr eaLnBrk="1" hangingPunct="1"/>
            <a:r>
              <a:rPr lang="fr-CA" altLang="en-US" b="1">
                <a:latin typeface="Arial" panose="020B0604020202020204" pitchFamily="34" charset="0"/>
                <a:cs typeface="Arial" panose="020B0604020202020204" pitchFamily="34" charset="0"/>
              </a:rPr>
              <a:t>Col de l’utérus</a:t>
            </a:r>
            <a:r>
              <a:rPr lang="fr-CA" altLang="en-US">
                <a:latin typeface="Arial" panose="020B0604020202020204" pitchFamily="34" charset="0"/>
                <a:cs typeface="Arial" panose="020B0604020202020204" pitchFamily="34" charset="0"/>
              </a:rPr>
              <a:t> – Partie étroite du vagin qui mène à l’utérus. </a:t>
            </a:r>
          </a:p>
          <a:p>
            <a:pPr eaLnBrk="1" hangingPunct="1"/>
            <a:r>
              <a:rPr lang="fr-CA" altLang="en-US" b="1">
                <a:latin typeface="Arial" panose="020B0604020202020204" pitchFamily="34" charset="0"/>
                <a:cs typeface="Arial" panose="020B0604020202020204" pitchFamily="34" charset="0"/>
              </a:rPr>
              <a:t>Vagin</a:t>
            </a:r>
            <a:r>
              <a:rPr lang="fr-CA" altLang="en-US">
                <a:latin typeface="Arial" panose="020B0604020202020204" pitchFamily="34" charset="0"/>
                <a:cs typeface="Arial" panose="020B0604020202020204" pitchFamily="34" charset="0"/>
              </a:rPr>
              <a:t> – Tube musculaire qui peut s’élargir pour laisser passer le pénis pendant les rapports sexuels ou un bébé pendant l’accouchement.  </a:t>
            </a:r>
          </a:p>
          <a:p>
            <a:pPr eaLnBrk="1" hangingPunct="1"/>
            <a:endParaRPr lang="fr-CA" altLang="en-US">
              <a:latin typeface="Arial" panose="020B0604020202020204" pitchFamily="34" charset="0"/>
              <a:cs typeface="Arial" panose="020B0604020202020204" pitchFamily="34" charset="0"/>
            </a:endParaRPr>
          </a:p>
          <a:p>
            <a:pPr eaLnBrk="1" hangingPunct="1"/>
            <a:r>
              <a:rPr lang="fr-CA" altLang="en-US">
                <a:latin typeface="Arial" panose="020B0604020202020204" pitchFamily="34" charset="0"/>
                <a:cs typeface="Arial" panose="020B0604020202020204" pitchFamily="34" charset="0"/>
              </a:rPr>
              <a:t>Image : Adobe Stock – achetée</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13</a:t>
            </a:fld>
            <a:endParaRPr lang="en-CA"/>
          </a:p>
        </p:txBody>
      </p:sp>
    </p:spTree>
    <p:extLst>
      <p:ext uri="{BB962C8B-B14F-4D97-AF65-F5344CB8AC3E}">
        <p14:creationId xmlns:p14="http://schemas.microsoft.com/office/powerpoint/2010/main" val="294789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a:latin typeface="Arial" panose="020B0604020202020204" pitchFamily="34" charset="0"/>
                <a:cs typeface="Arial" panose="020B0604020202020204" pitchFamily="34" charset="0"/>
              </a:rPr>
              <a:t>Lèvres</a:t>
            </a:r>
            <a:r>
              <a:rPr lang="fr-CA" altLang="en-US">
                <a:latin typeface="Arial" panose="020B0604020202020204" pitchFamily="34" charset="0"/>
                <a:cs typeface="Arial" panose="020B0604020202020204" pitchFamily="34" charset="0"/>
              </a:rPr>
              <a:t> – Replis de peau (internes et externes) qui protègent les organes reproducteurs internes.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a:latin typeface="Arial" panose="020B0604020202020204" pitchFamily="34" charset="0"/>
                <a:cs typeface="Arial" panose="020B0604020202020204" pitchFamily="34" charset="0"/>
              </a:rPr>
              <a:t>Ouverture de l’urètre</a:t>
            </a:r>
            <a:r>
              <a:rPr lang="fr-CA" altLang="en-US">
                <a:latin typeface="Arial" panose="020B0604020202020204" pitchFamily="34" charset="0"/>
                <a:cs typeface="Arial" panose="020B0604020202020204" pitchFamily="34" charset="0"/>
              </a:rPr>
              <a:t> – l’urètre, c’est le tube qui est relié à la vessie et par lequel sort l’urine.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a:latin typeface="Arial" panose="020B0604020202020204" pitchFamily="34" charset="0"/>
                <a:cs typeface="Arial" panose="020B0604020202020204" pitchFamily="34" charset="0"/>
              </a:rPr>
              <a:t>Clitoris</a:t>
            </a:r>
            <a:r>
              <a:rPr lang="fr-CA" altLang="en-US">
                <a:latin typeface="Arial" panose="020B0604020202020204" pitchFamily="34" charset="0"/>
                <a:cs typeface="Arial" panose="020B0604020202020204" pitchFamily="34" charset="0"/>
              </a:rPr>
              <a:t> – Organe très sensible situé au-dessus de l’ouverture de l’urètre dont la stimulation peut procurer du plaisir.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1">
                <a:latin typeface="Arial" panose="020B0604020202020204" pitchFamily="34" charset="0"/>
                <a:cs typeface="Arial" panose="020B0604020202020204" pitchFamily="34" charset="0"/>
              </a:rPr>
              <a:t>Anus </a:t>
            </a:r>
            <a:r>
              <a:rPr lang="fr-CA" altLang="en-US" b="0">
                <a:latin typeface="Arial" panose="020B0604020202020204" pitchFamily="34" charset="0"/>
                <a:cs typeface="Arial" panose="020B0604020202020204" pitchFamily="34" charset="0"/>
              </a:rPr>
              <a:t>– Ouverture du rectum par laquelle les selles sortent.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lt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a:latin typeface="Arial" panose="020B0604020202020204" pitchFamily="34" charset="0"/>
                <a:cs typeface="Arial" panose="020B0604020202020204" pitchFamily="34" charset="0"/>
              </a:rPr>
              <a:t>Image : Adobe Stock – achetée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a:latin typeface="Arial" panose="020B0604020202020204" pitchFamily="34" charset="0"/>
              <a:cs typeface="Arial" panose="020B0604020202020204" pitchFamily="34" charset="0"/>
            </a:endParaRP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14</a:t>
            </a:fld>
            <a:endParaRPr lang="en-CA"/>
          </a:p>
        </p:txBody>
      </p:sp>
    </p:spTree>
    <p:extLst>
      <p:ext uri="{BB962C8B-B14F-4D97-AF65-F5344CB8AC3E}">
        <p14:creationId xmlns:p14="http://schemas.microsoft.com/office/powerpoint/2010/main" val="76284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a:latin typeface="Comic Sans MS" panose="030F0702030302020204" pitchFamily="66" charset="0"/>
              </a:rPr>
              <a:t>https://www.youtube.com/watch?v=vXrQ_FhZmos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a:latin typeface="Comic Sans MS" panose="030F0702030302020204" pitchFamily="66" charset="0"/>
              </a:rPr>
              <a:t>*Note pour le personnel enseignant : Dans cette vidéo, on utilise un langage genré (femme, fille, elle) pour expliquer les menstruations. Dans cette présentation, nous nous efforçons d’offrir une éducation plus inclusive et de tenir compte du fait que ce ne sont pas tous les jeunes qui s’identifient à un genre précis. </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15</a:t>
            </a:fld>
            <a:endParaRPr lang="en-CA"/>
          </a:p>
        </p:txBody>
      </p:sp>
    </p:spTree>
    <p:extLst>
      <p:ext uri="{BB962C8B-B14F-4D97-AF65-F5344CB8AC3E}">
        <p14:creationId xmlns:p14="http://schemas.microsoft.com/office/powerpoint/2010/main" val="35029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personnes qui ont des pertes vaginales auraient peut-être intérêt à porter un protège-dessous (mince serviette hygiénique qui se colle à l’intérieur du sous-vêtement). Pour prévenir les infections, il faut changer les produits menstruels toutes les deux heures environ. </a:t>
            </a:r>
          </a:p>
          <a:p>
            <a:r>
              <a:rPr lang="fr-FR"/>
              <a:t>Les quelques premières fois, le saignement pourrait ne pas être rouge vif; dans bien des cas, il est d’une couleur rouge brunâtre. </a:t>
            </a:r>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16</a:t>
            </a:fld>
            <a:endParaRPr lang="en-CA"/>
          </a:p>
        </p:txBody>
      </p:sp>
    </p:spTree>
    <p:extLst>
      <p:ext uri="{BB962C8B-B14F-4D97-AF65-F5344CB8AC3E}">
        <p14:creationId xmlns:p14="http://schemas.microsoft.com/office/powerpoint/2010/main" val="384475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0" indent="-1797050">
              <a:defRPr/>
            </a:pPr>
            <a:r>
              <a:rPr lang="fr-FR" altLang="en-US">
                <a:latin typeface="Arial"/>
                <a:cs typeface="Arial"/>
              </a:rPr>
              <a:t>Protège-dessous : mince serviette hygiénique utilisée pour absorber les sécrétions vaginales ou avant l’apparition des règles. </a:t>
            </a:r>
          </a:p>
          <a:p>
            <a:pPr marL="1797050" indent="-1797050">
              <a:defRPr/>
            </a:pPr>
            <a:r>
              <a:rPr lang="fr-FR" altLang="en-US">
                <a:latin typeface="Arial"/>
                <a:cs typeface="Arial"/>
              </a:rPr>
              <a:t>Serviette hygiénique : se colle à l’intérieur du sous-vêtement pendant les menstruations; il y en a de toutes les tailles et de toutes les formes. </a:t>
            </a:r>
          </a:p>
          <a:p>
            <a:pPr marL="1797050" indent="-1797050">
              <a:defRPr/>
            </a:pPr>
            <a:r>
              <a:rPr lang="fr-FR" altLang="en-US">
                <a:latin typeface="Arial"/>
                <a:cs typeface="Arial"/>
              </a:rPr>
              <a:t>Tampon : s’insère dans le vagin pour absorber le flux menstruel. </a:t>
            </a:r>
          </a:p>
          <a:p>
            <a:pPr marL="1797050" indent="-1797050">
              <a:defRPr/>
            </a:pPr>
            <a:r>
              <a:rPr lang="fr-FR" altLang="en-US">
                <a:latin typeface="Arial"/>
                <a:cs typeface="Arial"/>
              </a:rPr>
              <a:t>Coupe menstruelle : coupe flexible et réutilisable qui s’insère dans le vagin pour recueillir le sang et les pertes; il faut la vider toutes les 4 à 12 heures. </a:t>
            </a:r>
          </a:p>
          <a:p>
            <a:pPr marL="1797050" indent="-1797050">
              <a:defRPr/>
            </a:pPr>
            <a:r>
              <a:rPr lang="fr-FR" altLang="en-US">
                <a:latin typeface="Arial"/>
                <a:cs typeface="Arial"/>
              </a:rPr>
              <a:t>Sous-vêtements menstruels : sous-vêtements absorbants et réutilisables qui se portent seuls ou avec d’autres produits menstruels.  </a:t>
            </a:r>
          </a:p>
          <a:p>
            <a:pPr marL="1797050" indent="-1797050">
              <a:defRPr/>
            </a:pPr>
            <a:endParaRPr lang="fr-FR" altLang="en-US">
              <a:latin typeface="Arial"/>
              <a:cs typeface="Arial"/>
            </a:endParaRPr>
          </a:p>
          <a:p>
            <a:pPr marL="1797050" indent="-1797050">
              <a:defRPr/>
            </a:pPr>
            <a:r>
              <a:rPr lang="fr-FR" altLang="en-US">
                <a:latin typeface="Arial"/>
                <a:cs typeface="Arial"/>
              </a:rPr>
              <a:t>Le choix des produits menstruels est personnel; tout le monde a ses préférences. </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17</a:t>
            </a:fld>
            <a:endParaRPr lang="en-CA"/>
          </a:p>
        </p:txBody>
      </p:sp>
    </p:spTree>
    <p:extLst>
      <p:ext uri="{BB962C8B-B14F-4D97-AF65-F5344CB8AC3E}">
        <p14:creationId xmlns:p14="http://schemas.microsoft.com/office/powerpoint/2010/main" val="43489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a:latin typeface="Calibri" panose="020F0502020204030204" pitchFamily="34" charset="0"/>
              </a:rPr>
              <a:t>Les seins – les seins peuvent être douloureux ou sensibles en raison d’un changement du taux d’hormones avant et pendant les menstruations, ce qui entraîne l’accumulation de liquide dans les seins. </a:t>
            </a:r>
          </a:p>
          <a:p>
            <a:r>
              <a:rPr lang="fr-CA" altLang="en-US">
                <a:latin typeface="Calibri" panose="020F0502020204030204" pitchFamily="34" charset="0"/>
              </a:rPr>
              <a:t>Crampes menstruelles – il peut s’agir de douleurs ou de crampes dans le bas du ventre, le dos ou l’intérieur de la cuisse. Ce n’est pas tout le monde qui a des crampes, mais celles-ci sont courantes. </a:t>
            </a:r>
          </a:p>
          <a:p>
            <a:r>
              <a:rPr lang="fr-CA" altLang="en-US">
                <a:latin typeface="Calibri" panose="020F0502020204030204" pitchFamily="34" charset="0"/>
              </a:rPr>
              <a:t>Le syndrome prémenstruel (SPM) – nom donné à l’ensemble des symptômes qu’une personne pourrait éprouver de 1 à 14 jours avant le début des règles, soit : sensibilité des seins, sensation de gonflement ou de ballonnement, changements de l’appétit, maux de tête, constipation ou diarrhée, crampes abdominales, tristesse, fatigue, irritabilité et maladresse. </a:t>
            </a:r>
          </a:p>
          <a:p>
            <a:r>
              <a:rPr lang="fr-CA" altLang="en-US">
                <a:latin typeface="Calibri" panose="020F0502020204030204" pitchFamily="34" charset="0"/>
              </a:rPr>
              <a:t>La combinaison de symptômes varie d’une personne à l’autre. </a:t>
            </a:r>
          </a:p>
          <a:p>
            <a:pPr rtl="0" fontAlgn="base"/>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18</a:t>
            </a:fld>
            <a:endParaRPr lang="en-CA"/>
          </a:p>
        </p:txBody>
      </p:sp>
    </p:spTree>
    <p:extLst>
      <p:ext uri="{BB962C8B-B14F-4D97-AF65-F5344CB8AC3E}">
        <p14:creationId xmlns:p14="http://schemas.microsoft.com/office/powerpoint/2010/main" val="289072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FR" sz="1200" b="0" i="0" u="none" strike="noStrike" kern="1200">
                <a:solidFill>
                  <a:schemeClr val="tx1"/>
                </a:solidFill>
                <a:effectLst/>
                <a:latin typeface="+mn-lt"/>
                <a:ea typeface="+mn-ea"/>
                <a:cs typeface="+mn-cs"/>
              </a:rPr>
              <a:t>Si les symptômes persistent ou vous incommodent, parlez-en à un adulte en qui vous avez confiance ou à un fournisseur de soins de santé. </a:t>
            </a:r>
          </a:p>
          <a:p>
            <a:pPr rtl="0" fontAlgn="base"/>
            <a:endParaRPr lang="fr-FR" sz="1200" b="0" i="0" u="none" strike="noStrike" kern="1200">
              <a:solidFill>
                <a:schemeClr val="tx1"/>
              </a:solidFill>
              <a:effectLst/>
              <a:latin typeface="+mn-lt"/>
              <a:ea typeface="+mn-ea"/>
              <a:cs typeface="+mn-cs"/>
            </a:endParaRPr>
          </a:p>
          <a:p>
            <a:pPr rtl="0" fontAlgn="base"/>
            <a:r>
              <a:rPr lang="fr-FR" sz="1200" b="0" i="0" u="none" strike="noStrike" kern="1200">
                <a:solidFill>
                  <a:schemeClr val="tx1"/>
                </a:solidFill>
                <a:effectLst/>
                <a:latin typeface="+mn-lt"/>
                <a:ea typeface="+mn-ea"/>
                <a:cs typeface="+mn-cs"/>
              </a:rPr>
              <a:t>Image : https://www.canada.ca/fr/sante-canada/services/guide-alimentaire-canadien/ressources/ressources-telecharge</a:t>
            </a:r>
          </a:p>
        </p:txBody>
      </p:sp>
      <p:sp>
        <p:nvSpPr>
          <p:cNvPr id="4" name="Slide Number Placeholder 3"/>
          <p:cNvSpPr>
            <a:spLocks noGrp="1"/>
          </p:cNvSpPr>
          <p:nvPr>
            <p:ph type="sldNum" sz="quarter" idx="5"/>
          </p:nvPr>
        </p:nvSpPr>
        <p:spPr/>
        <p:txBody>
          <a:bodyPr/>
          <a:lstStyle/>
          <a:p>
            <a:fld id="{7C960D49-BA33-415E-8C0D-664CFEF5C7C6}" type="slidenum">
              <a:rPr lang="en-CA" smtClean="0"/>
              <a:t>19</a:t>
            </a:fld>
            <a:endParaRPr lang="en-CA"/>
          </a:p>
        </p:txBody>
      </p:sp>
    </p:spTree>
    <p:extLst>
      <p:ext uri="{BB962C8B-B14F-4D97-AF65-F5344CB8AC3E}">
        <p14:creationId xmlns:p14="http://schemas.microsoft.com/office/powerpoint/2010/main" val="116371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a:t>Demandez aux élèves de proposer d’autres règles à ajouter à la liste. </a:t>
            </a:r>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2</a:t>
            </a:fld>
            <a:endParaRPr lang="en-CA"/>
          </a:p>
        </p:txBody>
      </p:sp>
    </p:spTree>
    <p:extLst>
      <p:ext uri="{BB962C8B-B14F-4D97-AF65-F5344CB8AC3E}">
        <p14:creationId xmlns:p14="http://schemas.microsoft.com/office/powerpoint/2010/main" val="1984584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CA"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20</a:t>
            </a:fld>
            <a:endParaRPr lang="en-CA"/>
          </a:p>
        </p:txBody>
      </p:sp>
    </p:spTree>
    <p:extLst>
      <p:ext uri="{BB962C8B-B14F-4D97-AF65-F5344CB8AC3E}">
        <p14:creationId xmlns:p14="http://schemas.microsoft.com/office/powerpoint/2010/main" val="238085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fr-FR">
                <a:latin typeface="Arial" panose="020B0604020202020204" pitchFamily="34" charset="0"/>
                <a:cs typeface="Arial" panose="020B0604020202020204" pitchFamily="34" charset="0"/>
              </a:rPr>
              <a:t>Vous pourriez avoir des sautes d’humeur.</a:t>
            </a:r>
          </a:p>
          <a:p>
            <a:pPr marL="171450" indent="-171450" eaLnBrk="1" hangingPunct="1">
              <a:buFont typeface="Arial" pitchFamily="34" charset="0"/>
              <a:buChar char="•"/>
              <a:defRPr/>
            </a:pPr>
            <a:r>
              <a:rPr lang="fr-FR">
                <a:latin typeface="Arial" panose="020B0604020202020204" pitchFamily="34" charset="0"/>
                <a:cs typeface="Arial" panose="020B0604020202020204" pitchFamily="34" charset="0"/>
              </a:rPr>
              <a:t>Vous pourriez parfois aimer vos amis et votre famille et parfois, ne rien vouloir savoir d’eux. </a:t>
            </a:r>
          </a:p>
          <a:p>
            <a:pPr marL="171450" indent="-171450" eaLnBrk="1" hangingPunct="1">
              <a:buFont typeface="Arial" pitchFamily="34" charset="0"/>
              <a:buChar char="•"/>
              <a:defRPr/>
            </a:pPr>
            <a:r>
              <a:rPr lang="fr-FR">
                <a:latin typeface="Arial" panose="020B0604020202020204" pitchFamily="34" charset="0"/>
                <a:cs typeface="Arial" panose="020B0604020202020204" pitchFamily="34" charset="0"/>
              </a:rPr>
              <a:t>Parfois, vous pourriez vous sentir comme un adulte et parfois, comme un enfant. </a:t>
            </a:r>
          </a:p>
          <a:p>
            <a:pPr marL="171450" indent="-171450" eaLnBrk="1" hangingPunct="1">
              <a:buFont typeface="Arial" pitchFamily="34" charset="0"/>
              <a:buChar char="•"/>
              <a:defRPr/>
            </a:pPr>
            <a:r>
              <a:rPr lang="fr-FR">
                <a:latin typeface="Arial" panose="020B0604020202020204" pitchFamily="34" charset="0"/>
                <a:cs typeface="Arial" panose="020B0604020202020204" pitchFamily="34" charset="0"/>
              </a:rPr>
              <a:t>Il pourrait y avoir beaucoup de larmes et de disputes. </a:t>
            </a:r>
          </a:p>
          <a:p>
            <a:pPr marL="171450" indent="-171450" eaLnBrk="1" hangingPunct="1">
              <a:buFont typeface="Arial" pitchFamily="34" charset="0"/>
              <a:buChar char="•"/>
              <a:defRPr/>
            </a:pPr>
            <a:r>
              <a:rPr lang="fr-FR">
                <a:latin typeface="Arial" panose="020B0604020202020204" pitchFamily="34" charset="0"/>
                <a:cs typeface="Arial" panose="020B0604020202020204" pitchFamily="34" charset="0"/>
              </a:rPr>
              <a:t>Les changements hormonaux causent certains de ces sentiments. </a:t>
            </a:r>
          </a:p>
          <a:p>
            <a:pPr rtl="0" fontAlgn="base"/>
            <a:endParaRPr lang="en-CA"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21</a:t>
            </a:fld>
            <a:endParaRPr lang="en-CA"/>
          </a:p>
        </p:txBody>
      </p:sp>
    </p:spTree>
    <p:extLst>
      <p:ext uri="{BB962C8B-B14F-4D97-AF65-F5344CB8AC3E}">
        <p14:creationId xmlns:p14="http://schemas.microsoft.com/office/powerpoint/2010/main" val="188247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a:solidFill>
                  <a:schemeClr val="tx1"/>
                </a:solidFill>
                <a:effectLst/>
                <a:latin typeface="+mn-lt"/>
                <a:ea typeface="+mn-ea"/>
                <a:cs typeface="+mn-cs"/>
              </a:rPr>
              <a:t>Tout le monde « devrait être traité en fonction de son âge et avec respect » (Le curriculum de l’Ontario de la 1re à la 8e année, Éducation physique et santé, 2019).</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Les taquineries en raison des changements liés à la puberté ne sont pas acceptables; n’attirez pas l’attention sur les changements qu’une personne subit et évitez qu’elle devienne complexée par son apparence. </a:t>
            </a:r>
          </a:p>
          <a:p>
            <a:pPr rtl="0" fontAlgn="base"/>
            <a:endParaRPr lang="en-CA"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22</a:t>
            </a:fld>
            <a:endParaRPr lang="en-CA"/>
          </a:p>
        </p:txBody>
      </p:sp>
    </p:spTree>
    <p:extLst>
      <p:ext uri="{BB962C8B-B14F-4D97-AF65-F5344CB8AC3E}">
        <p14:creationId xmlns:p14="http://schemas.microsoft.com/office/powerpoint/2010/main" val="324130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a:latin typeface="Arial" panose="020B0604020202020204" pitchFamily="34" charset="0"/>
                <a:cs typeface="Arial" panose="020B0604020202020204" pitchFamily="34" charset="0"/>
              </a:rPr>
              <a:t>Les parents peuvent être une bonne source de renseignements en ce qui a trait aux changements liés à la puberté. Ils peuvent répondre à vos questions et vous donner d’excellents conseils. </a:t>
            </a:r>
          </a:p>
          <a:p>
            <a:pPr eaLnBrk="1" hangingPunct="1"/>
            <a:r>
              <a:rPr lang="fr-CA" altLang="en-US">
                <a:latin typeface="Arial" panose="020B0604020202020204" pitchFamily="34" charset="0"/>
                <a:cs typeface="Arial" panose="020B0604020202020204" pitchFamily="34" charset="0"/>
              </a:rPr>
              <a:t>Encouragez les élèves à parler avec leurs parents de ce qu’ils ont appris et à demander à un adulte de confiance de répondre à leurs questions au sujet de la puberté. </a:t>
            </a:r>
            <a:endParaRPr lang="en-US" sz="1200" kern="1200">
              <a:solidFill>
                <a:schemeClr val="tx1"/>
              </a:solidFill>
              <a:effectLst/>
              <a:latin typeface="+mn-lt"/>
              <a:ea typeface="+mn-ea"/>
              <a:cs typeface="+mn-cs"/>
            </a:endParaRPr>
          </a:p>
          <a:p>
            <a:pPr rtl="0" fontAlgn="base"/>
            <a:endParaRPr lang="en-CA"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23</a:t>
            </a:fld>
            <a:endParaRPr lang="en-CA"/>
          </a:p>
        </p:txBody>
      </p:sp>
    </p:spTree>
    <p:extLst>
      <p:ext uri="{BB962C8B-B14F-4D97-AF65-F5344CB8AC3E}">
        <p14:creationId xmlns:p14="http://schemas.microsoft.com/office/powerpoint/2010/main" val="410453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Il y a trois grandes poussées de croissance : ​</a:t>
            </a:r>
          </a:p>
          <a:p>
            <a:r>
              <a:rPr lang="fr-FR"/>
              <a:t>Le développement du bébé avant la naissance;​</a:t>
            </a:r>
          </a:p>
          <a:p>
            <a:r>
              <a:rPr lang="fr-FR"/>
              <a:t>La période allant de la naissance à un an;​</a:t>
            </a:r>
          </a:p>
          <a:p>
            <a:r>
              <a:rPr lang="fr-FR"/>
              <a:t>La puberté.​</a:t>
            </a:r>
          </a:p>
          <a:p>
            <a:r>
              <a:rPr lang="fr-FR"/>
              <a:t>​</a:t>
            </a:r>
          </a:p>
          <a:p>
            <a:r>
              <a:rPr lang="fr-FR"/>
              <a:t>Fertile – le corps commence à produire les cellules qui sont nécessaires pour faire un bébé. ​</a:t>
            </a:r>
          </a:p>
          <a:p>
            <a:r>
              <a:rPr lang="fr-FR"/>
              <a:t>Songez à demander aux élèves de parler de cérémonies ou de rituels liés à la puberté qu’ils célèbrent peut-être dans leur famille.</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3</a:t>
            </a:fld>
            <a:endParaRPr lang="en-CA"/>
          </a:p>
        </p:txBody>
      </p:sp>
    </p:spTree>
    <p:extLst>
      <p:ext uri="{BB962C8B-B14F-4D97-AF65-F5344CB8AC3E}">
        <p14:creationId xmlns:p14="http://schemas.microsoft.com/office/powerpoint/2010/main" val="76366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a:t>Tous les corps sont différents. Par exemple, les gens ont différentes tailles et différentes couleurs de cheveux. C’est normal que tout le monde n’ait pas la même apparence.  </a:t>
            </a:r>
          </a:p>
          <a:p>
            <a:r>
              <a:rPr lang="fr-FR" altLang="en-US"/>
              <a:t>Le moment où la puberté commence et la durée du processus peuvent varier beaucoup d’une personne à l’autre, et c’est tout à fait normal; personne n’a le contrôle sur ces facteurs.</a:t>
            </a:r>
          </a:p>
          <a:p>
            <a:endParaRPr lang="fr-FR" altLang="en-US"/>
          </a:p>
          <a:p>
            <a:r>
              <a:rPr lang="fr-FR" altLang="en-US"/>
              <a:t>Image source: https://pixabay.com/vectors/brain-anatomy-man-mind-people-154297/</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4</a:t>
            </a:fld>
            <a:endParaRPr lang="en-CA"/>
          </a:p>
        </p:txBody>
      </p:sp>
    </p:spTree>
    <p:extLst>
      <p:ext uri="{BB962C8B-B14F-4D97-AF65-F5344CB8AC3E}">
        <p14:creationId xmlns:p14="http://schemas.microsoft.com/office/powerpoint/2010/main" val="12995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a:t>Le pénis et la vulve sont les parties externes visibles de l’anatomie du système reproducteur (montrer le pénis et la vulve du doigt). On utilise toutes sortes de mots pour désigner ces parties du corps, mais « pénis » et « vulve » sont les termes anatomiques.  ​</a:t>
            </a:r>
          </a:p>
          <a:p>
            <a:r>
              <a:rPr lang="fr-FR" altLang="en-US"/>
              <a:t>​</a:t>
            </a:r>
          </a:p>
          <a:p>
            <a:r>
              <a:rPr lang="fr-FR" altLang="en-US"/>
              <a:t>Chez la personne ayant un pénis, un signal est transmis aux testicules pour qu’elles se mettent à produire de la testostérone. ​</a:t>
            </a:r>
          </a:p>
          <a:p>
            <a:r>
              <a:rPr lang="fr-FR" altLang="en-US"/>
              <a:t>Chez les personnes ayant une vulve, un signal est transmis aux ovaires pour qu’ils commencent à produire de l’œstrogène. ​</a:t>
            </a:r>
          </a:p>
          <a:p>
            <a:r>
              <a:rPr lang="fr-FR" altLang="en-US"/>
              <a:t>​</a:t>
            </a:r>
          </a:p>
          <a:p>
            <a:r>
              <a:rPr lang="fr-FR" altLang="en-US"/>
              <a:t>La testostérone et l’œstrogène entraînent les changements que subit le corps. ​</a:t>
            </a:r>
          </a:p>
          <a:p>
            <a:r>
              <a:rPr lang="fr-FR" altLang="en-US"/>
              <a:t>​</a:t>
            </a:r>
          </a:p>
          <a:p>
            <a:r>
              <a:rPr lang="fr-FR" altLang="en-US"/>
              <a:t>Images : https://www.secca.org.au/ avec permission</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5</a:t>
            </a:fld>
            <a:endParaRPr lang="en-CA"/>
          </a:p>
        </p:txBody>
      </p:sp>
    </p:spTree>
    <p:extLst>
      <p:ext uri="{BB962C8B-B14F-4D97-AF65-F5344CB8AC3E}">
        <p14:creationId xmlns:p14="http://schemas.microsoft.com/office/powerpoint/2010/main" val="205200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Durant la puberté, le corps commence à produire les cellules qui sont nécessaires pour faire un bébé. ​</a:t>
            </a:r>
          </a:p>
          <a:p>
            <a:r>
              <a:rPr lang="fr-FR"/>
              <a:t>Chez la personne ayant un pénis, les testicules commenceront à produire des spermatozoïdes. ​</a:t>
            </a:r>
          </a:p>
          <a:p>
            <a:r>
              <a:rPr lang="fr-FR"/>
              <a:t>Chez la personne ayant une vulve, il commencera à y avoir des œufs matures dans les ovaires. ​</a:t>
            </a:r>
          </a:p>
          <a:p>
            <a:r>
              <a:rPr lang="fr-FR"/>
              <a:t>​</a:t>
            </a:r>
          </a:p>
          <a:p>
            <a:r>
              <a:rPr lang="fr-FR"/>
              <a:t>Images : https://www.secca.org.au/ avec permission​</a:t>
            </a:r>
          </a:p>
          <a:p>
            <a:r>
              <a:rPr lang="fr-FR"/>
              <a:t>  Adobe Stock – achetées</a:t>
            </a:r>
          </a:p>
          <a:p>
            <a:endParaRPr lang="fr-F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6</a:t>
            </a:fld>
            <a:endParaRPr lang="en-CA"/>
          </a:p>
        </p:txBody>
      </p:sp>
    </p:spTree>
    <p:extLst>
      <p:ext uri="{BB962C8B-B14F-4D97-AF65-F5344CB8AC3E}">
        <p14:creationId xmlns:p14="http://schemas.microsoft.com/office/powerpoint/2010/main" val="415477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images ne sont pas à l’échelle.​</a:t>
            </a:r>
          </a:p>
          <a:p>
            <a:r>
              <a:rPr lang="fr-FR"/>
              <a:t>​</a:t>
            </a:r>
          </a:p>
          <a:p>
            <a:r>
              <a:rPr lang="fr-FR"/>
              <a:t>Images : Adobe Stock – achetées​</a:t>
            </a:r>
          </a:p>
          <a:p>
            <a:r>
              <a:rPr lang="fr-FR"/>
              <a:t>https://www.secca.org.au/ avec permission</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7</a:t>
            </a:fld>
            <a:endParaRPr lang="en-CA"/>
          </a:p>
        </p:txBody>
      </p:sp>
    </p:spTree>
    <p:extLst>
      <p:ext uri="{BB962C8B-B14F-4D97-AF65-F5344CB8AC3E}">
        <p14:creationId xmlns:p14="http://schemas.microsoft.com/office/powerpoint/2010/main" val="121399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altLang="en-US" b="1">
                <a:latin typeface="Arial" panose="020B0604020202020204" pitchFamily="34" charset="0"/>
                <a:cs typeface="Arial" panose="020B0604020202020204" pitchFamily="34" charset="0"/>
              </a:rPr>
              <a:t>Pénis</a:t>
            </a:r>
            <a:r>
              <a:rPr lang="fr-FR" altLang="en-US" b="0">
                <a:latin typeface="Arial" panose="020B0604020202020204" pitchFamily="34" charset="0"/>
                <a:cs typeface="Arial" panose="020B0604020202020204" pitchFamily="34" charset="0"/>
              </a:rPr>
              <a:t> – Organe spongieux et musculaire qui grossit et se raidit quand la personne est excitée sexuellement. </a:t>
            </a:r>
          </a:p>
          <a:p>
            <a:pPr eaLnBrk="1" hangingPunct="1"/>
            <a:r>
              <a:rPr lang="fr-FR" altLang="en-US" b="1">
                <a:latin typeface="Arial" panose="020B0604020202020204" pitchFamily="34" charset="0"/>
                <a:cs typeface="Arial" panose="020B0604020202020204" pitchFamily="34" charset="0"/>
              </a:rPr>
              <a:t>Scrotum</a:t>
            </a:r>
            <a:r>
              <a:rPr lang="fr-FR" altLang="en-US" b="0">
                <a:latin typeface="Arial" panose="020B0604020202020204" pitchFamily="34" charset="0"/>
                <a:cs typeface="Arial" panose="020B0604020202020204" pitchFamily="34" charset="0"/>
              </a:rPr>
              <a:t> – Poche de peau qui renferme les deux testicules.</a:t>
            </a:r>
          </a:p>
          <a:p>
            <a:pPr eaLnBrk="1" hangingPunct="1"/>
            <a:r>
              <a:rPr lang="fr-FR" altLang="en-US" b="1">
                <a:latin typeface="Arial" panose="020B0604020202020204" pitchFamily="34" charset="0"/>
                <a:cs typeface="Arial" panose="020B0604020202020204" pitchFamily="34" charset="0"/>
              </a:rPr>
              <a:t>Testicules</a:t>
            </a:r>
            <a:r>
              <a:rPr lang="fr-FR" altLang="en-US" b="0">
                <a:latin typeface="Arial" panose="020B0604020202020204" pitchFamily="34" charset="0"/>
                <a:cs typeface="Arial" panose="020B0604020202020204" pitchFamily="34" charset="0"/>
              </a:rPr>
              <a:t> – Glandes sexuelles mâles qui produisent les spermatozoïdes et la testostérone (hormone mâle). </a:t>
            </a:r>
          </a:p>
          <a:p>
            <a:pPr eaLnBrk="1" hangingPunct="1"/>
            <a:r>
              <a:rPr lang="fr-FR" altLang="en-US" b="1">
                <a:latin typeface="Arial" panose="020B0604020202020204" pitchFamily="34" charset="0"/>
                <a:cs typeface="Arial" panose="020B0604020202020204" pitchFamily="34" charset="0"/>
              </a:rPr>
              <a:t>Épididyme</a:t>
            </a:r>
            <a:r>
              <a:rPr lang="fr-FR" altLang="en-US" b="0">
                <a:latin typeface="Arial" panose="020B0604020202020204" pitchFamily="34" charset="0"/>
                <a:cs typeface="Arial" panose="020B0604020202020204" pitchFamily="34" charset="0"/>
              </a:rPr>
              <a:t> – Tube à la surface de chaque testicule qui entrepose les spermatozoïdes et les transporte vers les canaux déférents.</a:t>
            </a:r>
          </a:p>
          <a:p>
            <a:pPr eaLnBrk="1" hangingPunct="1"/>
            <a:r>
              <a:rPr lang="fr-FR" altLang="en-US" b="1">
                <a:latin typeface="Arial" panose="020B0604020202020204" pitchFamily="34" charset="0"/>
                <a:cs typeface="Arial" panose="020B0604020202020204" pitchFamily="34" charset="0"/>
              </a:rPr>
              <a:t>Canal déférent </a:t>
            </a:r>
            <a:r>
              <a:rPr lang="fr-FR" altLang="en-US" b="0">
                <a:latin typeface="Arial" panose="020B0604020202020204" pitchFamily="34" charset="0"/>
                <a:cs typeface="Arial" panose="020B0604020202020204" pitchFamily="34" charset="0"/>
              </a:rPr>
              <a:t>– Tube qui sert au transport des spermatozoïdes du testicule à la vésicule séminale. </a:t>
            </a:r>
          </a:p>
          <a:p>
            <a:pPr eaLnBrk="1" hangingPunct="1"/>
            <a:r>
              <a:rPr lang="fr-FR" altLang="en-US" b="1">
                <a:latin typeface="Arial" panose="020B0604020202020204" pitchFamily="34" charset="0"/>
                <a:cs typeface="Arial" panose="020B0604020202020204" pitchFamily="34" charset="0"/>
              </a:rPr>
              <a:t>Vésicules séminales </a:t>
            </a:r>
            <a:r>
              <a:rPr lang="fr-FR" altLang="en-US" b="0">
                <a:latin typeface="Arial" panose="020B0604020202020204" pitchFamily="34" charset="0"/>
                <a:cs typeface="Arial" panose="020B0604020202020204" pitchFamily="34" charset="0"/>
              </a:rPr>
              <a:t>– Paire de glandes qui produisent un liquide qui sert à nourrir les spermatozoïdes. </a:t>
            </a:r>
          </a:p>
          <a:p>
            <a:pPr eaLnBrk="1" hangingPunct="1"/>
            <a:r>
              <a:rPr lang="fr-FR" altLang="en-US" b="1">
                <a:latin typeface="Arial" panose="020B0604020202020204" pitchFamily="34" charset="0"/>
                <a:cs typeface="Arial" panose="020B0604020202020204" pitchFamily="34" charset="0"/>
              </a:rPr>
              <a:t>Prostate</a:t>
            </a:r>
            <a:r>
              <a:rPr lang="fr-FR" altLang="en-US" b="0">
                <a:latin typeface="Arial" panose="020B0604020202020204" pitchFamily="34" charset="0"/>
                <a:cs typeface="Arial" panose="020B0604020202020204" pitchFamily="34" charset="0"/>
              </a:rPr>
              <a:t> – Glande qui ajoute un liquide laiteux au sperme. Le</a:t>
            </a:r>
            <a:r>
              <a:rPr lang="fr-FR" altLang="en-US" b="1">
                <a:latin typeface="Arial" panose="020B0604020202020204" pitchFamily="34" charset="0"/>
                <a:cs typeface="Arial" panose="020B0604020202020204" pitchFamily="34" charset="0"/>
              </a:rPr>
              <a:t> sperme</a:t>
            </a:r>
            <a:r>
              <a:rPr lang="fr-FR" altLang="en-US" b="0">
                <a:latin typeface="Arial" panose="020B0604020202020204" pitchFamily="34" charset="0"/>
                <a:cs typeface="Arial" panose="020B0604020202020204" pitchFamily="34" charset="0"/>
              </a:rPr>
              <a:t>, c’est la combinaison des spermatozoïdes et des liquides produits par les vésicules séminales et la prostate. </a:t>
            </a:r>
          </a:p>
          <a:p>
            <a:pPr eaLnBrk="1" hangingPunct="1"/>
            <a:r>
              <a:rPr lang="fr-FR" altLang="en-US" b="1">
                <a:latin typeface="Arial" panose="020B0604020202020204" pitchFamily="34" charset="0"/>
                <a:cs typeface="Arial" panose="020B0604020202020204" pitchFamily="34" charset="0"/>
              </a:rPr>
              <a:t>Vessie</a:t>
            </a:r>
            <a:r>
              <a:rPr lang="fr-FR" altLang="en-US" b="0">
                <a:latin typeface="Arial" panose="020B0604020202020204" pitchFamily="34" charset="0"/>
                <a:cs typeface="Arial" panose="020B0604020202020204" pitchFamily="34" charset="0"/>
              </a:rPr>
              <a:t> – Organe ayant la forme d’un sac dans lequel l’urine s’accumule jusqu’à son élimination. </a:t>
            </a:r>
          </a:p>
          <a:p>
            <a:pPr eaLnBrk="1" hangingPunct="1"/>
            <a:r>
              <a:rPr lang="fr-FR" altLang="en-US" b="1">
                <a:latin typeface="Arial" panose="020B0604020202020204" pitchFamily="34" charset="0"/>
                <a:cs typeface="Arial" panose="020B0604020202020204" pitchFamily="34" charset="0"/>
              </a:rPr>
              <a:t>Urètre </a:t>
            </a:r>
            <a:r>
              <a:rPr lang="fr-FR" altLang="en-US" b="0">
                <a:latin typeface="Arial" panose="020B0604020202020204" pitchFamily="34" charset="0"/>
                <a:cs typeface="Arial" panose="020B0604020202020204" pitchFamily="34" charset="0"/>
              </a:rPr>
              <a:t>– Tube qui traverse le pénis par lequel l’urine et le sperme quittent le corps. </a:t>
            </a:r>
          </a:p>
          <a:p>
            <a:pPr eaLnBrk="1" hangingPunct="1"/>
            <a:endParaRPr lang="fr-FR" altLang="en-US" b="0">
              <a:latin typeface="Arial" panose="020B0604020202020204" pitchFamily="34" charset="0"/>
              <a:cs typeface="Arial" panose="020B0604020202020204" pitchFamily="34" charset="0"/>
            </a:endParaRPr>
          </a:p>
          <a:p>
            <a:pPr eaLnBrk="1" hangingPunct="1"/>
            <a:r>
              <a:rPr lang="fr-FR" altLang="en-US" b="0">
                <a:latin typeface="Arial" panose="020B0604020202020204" pitchFamily="34" charset="0"/>
                <a:cs typeface="Arial" panose="020B0604020202020204" pitchFamily="34" charset="0"/>
              </a:rPr>
              <a:t>Image : Adobe Stock – achetée</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8</a:t>
            </a:fld>
            <a:endParaRPr lang="en-CA"/>
          </a:p>
        </p:txBody>
      </p:sp>
    </p:spTree>
    <p:extLst>
      <p:ext uri="{BB962C8B-B14F-4D97-AF65-F5344CB8AC3E}">
        <p14:creationId xmlns:p14="http://schemas.microsoft.com/office/powerpoint/2010/main" val="208927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a:latin typeface="Arial" panose="020B0604020202020204" pitchFamily="34" charset="0"/>
                <a:cs typeface="Arial" panose="020B0604020202020204" pitchFamily="34" charset="0"/>
              </a:rPr>
              <a:t>- Comme c’est le cas pour le nez, les oreilles et les mains, il y a des pénis de toutes les tailles, de toutes les formes et de toutes les couleurs. Il y a aussi des différences dans la façon dont ils se courbent et se redressent quand ils sont en érection. </a:t>
            </a:r>
          </a:p>
          <a:p>
            <a:r>
              <a:rPr lang="fr-FR" altLang="en-US">
                <a:latin typeface="Arial" panose="020B0604020202020204" pitchFamily="34" charset="0"/>
                <a:cs typeface="Arial" panose="020B0604020202020204" pitchFamily="34" charset="0"/>
              </a:rPr>
              <a:t>- Certains pénis sont circoncis, c’est-à-dire que le prépuce a été enlevé, tandis que d’autres ne le sont pas, c’est-à-dire que le prépuce recouvre le gland du pénis. </a:t>
            </a:r>
          </a:p>
          <a:p>
            <a:r>
              <a:rPr lang="fr-FR" altLang="en-US">
                <a:latin typeface="Arial" panose="020B0604020202020204" pitchFamily="34" charset="0"/>
                <a:cs typeface="Arial" panose="020B0604020202020204" pitchFamily="34" charset="0"/>
              </a:rPr>
              <a:t>           - Qu’une personne soit circoncise ou non est déterminé par les croyances religieuses, les préférences familiales et, parfois, des raisons médicales.  </a:t>
            </a:r>
          </a:p>
          <a:p>
            <a:endParaRPr lang="fr-FR" altLang="en-US">
              <a:latin typeface="Arial" panose="020B0604020202020204" pitchFamily="34" charset="0"/>
              <a:cs typeface="Arial" panose="020B0604020202020204" pitchFamily="34" charset="0"/>
            </a:endParaRPr>
          </a:p>
          <a:p>
            <a:r>
              <a:rPr lang="fr-FR" altLang="en-US">
                <a:latin typeface="Arial" panose="020B0604020202020204" pitchFamily="34" charset="0"/>
                <a:cs typeface="Arial" panose="020B0604020202020204" pitchFamily="34" charset="0"/>
              </a:rPr>
              <a:t>Image : Adobe Stock – achetée</a:t>
            </a:r>
          </a:p>
          <a:p>
            <a:endParaRPr lang="en-CA"/>
          </a:p>
        </p:txBody>
      </p:sp>
      <p:sp>
        <p:nvSpPr>
          <p:cNvPr id="4" name="Slide Number Placeholder 3"/>
          <p:cNvSpPr>
            <a:spLocks noGrp="1"/>
          </p:cNvSpPr>
          <p:nvPr>
            <p:ph type="sldNum" sz="quarter" idx="5"/>
          </p:nvPr>
        </p:nvSpPr>
        <p:spPr/>
        <p:txBody>
          <a:bodyPr/>
          <a:lstStyle/>
          <a:p>
            <a:fld id="{7C960D49-BA33-415E-8C0D-664CFEF5C7C6}" type="slidenum">
              <a:rPr lang="en-CA" smtClean="0"/>
              <a:t>9</a:t>
            </a:fld>
            <a:endParaRPr lang="en-CA"/>
          </a:p>
        </p:txBody>
      </p:sp>
    </p:spTree>
    <p:extLst>
      <p:ext uri="{BB962C8B-B14F-4D97-AF65-F5344CB8AC3E}">
        <p14:creationId xmlns:p14="http://schemas.microsoft.com/office/powerpoint/2010/main" val="277293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028-48DD-4EE8-9BC4-95EE1E61C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866EE3-6F1A-8623-59BE-97F4E8E4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A7D12BB-E2D2-BD56-3498-E4A04399D176}"/>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2A2C5AA6-217E-75C4-283D-35443C6343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A1C3A-F354-BFF2-14AB-435E5897935B}"/>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5607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E09E-3552-5525-7E0B-10E2E25F11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0FEA38-27A5-5C91-ECCE-A704B0DB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4B70AD-6624-F467-597C-39CB4B95A6D4}"/>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F28AF4A3-7597-311D-37C1-C8EEC6415F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3A44C7-B04F-EFCC-173C-5298C12832B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01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22149-8F97-613D-1713-7FCC08D139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9C4208-1D46-CB3B-F37C-5EFE8A781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AEFD30-19FE-482B-4017-749F30E79400}"/>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11B4B7B4-CA75-AEE7-A4D5-F2ECCD460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A5AC87-009A-1A67-96C8-F5CC0AB55836}"/>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8304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FAA3-29CB-EADE-2FCF-3C886CC5DA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C2022-39CF-D8ED-B5BA-4146D934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AF09B-055E-9ACD-AABC-E9B6A02DBEDC}"/>
              </a:ext>
            </a:extLst>
          </p:cNvPr>
          <p:cNvSpPr>
            <a:spLocks noGrp="1"/>
          </p:cNvSpPr>
          <p:nvPr>
            <p:ph type="dt" sz="half" idx="10"/>
          </p:nvPr>
        </p:nvSpPr>
        <p:spPr/>
        <p:txBody>
          <a:bodyPr/>
          <a:lstStyle/>
          <a:p>
            <a:fld id="{67C812EA-5CC5-4941-84EB-D40D1B83ADDC}" type="datetimeFigureOut">
              <a:rPr lang="en-CA" smtClean="0"/>
              <a:t>2023-02-24</a:t>
            </a:fld>
            <a:endParaRPr lang="en-CA"/>
          </a:p>
        </p:txBody>
      </p:sp>
      <p:sp>
        <p:nvSpPr>
          <p:cNvPr id="5" name="Footer Placeholder 4">
            <a:extLst>
              <a:ext uri="{FF2B5EF4-FFF2-40B4-BE49-F238E27FC236}">
                <a16:creationId xmlns:a16="http://schemas.microsoft.com/office/drawing/2014/main" id="{F5D5C2AC-663B-0D4C-4DE9-080C3FCF51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42DA5-C0EF-0809-81B0-DE635CCE15F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8218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AC2-BCA4-11AF-BEB7-F9E60EB0DA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B27FE-A5C2-9A73-7595-D235769F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AFB370-EF4A-D195-5BF5-920DF935BBCD}"/>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FBEC5D1C-2BF5-8A50-49DB-B386527F87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7868CC-0DF1-4B1E-9B4B-E11B413565D3}"/>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9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17C4-28D1-3CB5-BC9C-DD9AF5FF6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1971E4-64D6-7B2D-F57E-F067E0171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2574B-9680-E239-573A-EAD40F9240D0}"/>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7B070B57-A0F6-81DF-3286-77D6C68BAF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57D819-0071-F899-5C96-7EC64AF7DCC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86882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4F1C-73BE-1A64-F93C-FEDEDCE9D5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D73621-7193-AC78-1016-9CA21E80C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6B1F4F-5B30-857D-7AFC-4B58470AE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7170DA-FAB7-F039-9C9C-59BC69815C8B}"/>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6" name="Footer Placeholder 5">
            <a:extLst>
              <a:ext uri="{FF2B5EF4-FFF2-40B4-BE49-F238E27FC236}">
                <a16:creationId xmlns:a16="http://schemas.microsoft.com/office/drawing/2014/main" id="{EE6FD7EA-00B8-2FAB-6598-607248FCC1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F578B4-50A0-1000-FA31-7E0072FD46F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7193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CC1E-BEA1-C1FD-59DD-D40FC4C75C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17C335-670F-B1D5-07C8-FDADFCFCF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80680-F4F3-782A-C20B-88957E8D5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57C6DB9-0D29-249C-4390-2A591AA0A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214E2-4AAB-AAC2-9CA4-CBD1A6861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BC87E9-49A8-12F1-4AF6-85C602D8DB4B}"/>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8" name="Footer Placeholder 7">
            <a:extLst>
              <a:ext uri="{FF2B5EF4-FFF2-40B4-BE49-F238E27FC236}">
                <a16:creationId xmlns:a16="http://schemas.microsoft.com/office/drawing/2014/main" id="{38D0B6BC-A7E8-A99B-B861-6698B8342E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2A02E16-C88D-BA60-C845-962183C6B1A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6904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C24-4884-1457-AEA5-A9B61C2599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59D4FE-0E54-5A60-7B30-896703AB147F}"/>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4" name="Footer Placeholder 3">
            <a:extLst>
              <a:ext uri="{FF2B5EF4-FFF2-40B4-BE49-F238E27FC236}">
                <a16:creationId xmlns:a16="http://schemas.microsoft.com/office/drawing/2014/main" id="{9F94622D-93AF-99FD-D322-DDEA8FC8A3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F06FBF-D7E8-37E9-2984-81C4FE13880D}"/>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4543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14951-6220-21E1-0013-450C7C225A95}"/>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3" name="Footer Placeholder 2">
            <a:extLst>
              <a:ext uri="{FF2B5EF4-FFF2-40B4-BE49-F238E27FC236}">
                <a16:creationId xmlns:a16="http://schemas.microsoft.com/office/drawing/2014/main" id="{4A66DC7E-14E6-8DF4-8EC9-70CFBE2EB6F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7A25EF7-CE20-1B90-9EA8-10B6EE332D2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62784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8E6-AC7C-4243-19FC-CEF728735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9EDF65-0E15-C4E3-3B83-326337464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E15C96-E07C-6538-F5CC-10709C9DD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28001-E74B-E1A5-A887-9F2792E71CDF}"/>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6" name="Footer Placeholder 5">
            <a:extLst>
              <a:ext uri="{FF2B5EF4-FFF2-40B4-BE49-F238E27FC236}">
                <a16:creationId xmlns:a16="http://schemas.microsoft.com/office/drawing/2014/main" id="{2089C271-889A-6B87-F80E-2D7E3937D3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D18E1A-04F7-1EFB-4DFD-32C649DD1394}"/>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6680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3B6-E4B2-B506-BA62-3148E83F5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E1ECCE-F997-1C86-D86F-7209637B5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806D1D-C9C0-D0D9-D446-C9D28C971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1177-F881-D3A1-B877-5AA7BB55D5E7}"/>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6" name="Footer Placeholder 5">
            <a:extLst>
              <a:ext uri="{FF2B5EF4-FFF2-40B4-BE49-F238E27FC236}">
                <a16:creationId xmlns:a16="http://schemas.microsoft.com/office/drawing/2014/main" id="{3E052596-3D73-9982-7D1E-75213F2473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C3374E-7227-D9C4-B705-FF1A3C34EC7F}"/>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4412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EDF49-3CB9-1B04-669F-EEA10E5CF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C01DAA-F9F7-9071-475D-D804F8765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1F626C-F767-08F0-BCBF-EDA5467C6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2A35D723-95E0-30C9-AEBE-79D820C7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C8381D-2866-A450-76B4-A61DE87B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359691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2369F-634E-334F-7551-F75B016DD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8ABB8-0F6A-AF43-53DF-ECB6BD8E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FEEA6-453C-3993-AFC5-5D5D5A33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12EA-5CC5-4941-84EB-D40D1B83ADDC}" type="datetimeFigureOut">
              <a:rPr lang="en-CA" smtClean="0"/>
              <a:t>2023-02-24</a:t>
            </a:fld>
            <a:endParaRPr lang="en-CA"/>
          </a:p>
        </p:txBody>
      </p:sp>
      <p:sp>
        <p:nvSpPr>
          <p:cNvPr id="5" name="Footer Placeholder 4">
            <a:extLst>
              <a:ext uri="{FF2B5EF4-FFF2-40B4-BE49-F238E27FC236}">
                <a16:creationId xmlns:a16="http://schemas.microsoft.com/office/drawing/2014/main" id="{F56ED7C6-5739-409F-B0A6-62360598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D17853-A17E-E5E3-CF7A-6D6A4201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10685103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2.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vXrQ_FhZmos" TargetMode="External"/><Relationship Id="rId2" Type="http://schemas.openxmlformats.org/officeDocument/2006/relationships/slideLayout" Target="../slideLayouts/slideLayout12.xml"/><Relationship Id="rId1" Type="http://schemas.openxmlformats.org/officeDocument/2006/relationships/video" Target="https://www.youtube.com/embed/vXrQ_FhZmos" TargetMode="External"/><Relationship Id="rId6" Type="http://schemas.openxmlformats.org/officeDocument/2006/relationships/image" Target="../media/image19.jpeg"/><Relationship Id="rId5" Type="http://schemas.openxmlformats.org/officeDocument/2006/relationships/image" Target="../media/image6.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6.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AF91DAB7-F4BB-9298-9CC3-96F2666CBFBB}"/>
              </a:ext>
            </a:extLst>
          </p:cNvPr>
          <p:cNvSpPr>
            <a:spLocks noGrp="1"/>
          </p:cNvSpPr>
          <p:nvPr>
            <p:ph type="ctrTitle" hasCustomPrompt="1"/>
          </p:nvPr>
        </p:nvSpPr>
        <p:spPr>
          <a:xfrm>
            <a:off x="1558807" y="2585521"/>
            <a:ext cx="6938648"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pPr algn="ctr"/>
            <a:r>
              <a:rPr lang="fr-FR" sz="3200" dirty="0">
                <a:solidFill>
                  <a:schemeClr val="bg1"/>
                </a:solidFill>
                <a:latin typeface="Arial"/>
                <a:cs typeface="Arial"/>
              </a:rPr>
              <a:t>La puberté et la reproduction</a:t>
            </a:r>
            <a:br>
              <a:rPr lang="fr-FR" sz="3200" dirty="0">
                <a:solidFill>
                  <a:schemeClr val="bg1"/>
                </a:solidFill>
                <a:latin typeface="Arial"/>
                <a:cs typeface="Arial"/>
              </a:rPr>
            </a:br>
            <a:r>
              <a:rPr lang="fr-FR" sz="2400" dirty="0">
                <a:solidFill>
                  <a:schemeClr val="bg1"/>
                </a:solidFill>
                <a:latin typeface="Arial"/>
                <a:cs typeface="Arial"/>
              </a:rPr>
              <a:t>(recommandée pour les élèves de 5e année)</a:t>
            </a:r>
            <a:endParaRPr lang="en-CA" sz="2800" dirty="0">
              <a:solidFill>
                <a:schemeClr val="bg1"/>
              </a:solidFill>
              <a:latin typeface="Arial"/>
              <a:cs typeface="Arial"/>
            </a:endParaRPr>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235104" y="5957270"/>
            <a:ext cx="3200823" cy="708025"/>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solidFill>
                  <a:srgbClr val="06698A"/>
                </a:solidFill>
              </a:rPr>
              <a:t>Créée par : Équipe de la santé des enfants</a:t>
            </a:r>
          </a:p>
          <a:p>
            <a:r>
              <a:rPr lang="fr-FR" sz="1200" dirty="0">
                <a:solidFill>
                  <a:srgbClr val="06698A"/>
                </a:solidFill>
              </a:rPr>
              <a:t>Création : novembre 2019</a:t>
            </a:r>
          </a:p>
          <a:p>
            <a:r>
              <a:rPr lang="en-US" sz="1200" dirty="0" err="1">
                <a:solidFill>
                  <a:srgbClr val="06698A"/>
                </a:solidFill>
              </a:rPr>
              <a:t>Révision</a:t>
            </a:r>
            <a:r>
              <a:rPr lang="en-US" sz="1200" dirty="0">
                <a:solidFill>
                  <a:srgbClr val="06698A"/>
                </a:solidFill>
              </a:rPr>
              <a:t> : mars 2020</a:t>
            </a:r>
            <a:endParaRPr lang="en-CA" sz="1200" dirty="0">
              <a:solidFill>
                <a:srgbClr val="06698A"/>
              </a:solidFill>
            </a:endParaRP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4" name="image5.jpeg">
            <a:extLst>
              <a:ext uri="{FF2B5EF4-FFF2-40B4-BE49-F238E27FC236}">
                <a16:creationId xmlns:a16="http://schemas.microsoft.com/office/drawing/2014/main" id="{04D7D84A-F999-2960-280D-CCEECF64610E}"/>
              </a:ext>
            </a:extLst>
          </p:cNvPr>
          <p:cNvPicPr>
            <a:picLocks noChangeAspect="1"/>
          </p:cNvPicPr>
          <p:nvPr/>
        </p:nvPicPr>
        <p:blipFill rotWithShape="1">
          <a:blip r:embed="rId6" cstate="print"/>
          <a:srcRect l="24714" r="14375" b="9170"/>
          <a:stretch/>
        </p:blipFill>
        <p:spPr bwMode="auto">
          <a:xfrm>
            <a:off x="9834000" y="2062814"/>
            <a:ext cx="2381250" cy="2359025"/>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4A3B373C-DAF7-9DC5-3E20-0EA56E9AD1C3}"/>
              </a:ext>
            </a:extLst>
          </p:cNvPr>
          <p:cNvPicPr>
            <a:picLocks noChangeAspect="1"/>
          </p:cNvPicPr>
          <p:nvPr/>
        </p:nvPicPr>
        <p:blipFill>
          <a:blip r:embed="rId7" cstate="print">
            <a:extLst>
              <a:ext uri="{28A0092B-C50C-407E-A947-70E740481C1C}">
                <a14:useLocalDpi xmlns:a14="http://schemas.microsoft.com/office/drawing/2010/main" val="0"/>
              </a:ext>
            </a:extLst>
          </a:blip>
          <a:srcRect l="10403" r="10403"/>
          <a:stretch/>
        </p:blipFill>
        <p:spPr>
          <a:xfrm>
            <a:off x="9833160" y="0"/>
            <a:ext cx="2358840" cy="1985682"/>
          </a:xfrm>
          <a:prstGeom prst="rect">
            <a:avLst/>
          </a:prstGeom>
        </p:spPr>
      </p:pic>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593207" y="4981"/>
            <a:ext cx="5002594"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un </a:t>
            </a:r>
            <a:r>
              <a:rPr lang="en-US" err="1"/>
              <a:t>pénis</a:t>
            </a:r>
            <a:endParaRPr lang="en-US"/>
          </a:p>
        </p:txBody>
      </p:sp>
      <p:sp>
        <p:nvSpPr>
          <p:cNvPr id="37" name="Content Placeholder 2">
            <a:extLst>
              <a:ext uri="{FF2B5EF4-FFF2-40B4-BE49-F238E27FC236}">
                <a16:creationId xmlns:a16="http://schemas.microsoft.com/office/drawing/2014/main" id="{BFBFD712-E9B3-F028-7EF1-D813435F6D9A}"/>
              </a:ext>
            </a:extLst>
          </p:cNvPr>
          <p:cNvSpPr>
            <a:spLocks noGrp="1"/>
          </p:cNvSpPr>
          <p:nvPr>
            <p:ph idx="1"/>
          </p:nvPr>
        </p:nvSpPr>
        <p:spPr>
          <a:xfrm>
            <a:off x="965478" y="1033226"/>
            <a:ext cx="10515600" cy="4453174"/>
          </a:xfrm>
        </p:spPr>
        <p:txBody>
          <a:bodyPr>
            <a:normAutofit fontScale="92500"/>
          </a:bodyPr>
          <a:lstStyle/>
          <a:p>
            <a:pPr marL="0" indent="0">
              <a:buNone/>
            </a:pPr>
            <a:r>
              <a:rPr lang="en-CA" altLang="en-US" sz="3500" b="1" err="1">
                <a:solidFill>
                  <a:srgbClr val="06698A"/>
                </a:solidFill>
              </a:rPr>
              <a:t>Qu’est-ce</a:t>
            </a:r>
            <a:r>
              <a:rPr lang="en-CA" altLang="en-US" sz="3500" b="1">
                <a:solidFill>
                  <a:srgbClr val="06698A"/>
                </a:solidFill>
              </a:rPr>
              <a:t> </a:t>
            </a:r>
            <a:r>
              <a:rPr lang="en-CA" altLang="en-US" sz="3500" b="1" err="1">
                <a:solidFill>
                  <a:srgbClr val="06698A"/>
                </a:solidFill>
              </a:rPr>
              <a:t>qu’une</a:t>
            </a:r>
            <a:r>
              <a:rPr lang="en-CA" altLang="en-US" sz="3500" b="1">
                <a:solidFill>
                  <a:srgbClr val="06698A"/>
                </a:solidFill>
              </a:rPr>
              <a:t> </a:t>
            </a:r>
            <a:r>
              <a:rPr lang="en-CA" altLang="en-US" sz="3500" b="1" err="1">
                <a:solidFill>
                  <a:srgbClr val="06698A"/>
                </a:solidFill>
              </a:rPr>
              <a:t>érection</a:t>
            </a:r>
            <a:r>
              <a:rPr lang="en-CA" altLang="en-US" sz="3500" b="1">
                <a:solidFill>
                  <a:srgbClr val="06698A"/>
                </a:solidFill>
              </a:rPr>
              <a:t>?</a:t>
            </a:r>
          </a:p>
          <a:p>
            <a:pPr lvl="1"/>
            <a:r>
              <a:rPr lang="fr-FR" altLang="en-US" sz="3500">
                <a:solidFill>
                  <a:srgbClr val="06698A"/>
                </a:solidFill>
                <a:cs typeface="Arial" panose="020B0604020202020204" pitchFamily="34" charset="0"/>
              </a:rPr>
              <a:t>Les tissus du pénis se remplissent de sang, ce qui le rend dur et le fait se redresser. </a:t>
            </a:r>
          </a:p>
          <a:p>
            <a:pPr marL="0" indent="0">
              <a:lnSpc>
                <a:spcPct val="150000"/>
              </a:lnSpc>
              <a:buNone/>
              <a:defRPr/>
            </a:pPr>
            <a:r>
              <a:rPr lang="fr-FR" altLang="en-US" sz="3500" b="1">
                <a:solidFill>
                  <a:srgbClr val="06698A"/>
                </a:solidFill>
              </a:rPr>
              <a:t>Les érections se produisent pour toutes sortes de raisons :</a:t>
            </a:r>
          </a:p>
          <a:p>
            <a:pPr lvl="1">
              <a:defRPr/>
            </a:pPr>
            <a:r>
              <a:rPr lang="fr-FR" altLang="en-US" sz="3500">
                <a:solidFill>
                  <a:srgbClr val="06698A"/>
                </a:solidFill>
                <a:cs typeface="Arial" panose="020B0604020202020204" pitchFamily="34" charset="0"/>
              </a:rPr>
              <a:t>Envie d’aller aux toilettes</a:t>
            </a:r>
          </a:p>
          <a:p>
            <a:pPr lvl="1">
              <a:defRPr/>
            </a:pPr>
            <a:r>
              <a:rPr lang="fr-FR" altLang="en-US" sz="3500">
                <a:solidFill>
                  <a:srgbClr val="06698A"/>
                </a:solidFill>
                <a:cs typeface="Arial" panose="020B0604020202020204" pitchFamily="34" charset="0"/>
              </a:rPr>
              <a:t>Nervosité</a:t>
            </a:r>
          </a:p>
          <a:p>
            <a:pPr lvl="1">
              <a:defRPr/>
            </a:pPr>
            <a:r>
              <a:rPr lang="fr-FR" altLang="en-US" sz="3500">
                <a:solidFill>
                  <a:srgbClr val="06698A"/>
                </a:solidFill>
                <a:cs typeface="Arial" panose="020B0604020202020204" pitchFamily="34" charset="0"/>
              </a:rPr>
              <a:t>Stimulation (quand le pénis se fait toucher)</a:t>
            </a:r>
          </a:p>
          <a:p>
            <a:pPr lvl="1">
              <a:defRPr/>
            </a:pPr>
            <a:r>
              <a:rPr lang="fr-FR" altLang="en-US" sz="3500">
                <a:solidFill>
                  <a:srgbClr val="06698A"/>
                </a:solidFill>
                <a:cs typeface="Arial" panose="020B0604020202020204" pitchFamily="34" charset="0"/>
              </a:rPr>
              <a:t>Excitation sexuelle</a:t>
            </a:r>
          </a:p>
          <a:p>
            <a:endParaRPr lang="en-US"/>
          </a:p>
        </p:txBody>
      </p:sp>
      <p:sp>
        <p:nvSpPr>
          <p:cNvPr id="38" name="Speech Bubble: Rectangle with Corners Rounded 37">
            <a:extLst>
              <a:ext uri="{FF2B5EF4-FFF2-40B4-BE49-F238E27FC236}">
                <a16:creationId xmlns:a16="http://schemas.microsoft.com/office/drawing/2014/main" id="{762149E2-DC75-4BF2-41E8-93686CD70BFE}"/>
              </a:ext>
            </a:extLst>
          </p:cNvPr>
          <p:cNvSpPr/>
          <p:nvPr/>
        </p:nvSpPr>
        <p:spPr>
          <a:xfrm rot="20312476">
            <a:off x="8820421" y="4485280"/>
            <a:ext cx="2905125" cy="1778464"/>
          </a:xfrm>
          <a:prstGeom prst="wedgeRoundRectCallout">
            <a:avLst>
              <a:gd name="adj1" fmla="val 36737"/>
              <a:gd name="adj2" fmla="val 64842"/>
              <a:gd name="adj3" fmla="val 16667"/>
            </a:avLst>
          </a:prstGeom>
          <a:solidFill>
            <a:srgbClr val="6ABF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400" i="1"/>
              <a:t>À la puberté, les érections se produisent parfois sans raison.</a:t>
            </a:r>
          </a:p>
        </p:txBody>
      </p:sp>
    </p:spTree>
    <p:extLst>
      <p:ext uri="{BB962C8B-B14F-4D97-AF65-F5344CB8AC3E}">
        <p14:creationId xmlns:p14="http://schemas.microsoft.com/office/powerpoint/2010/main" val="25559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581316" y="4981"/>
            <a:ext cx="502176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un </a:t>
            </a:r>
            <a:r>
              <a:rPr lang="en-US" err="1"/>
              <a:t>pénis</a:t>
            </a:r>
            <a:endParaRPr lang="en-US"/>
          </a:p>
        </p:txBody>
      </p:sp>
      <p:sp>
        <p:nvSpPr>
          <p:cNvPr id="37" name="Content Placeholder 2">
            <a:extLst>
              <a:ext uri="{FF2B5EF4-FFF2-40B4-BE49-F238E27FC236}">
                <a16:creationId xmlns:a16="http://schemas.microsoft.com/office/drawing/2014/main" id="{BFBFD712-E9B3-F028-7EF1-D813435F6D9A}"/>
              </a:ext>
            </a:extLst>
          </p:cNvPr>
          <p:cNvSpPr>
            <a:spLocks noGrp="1"/>
          </p:cNvSpPr>
          <p:nvPr>
            <p:ph idx="1"/>
          </p:nvPr>
        </p:nvSpPr>
        <p:spPr>
          <a:xfrm>
            <a:off x="965478" y="1033225"/>
            <a:ext cx="10515600" cy="4620599"/>
          </a:xfrm>
        </p:spPr>
        <p:txBody>
          <a:bodyPr>
            <a:normAutofit lnSpcReduction="10000"/>
          </a:bodyPr>
          <a:lstStyle/>
          <a:p>
            <a:pPr marL="0" indent="0">
              <a:buNone/>
            </a:pPr>
            <a:r>
              <a:rPr lang="en-US" altLang="en-US" sz="3200" b="1" err="1">
                <a:solidFill>
                  <a:srgbClr val="06698A"/>
                </a:solidFill>
              </a:rPr>
              <a:t>Qu’est-ce</a:t>
            </a:r>
            <a:r>
              <a:rPr lang="en-US" altLang="en-US" sz="3200" b="1">
                <a:solidFill>
                  <a:srgbClr val="06698A"/>
                </a:solidFill>
              </a:rPr>
              <a:t> </a:t>
            </a:r>
            <a:r>
              <a:rPr lang="en-US" altLang="en-US" sz="3200" b="1" err="1">
                <a:solidFill>
                  <a:srgbClr val="06698A"/>
                </a:solidFill>
              </a:rPr>
              <a:t>qu’une</a:t>
            </a:r>
            <a:r>
              <a:rPr lang="en-US" altLang="en-US" sz="3200" b="1">
                <a:solidFill>
                  <a:srgbClr val="06698A"/>
                </a:solidFill>
              </a:rPr>
              <a:t> </a:t>
            </a:r>
            <a:r>
              <a:rPr lang="en-US" altLang="en-US" sz="3200" b="1" err="1">
                <a:solidFill>
                  <a:srgbClr val="06698A"/>
                </a:solidFill>
              </a:rPr>
              <a:t>éjaculation</a:t>
            </a:r>
            <a:r>
              <a:rPr lang="en-US" altLang="en-US" sz="3200" b="1">
                <a:solidFill>
                  <a:srgbClr val="06698A"/>
                </a:solidFill>
              </a:rPr>
              <a:t>?</a:t>
            </a:r>
          </a:p>
          <a:p>
            <a:r>
              <a:rPr lang="fr-FR" altLang="en-US" sz="3200">
                <a:solidFill>
                  <a:srgbClr val="06698A"/>
                </a:solidFill>
              </a:rPr>
              <a:t>Des muscles poussent le sperme vers l’urètre et le font sortir par le pénis. </a:t>
            </a:r>
          </a:p>
          <a:p>
            <a:r>
              <a:rPr lang="fr-FR" altLang="en-US" sz="3200">
                <a:solidFill>
                  <a:srgbClr val="06698A"/>
                </a:solidFill>
              </a:rPr>
              <a:t>Habituellement, le pénis est en érection quand le sperme en sort. </a:t>
            </a:r>
          </a:p>
          <a:p>
            <a:pPr marL="0" indent="0">
              <a:buNone/>
            </a:pPr>
            <a:endParaRPr lang="en-US" altLang="en-US" sz="3200" b="1">
              <a:solidFill>
                <a:srgbClr val="06698A"/>
              </a:solidFill>
            </a:endParaRPr>
          </a:p>
          <a:p>
            <a:pPr marL="0" indent="0">
              <a:buNone/>
            </a:pPr>
            <a:r>
              <a:rPr lang="fr-FR" altLang="en-US" sz="3200" b="1">
                <a:solidFill>
                  <a:srgbClr val="06698A"/>
                </a:solidFill>
              </a:rPr>
              <a:t>Quand une éjaculation peut-elle se produire?</a:t>
            </a:r>
          </a:p>
          <a:p>
            <a:r>
              <a:rPr lang="fr-FR" altLang="en-US" sz="3200">
                <a:solidFill>
                  <a:srgbClr val="06698A"/>
                </a:solidFill>
              </a:rPr>
              <a:t>Pendant le sommeil (éjaculations nocturnes)</a:t>
            </a:r>
          </a:p>
          <a:p>
            <a:r>
              <a:rPr lang="fr-FR" altLang="en-US" sz="3200">
                <a:solidFill>
                  <a:srgbClr val="06698A"/>
                </a:solidFill>
              </a:rPr>
              <a:t>Pendant la masturbation</a:t>
            </a:r>
          </a:p>
        </p:txBody>
      </p:sp>
    </p:spTree>
    <p:extLst>
      <p:ext uri="{BB962C8B-B14F-4D97-AF65-F5344CB8AC3E}">
        <p14:creationId xmlns:p14="http://schemas.microsoft.com/office/powerpoint/2010/main" val="27018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2334E0-6EDB-D3B5-AB62-28170B5C25C9}"/>
              </a:ext>
            </a:extLst>
          </p:cNvPr>
          <p:cNvPicPr>
            <a:picLocks noChangeAspect="1"/>
          </p:cNvPicPr>
          <p:nvPr/>
        </p:nvPicPr>
        <p:blipFill>
          <a:blip r:embed="rId3"/>
          <a:stretch>
            <a:fillRect/>
          </a:stretch>
        </p:blipFill>
        <p:spPr>
          <a:xfrm>
            <a:off x="7752483" y="2653897"/>
            <a:ext cx="4173528" cy="4204103"/>
          </a:xfrm>
          <a:prstGeom prst="rect">
            <a:avLst/>
          </a:prstGeom>
        </p:spPr>
      </p:pic>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464422" y="4981"/>
            <a:ext cx="5267458"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sp>
        <p:nvSpPr>
          <p:cNvPr id="37" name="Content Placeholder 2">
            <a:extLst>
              <a:ext uri="{FF2B5EF4-FFF2-40B4-BE49-F238E27FC236}">
                <a16:creationId xmlns:a16="http://schemas.microsoft.com/office/drawing/2014/main" id="{BFBFD712-E9B3-F028-7EF1-D813435F6D9A}"/>
              </a:ext>
            </a:extLst>
          </p:cNvPr>
          <p:cNvSpPr>
            <a:spLocks noGrp="1"/>
          </p:cNvSpPr>
          <p:nvPr>
            <p:ph idx="1"/>
          </p:nvPr>
        </p:nvSpPr>
        <p:spPr>
          <a:xfrm>
            <a:off x="965478" y="1483986"/>
            <a:ext cx="10515600" cy="3015174"/>
          </a:xfrm>
        </p:spPr>
        <p:txBody>
          <a:bodyPr>
            <a:normAutofit/>
          </a:bodyPr>
          <a:lstStyle/>
          <a:p>
            <a:pPr marL="0" indent="0">
              <a:buNone/>
            </a:pPr>
            <a:r>
              <a:rPr lang="en-US" altLang="en-US" sz="3200" b="1" err="1">
                <a:solidFill>
                  <a:srgbClr val="06698A"/>
                </a:solidFill>
              </a:rPr>
              <a:t>Développement</a:t>
            </a:r>
            <a:r>
              <a:rPr lang="en-US" altLang="en-US" sz="3200" b="1">
                <a:solidFill>
                  <a:srgbClr val="06698A"/>
                </a:solidFill>
              </a:rPr>
              <a:t> des seins</a:t>
            </a:r>
          </a:p>
          <a:p>
            <a:pPr marL="0" indent="0">
              <a:buNone/>
            </a:pPr>
            <a:endParaRPr lang="en-US" altLang="en-US" sz="3200" b="1">
              <a:solidFill>
                <a:srgbClr val="06698A"/>
              </a:solidFill>
            </a:endParaRPr>
          </a:p>
          <a:p>
            <a:pPr>
              <a:spcBef>
                <a:spcPts val="600"/>
              </a:spcBef>
              <a:spcAft>
                <a:spcPts val="1800"/>
              </a:spcAft>
            </a:pPr>
            <a:r>
              <a:rPr lang="fr-FR" altLang="en-US" sz="3200">
                <a:solidFill>
                  <a:srgbClr val="06698A"/>
                </a:solidFill>
              </a:rPr>
              <a:t>L’œstrogène fait grossir les seins pendant la puberté. </a:t>
            </a:r>
          </a:p>
          <a:p>
            <a:r>
              <a:rPr lang="fr-FR" altLang="en-US" sz="3200">
                <a:solidFill>
                  <a:srgbClr val="06698A"/>
                </a:solidFill>
              </a:rPr>
              <a:t>Il y a des seins de toutes les formes et de </a:t>
            </a:r>
          </a:p>
          <a:p>
            <a:pPr marL="0" indent="0">
              <a:buNone/>
            </a:pPr>
            <a:r>
              <a:rPr lang="fr-FR" altLang="en-US" sz="3200">
                <a:solidFill>
                  <a:srgbClr val="06698A"/>
                </a:solidFill>
              </a:rPr>
              <a:t>  toutes les tailles. </a:t>
            </a:r>
          </a:p>
          <a:p>
            <a:endParaRPr lang="en-US"/>
          </a:p>
        </p:txBody>
      </p:sp>
    </p:spTree>
    <p:extLst>
      <p:ext uri="{BB962C8B-B14F-4D97-AF65-F5344CB8AC3E}">
        <p14:creationId xmlns:p14="http://schemas.microsoft.com/office/powerpoint/2010/main" val="279671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494583" y="4981"/>
            <a:ext cx="519866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pic>
        <p:nvPicPr>
          <p:cNvPr id="4" name="Picture 3">
            <a:extLst>
              <a:ext uri="{FF2B5EF4-FFF2-40B4-BE49-F238E27FC236}">
                <a16:creationId xmlns:a16="http://schemas.microsoft.com/office/drawing/2014/main" id="{CA827EC8-1903-9D17-ED1D-B5D726627A7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Effect>
                      <a14:saturation sat="0"/>
                    </a14:imgEffect>
                  </a14:imgLayer>
                </a14:imgProps>
              </a:ext>
            </a:extLst>
          </a:blip>
          <a:stretch>
            <a:fillRect/>
          </a:stretch>
        </p:blipFill>
        <p:spPr>
          <a:xfrm>
            <a:off x="4096476" y="745814"/>
            <a:ext cx="4441135" cy="5366371"/>
          </a:xfrm>
          <a:prstGeom prst="rect">
            <a:avLst/>
          </a:prstGeom>
        </p:spPr>
      </p:pic>
      <p:sp>
        <p:nvSpPr>
          <p:cNvPr id="5" name="TextBox 4">
            <a:extLst>
              <a:ext uri="{FF2B5EF4-FFF2-40B4-BE49-F238E27FC236}">
                <a16:creationId xmlns:a16="http://schemas.microsoft.com/office/drawing/2014/main" id="{D90CEA78-9F4E-692B-6758-7B7CA242D3DD}"/>
              </a:ext>
            </a:extLst>
          </p:cNvPr>
          <p:cNvSpPr txBox="1"/>
          <p:nvPr/>
        </p:nvSpPr>
        <p:spPr>
          <a:xfrm>
            <a:off x="5139140" y="1609712"/>
            <a:ext cx="1650703" cy="369332"/>
          </a:xfrm>
          <a:prstGeom prst="rect">
            <a:avLst/>
          </a:prstGeom>
          <a:noFill/>
        </p:spPr>
        <p:txBody>
          <a:bodyPr wrap="square" rtlCol="0">
            <a:spAutoFit/>
          </a:bodyPr>
          <a:lstStyle/>
          <a:p>
            <a:pPr algn="ctr"/>
            <a:r>
              <a:rPr lang="en-CA" err="1">
                <a:solidFill>
                  <a:srgbClr val="06698A"/>
                </a:solidFill>
                <a:latin typeface="Arial" panose="020B0604020202020204" pitchFamily="34" charset="0"/>
                <a:cs typeface="Arial" panose="020B0604020202020204" pitchFamily="34" charset="0"/>
              </a:rPr>
              <a:t>Ovaires</a:t>
            </a:r>
            <a:endParaRPr lang="en-US">
              <a:solidFill>
                <a:srgbClr val="06698A"/>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96F3E62-3B54-6C31-312E-8655257132B1}"/>
              </a:ext>
            </a:extLst>
          </p:cNvPr>
          <p:cNvCxnSpPr>
            <a:cxnSpLocks/>
          </p:cNvCxnSpPr>
          <p:nvPr/>
        </p:nvCxnSpPr>
        <p:spPr>
          <a:xfrm flipH="1">
            <a:off x="5608644" y="2071377"/>
            <a:ext cx="432048" cy="1194519"/>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F5370A7-CCED-A706-1FE9-4819A73AD3BF}"/>
              </a:ext>
            </a:extLst>
          </p:cNvPr>
          <p:cNvCxnSpPr>
            <a:cxnSpLocks/>
          </p:cNvCxnSpPr>
          <p:nvPr/>
        </p:nvCxnSpPr>
        <p:spPr>
          <a:xfrm>
            <a:off x="6040692" y="2071377"/>
            <a:ext cx="873884" cy="1194519"/>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465CE09-613E-B4EE-97A7-0A909EF6B846}"/>
              </a:ext>
            </a:extLst>
          </p:cNvPr>
          <p:cNvSpPr txBox="1"/>
          <p:nvPr/>
        </p:nvSpPr>
        <p:spPr>
          <a:xfrm>
            <a:off x="3056698" y="1609712"/>
            <a:ext cx="1650703" cy="646331"/>
          </a:xfrm>
          <a:prstGeom prst="rect">
            <a:avLst/>
          </a:prstGeom>
          <a:noFill/>
        </p:spPr>
        <p:txBody>
          <a:bodyPr wrap="square" rtlCol="0">
            <a:spAutoFit/>
          </a:bodyPr>
          <a:lstStyle/>
          <a:p>
            <a:pPr algn="ctr"/>
            <a:r>
              <a:rPr lang="en-CA" err="1">
                <a:solidFill>
                  <a:srgbClr val="06698A"/>
                </a:solidFill>
                <a:latin typeface="Arial" panose="020B0604020202020204" pitchFamily="34" charset="0"/>
                <a:cs typeface="Arial" panose="020B0604020202020204" pitchFamily="34" charset="0"/>
              </a:rPr>
              <a:t>Trompes</a:t>
            </a:r>
            <a:r>
              <a:rPr lang="en-CA">
                <a:solidFill>
                  <a:srgbClr val="06698A"/>
                </a:solidFill>
                <a:latin typeface="Arial" panose="020B0604020202020204" pitchFamily="34" charset="0"/>
                <a:cs typeface="Arial" panose="020B0604020202020204" pitchFamily="34" charset="0"/>
              </a:rPr>
              <a:t> de </a:t>
            </a:r>
            <a:r>
              <a:rPr lang="en-CA" err="1">
                <a:solidFill>
                  <a:srgbClr val="06698A"/>
                </a:solidFill>
                <a:latin typeface="Arial" panose="020B0604020202020204" pitchFamily="34" charset="0"/>
                <a:cs typeface="Arial" panose="020B0604020202020204" pitchFamily="34" charset="0"/>
              </a:rPr>
              <a:t>Fallope</a:t>
            </a:r>
            <a:endParaRPr lang="en-US">
              <a:solidFill>
                <a:srgbClr val="06698A"/>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26410D4-23C9-E3BF-59D7-396518A8E00D}"/>
              </a:ext>
            </a:extLst>
          </p:cNvPr>
          <p:cNvCxnSpPr/>
          <p:nvPr/>
        </p:nvCxnSpPr>
        <p:spPr>
          <a:xfrm>
            <a:off x="4424850" y="2329792"/>
            <a:ext cx="1080120" cy="72008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45D501E-77F9-93FF-BEF2-56810EC21911}"/>
              </a:ext>
            </a:extLst>
          </p:cNvPr>
          <p:cNvCxnSpPr/>
          <p:nvPr/>
        </p:nvCxnSpPr>
        <p:spPr>
          <a:xfrm>
            <a:off x="4457999" y="2341194"/>
            <a:ext cx="2564620" cy="67110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36E5D69-ED46-9895-6EA5-F63BF3898E14}"/>
              </a:ext>
            </a:extLst>
          </p:cNvPr>
          <p:cNvSpPr txBox="1"/>
          <p:nvPr/>
        </p:nvSpPr>
        <p:spPr>
          <a:xfrm>
            <a:off x="2994222" y="2944735"/>
            <a:ext cx="1650703" cy="369332"/>
          </a:xfrm>
          <a:prstGeom prst="rect">
            <a:avLst/>
          </a:prstGeom>
          <a:noFill/>
        </p:spPr>
        <p:txBody>
          <a:bodyPr wrap="square" rtlCol="0">
            <a:spAutoFit/>
          </a:bodyPr>
          <a:lstStyle/>
          <a:p>
            <a:pPr algn="ctr"/>
            <a:r>
              <a:rPr lang="en-CA" err="1">
                <a:solidFill>
                  <a:srgbClr val="06698A"/>
                </a:solidFill>
                <a:latin typeface="Arial" panose="020B0604020202020204" pitchFamily="34" charset="0"/>
                <a:cs typeface="Arial" panose="020B0604020202020204" pitchFamily="34" charset="0"/>
              </a:rPr>
              <a:t>Utérus</a:t>
            </a:r>
            <a:endParaRPr lang="en-CA">
              <a:solidFill>
                <a:srgbClr val="06698A"/>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0F99978-D09D-B278-0662-35D9192E5507}"/>
              </a:ext>
            </a:extLst>
          </p:cNvPr>
          <p:cNvCxnSpPr>
            <a:cxnSpLocks/>
          </p:cNvCxnSpPr>
          <p:nvPr/>
        </p:nvCxnSpPr>
        <p:spPr>
          <a:xfrm>
            <a:off x="4335198" y="3247898"/>
            <a:ext cx="1847244" cy="275831"/>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C1DDAB7-BF74-FF64-9370-77A50C8CC7D3}"/>
              </a:ext>
            </a:extLst>
          </p:cNvPr>
          <p:cNvSpPr txBox="1"/>
          <p:nvPr/>
        </p:nvSpPr>
        <p:spPr>
          <a:xfrm>
            <a:off x="2870074" y="3710267"/>
            <a:ext cx="1650703" cy="369332"/>
          </a:xfrm>
          <a:prstGeom prst="rect">
            <a:avLst/>
          </a:prstGeom>
          <a:noFill/>
        </p:spPr>
        <p:txBody>
          <a:bodyPr wrap="square" rtlCol="0">
            <a:spAutoFit/>
          </a:bodyPr>
          <a:lstStyle/>
          <a:p>
            <a:pPr algn="ctr"/>
            <a:r>
              <a:rPr lang="en-CA">
                <a:solidFill>
                  <a:srgbClr val="06698A"/>
                </a:solidFill>
                <a:latin typeface="Arial" panose="020B0604020202020204" pitchFamily="34" charset="0"/>
                <a:cs typeface="Arial" panose="020B0604020202020204" pitchFamily="34" charset="0"/>
              </a:rPr>
              <a:t>Col de </a:t>
            </a:r>
            <a:r>
              <a:rPr lang="en-CA" err="1">
                <a:solidFill>
                  <a:srgbClr val="06698A"/>
                </a:solidFill>
                <a:latin typeface="Arial" panose="020B0604020202020204" pitchFamily="34" charset="0"/>
                <a:cs typeface="Arial" panose="020B0604020202020204" pitchFamily="34" charset="0"/>
              </a:rPr>
              <a:t>l’utérus</a:t>
            </a:r>
            <a:endParaRPr lang="en-CA">
              <a:solidFill>
                <a:srgbClr val="06698A"/>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9FF8CFA4-FD8C-FF54-4773-929C604FCA6C}"/>
              </a:ext>
            </a:extLst>
          </p:cNvPr>
          <p:cNvCxnSpPr>
            <a:cxnSpLocks/>
          </p:cNvCxnSpPr>
          <p:nvPr/>
        </p:nvCxnSpPr>
        <p:spPr>
          <a:xfrm flipV="1">
            <a:off x="4205210" y="3941099"/>
            <a:ext cx="1977232" cy="3759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A14EBFA-C851-E494-DABB-16BF4A98F15D}"/>
              </a:ext>
            </a:extLst>
          </p:cNvPr>
          <p:cNvSpPr txBox="1"/>
          <p:nvPr/>
        </p:nvSpPr>
        <p:spPr>
          <a:xfrm>
            <a:off x="2994222" y="4227807"/>
            <a:ext cx="1650703" cy="369332"/>
          </a:xfrm>
          <a:prstGeom prst="rect">
            <a:avLst/>
          </a:prstGeom>
          <a:noFill/>
        </p:spPr>
        <p:txBody>
          <a:bodyPr wrap="square" rtlCol="0">
            <a:spAutoFit/>
          </a:bodyPr>
          <a:lstStyle/>
          <a:p>
            <a:pPr algn="ctr"/>
            <a:r>
              <a:rPr lang="en-CA" err="1">
                <a:solidFill>
                  <a:srgbClr val="06698A"/>
                </a:solidFill>
                <a:latin typeface="Arial" panose="020B0604020202020204" pitchFamily="34" charset="0"/>
                <a:cs typeface="Arial" panose="020B0604020202020204" pitchFamily="34" charset="0"/>
              </a:rPr>
              <a:t>Vagin</a:t>
            </a:r>
            <a:endParaRPr lang="en-US">
              <a:solidFill>
                <a:srgbClr val="06698A"/>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EA787C4-EB6E-AA78-56FA-504CC5AD1615}"/>
              </a:ext>
            </a:extLst>
          </p:cNvPr>
          <p:cNvCxnSpPr>
            <a:cxnSpLocks/>
          </p:cNvCxnSpPr>
          <p:nvPr/>
        </p:nvCxnSpPr>
        <p:spPr>
          <a:xfrm flipV="1">
            <a:off x="4395524" y="4198793"/>
            <a:ext cx="1899386" cy="259846"/>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97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7"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690819" y="4981"/>
            <a:ext cx="5247119"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pic>
        <p:nvPicPr>
          <p:cNvPr id="2" name="Picture 1">
            <a:extLst>
              <a:ext uri="{FF2B5EF4-FFF2-40B4-BE49-F238E27FC236}">
                <a16:creationId xmlns:a16="http://schemas.microsoft.com/office/drawing/2014/main" id="{0617A752-52D4-0176-60F3-7B1F160CF6FC}"/>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3815560" y="1033226"/>
            <a:ext cx="4560879" cy="4493032"/>
          </a:xfrm>
          <a:prstGeom prst="rect">
            <a:avLst/>
          </a:prstGeom>
        </p:spPr>
      </p:pic>
      <p:sp>
        <p:nvSpPr>
          <p:cNvPr id="3" name="TextBox 2">
            <a:extLst>
              <a:ext uri="{FF2B5EF4-FFF2-40B4-BE49-F238E27FC236}">
                <a16:creationId xmlns:a16="http://schemas.microsoft.com/office/drawing/2014/main" id="{50409899-5070-4270-B307-C620F8271AF7}"/>
              </a:ext>
            </a:extLst>
          </p:cNvPr>
          <p:cNvSpPr txBox="1"/>
          <p:nvPr/>
        </p:nvSpPr>
        <p:spPr>
          <a:xfrm>
            <a:off x="3690819" y="2460603"/>
            <a:ext cx="1650703" cy="369332"/>
          </a:xfrm>
          <a:prstGeom prst="rect">
            <a:avLst/>
          </a:prstGeom>
          <a:noFill/>
        </p:spPr>
        <p:txBody>
          <a:bodyPr wrap="square" rtlCol="0">
            <a:spAutoFit/>
          </a:bodyPr>
          <a:lstStyle/>
          <a:p>
            <a:pPr algn="ctr"/>
            <a:r>
              <a:rPr lang="en-CA" err="1">
                <a:solidFill>
                  <a:srgbClr val="06698A"/>
                </a:solidFill>
                <a:latin typeface="Arial" panose="020B0604020202020204" pitchFamily="34" charset="0"/>
                <a:cs typeface="Arial" panose="020B0604020202020204" pitchFamily="34" charset="0"/>
              </a:rPr>
              <a:t>Lèvres</a:t>
            </a:r>
            <a:endParaRPr lang="en-CA">
              <a:solidFill>
                <a:srgbClr val="06698A"/>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C2900F6-133F-B08F-6BB0-7DB6E1AE205A}"/>
              </a:ext>
            </a:extLst>
          </p:cNvPr>
          <p:cNvCxnSpPr/>
          <p:nvPr/>
        </p:nvCxnSpPr>
        <p:spPr>
          <a:xfrm>
            <a:off x="4662925" y="2835451"/>
            <a:ext cx="1080120" cy="70527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8D5D802-65E7-0E9F-3240-D3D83CE5EB15}"/>
              </a:ext>
            </a:extLst>
          </p:cNvPr>
          <p:cNvCxnSpPr>
            <a:cxnSpLocks/>
          </p:cNvCxnSpPr>
          <p:nvPr/>
        </p:nvCxnSpPr>
        <p:spPr>
          <a:xfrm>
            <a:off x="4690463" y="2825560"/>
            <a:ext cx="1792737" cy="642226"/>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69759E8-E78C-BA2A-7D3C-6261A858E3BA}"/>
              </a:ext>
            </a:extLst>
          </p:cNvPr>
          <p:cNvSpPr txBox="1"/>
          <p:nvPr/>
        </p:nvSpPr>
        <p:spPr>
          <a:xfrm>
            <a:off x="6753672" y="2467872"/>
            <a:ext cx="2946921" cy="369332"/>
          </a:xfrm>
          <a:prstGeom prst="rect">
            <a:avLst/>
          </a:prstGeom>
          <a:noFill/>
        </p:spPr>
        <p:txBody>
          <a:bodyPr wrap="square" rtlCol="0">
            <a:spAutoFit/>
          </a:bodyPr>
          <a:lstStyle/>
          <a:p>
            <a:pPr algn="ctr"/>
            <a:r>
              <a:rPr lang="en-CA" err="1">
                <a:solidFill>
                  <a:srgbClr val="06698A"/>
                </a:solidFill>
                <a:latin typeface="Arial" panose="020B0604020202020204" pitchFamily="34" charset="0"/>
                <a:cs typeface="Arial" panose="020B0604020202020204" pitchFamily="34" charset="0"/>
              </a:rPr>
              <a:t>Ouverture</a:t>
            </a:r>
            <a:r>
              <a:rPr lang="en-CA">
                <a:solidFill>
                  <a:srgbClr val="06698A"/>
                </a:solidFill>
                <a:latin typeface="Arial" panose="020B0604020202020204" pitchFamily="34" charset="0"/>
                <a:cs typeface="Arial" panose="020B0604020202020204" pitchFamily="34" charset="0"/>
              </a:rPr>
              <a:t> de </a:t>
            </a:r>
            <a:r>
              <a:rPr lang="en-CA" err="1">
                <a:solidFill>
                  <a:srgbClr val="06698A"/>
                </a:solidFill>
                <a:latin typeface="Arial" panose="020B0604020202020204" pitchFamily="34" charset="0"/>
                <a:cs typeface="Arial" panose="020B0604020202020204" pitchFamily="34" charset="0"/>
              </a:rPr>
              <a:t>l’urètre</a:t>
            </a:r>
            <a:r>
              <a:rPr lang="en-CA">
                <a:solidFill>
                  <a:srgbClr val="06698A"/>
                </a:solidFill>
                <a:latin typeface="Arial" panose="020B0604020202020204" pitchFamily="34" charset="0"/>
                <a:cs typeface="Arial" panose="020B0604020202020204" pitchFamily="34" charset="0"/>
              </a:rPr>
              <a:t> </a:t>
            </a:r>
            <a:endParaRPr lang="en-US">
              <a:solidFill>
                <a:srgbClr val="06698A"/>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B922ABB3-AB95-F38F-3E33-823D0DBC0655}"/>
              </a:ext>
            </a:extLst>
          </p:cNvPr>
          <p:cNvCxnSpPr/>
          <p:nvPr/>
        </p:nvCxnSpPr>
        <p:spPr>
          <a:xfrm flipH="1">
            <a:off x="6096000" y="2698704"/>
            <a:ext cx="868289" cy="581038"/>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CB3BB79-11EB-1645-12F6-FC6DD121C3DA}"/>
              </a:ext>
            </a:extLst>
          </p:cNvPr>
          <p:cNvSpPr txBox="1"/>
          <p:nvPr/>
        </p:nvSpPr>
        <p:spPr>
          <a:xfrm>
            <a:off x="6631142" y="3763494"/>
            <a:ext cx="2808312" cy="369332"/>
          </a:xfrm>
          <a:prstGeom prst="rect">
            <a:avLst/>
          </a:prstGeom>
          <a:noFill/>
        </p:spPr>
        <p:txBody>
          <a:bodyPr wrap="square" rtlCol="0">
            <a:spAutoFit/>
          </a:bodyPr>
          <a:lstStyle/>
          <a:p>
            <a:pPr algn="ctr"/>
            <a:r>
              <a:rPr lang="en-CA">
                <a:solidFill>
                  <a:srgbClr val="06698A"/>
                </a:solidFill>
                <a:latin typeface="Arial" panose="020B0604020202020204" pitchFamily="34" charset="0"/>
                <a:cs typeface="Arial" panose="020B0604020202020204" pitchFamily="34" charset="0"/>
              </a:rPr>
              <a:t>Vaginal Opening</a:t>
            </a:r>
            <a:endParaRPr lang="en-US">
              <a:solidFill>
                <a:srgbClr val="06698A"/>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DFABFD5E-2A3E-ED76-7F5A-518FEE70F71F}"/>
              </a:ext>
            </a:extLst>
          </p:cNvPr>
          <p:cNvCxnSpPr/>
          <p:nvPr/>
        </p:nvCxnSpPr>
        <p:spPr>
          <a:xfrm flipH="1" flipV="1">
            <a:off x="6122894" y="3913024"/>
            <a:ext cx="657670" cy="8130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61527E67-1993-DA5B-F830-033800A1660B}"/>
              </a:ext>
            </a:extLst>
          </p:cNvPr>
          <p:cNvSpPr txBox="1"/>
          <p:nvPr/>
        </p:nvSpPr>
        <p:spPr>
          <a:xfrm>
            <a:off x="6262137" y="4208732"/>
            <a:ext cx="1650703" cy="369332"/>
          </a:xfrm>
          <a:prstGeom prst="rect">
            <a:avLst/>
          </a:prstGeom>
          <a:noFill/>
        </p:spPr>
        <p:txBody>
          <a:bodyPr wrap="square" rtlCol="0">
            <a:spAutoFit/>
          </a:bodyPr>
          <a:lstStyle/>
          <a:p>
            <a:pPr algn="ctr"/>
            <a:r>
              <a:rPr lang="en-CA">
                <a:solidFill>
                  <a:srgbClr val="06698A"/>
                </a:solidFill>
                <a:latin typeface="Arial" panose="020B0604020202020204" pitchFamily="34" charset="0"/>
                <a:cs typeface="Arial" panose="020B0604020202020204" pitchFamily="34" charset="0"/>
              </a:rPr>
              <a:t>Anus</a:t>
            </a:r>
            <a:endParaRPr lang="en-US">
              <a:solidFill>
                <a:srgbClr val="06698A"/>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5D6D6B74-C3DC-A3DF-8D3A-E55C068FBB3C}"/>
              </a:ext>
            </a:extLst>
          </p:cNvPr>
          <p:cNvCxnSpPr>
            <a:cxnSpLocks/>
          </p:cNvCxnSpPr>
          <p:nvPr/>
        </p:nvCxnSpPr>
        <p:spPr>
          <a:xfrm flipH="1">
            <a:off x="6113929" y="4602219"/>
            <a:ext cx="657670" cy="65856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CF86B3F-52A8-D8F7-26F0-26FFBF871AC5}"/>
              </a:ext>
            </a:extLst>
          </p:cNvPr>
          <p:cNvSpPr txBox="1"/>
          <p:nvPr>
            <p:custDataLst>
              <p:tags r:id="rId1"/>
            </p:custDataLst>
          </p:nvPr>
        </p:nvSpPr>
        <p:spPr>
          <a:xfrm>
            <a:off x="6719123" y="1726086"/>
            <a:ext cx="1650703" cy="369332"/>
          </a:xfrm>
          <a:prstGeom prst="rect">
            <a:avLst/>
          </a:prstGeom>
          <a:noFill/>
        </p:spPr>
        <p:txBody>
          <a:bodyPr wrap="square" rtlCol="0">
            <a:spAutoFit/>
          </a:bodyPr>
          <a:lstStyle/>
          <a:p>
            <a:pPr algn="ctr"/>
            <a:r>
              <a:rPr lang="en-CA">
                <a:solidFill>
                  <a:srgbClr val="06698A"/>
                </a:solidFill>
                <a:latin typeface="Arial" panose="020B0604020202020204" pitchFamily="34" charset="0"/>
                <a:cs typeface="Arial" panose="020B0604020202020204" pitchFamily="34" charset="0"/>
              </a:rPr>
              <a:t>Clitoris</a:t>
            </a:r>
            <a:endParaRPr lang="en-US">
              <a:solidFill>
                <a:srgbClr val="06698A"/>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E5B08948-0C89-AEFE-9EE0-20B688959F72}"/>
              </a:ext>
            </a:extLst>
          </p:cNvPr>
          <p:cNvCxnSpPr>
            <a:cxnSpLocks/>
          </p:cNvCxnSpPr>
          <p:nvPr>
            <p:custDataLst>
              <p:tags r:id="rId2"/>
            </p:custDataLst>
          </p:nvPr>
        </p:nvCxnSpPr>
        <p:spPr>
          <a:xfrm flipH="1">
            <a:off x="6137654" y="2035815"/>
            <a:ext cx="897358" cy="69009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98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7"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490176" y="4981"/>
            <a:ext cx="5215944"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pic>
        <p:nvPicPr>
          <p:cNvPr id="33" name="Online Media 3" title="The Menstrual Cycle">
            <a:hlinkClick r:id="" action="ppaction://media"/>
            <a:extLst>
              <a:ext uri="{FF2B5EF4-FFF2-40B4-BE49-F238E27FC236}">
                <a16:creationId xmlns:a16="http://schemas.microsoft.com/office/drawing/2014/main" id="{B28ABB6D-6FD8-7F7E-7B0C-2C452D2053D1}"/>
              </a:ext>
            </a:extLst>
          </p:cNvPr>
          <p:cNvPicPr>
            <a:picLocks noGrp="1" noRot="1" noChangeAspect="1"/>
          </p:cNvPicPr>
          <p:nvPr>
            <p:ph idx="1"/>
            <a:videoFile r:link="rId1"/>
          </p:nvPr>
        </p:nvPicPr>
        <p:blipFill>
          <a:blip r:embed="rId6"/>
          <a:stretch>
            <a:fillRect/>
          </a:stretch>
        </p:blipFill>
        <p:spPr>
          <a:xfrm>
            <a:off x="2272276" y="896610"/>
            <a:ext cx="7647447" cy="4301689"/>
          </a:xfrm>
          <a:prstGeom prst="rect">
            <a:avLst/>
          </a:prstGeom>
        </p:spPr>
      </p:pic>
      <p:sp>
        <p:nvSpPr>
          <p:cNvPr id="34" name="TextBox 33">
            <a:extLst>
              <a:ext uri="{FF2B5EF4-FFF2-40B4-BE49-F238E27FC236}">
                <a16:creationId xmlns:a16="http://schemas.microsoft.com/office/drawing/2014/main" id="{EE0F804F-9C33-FD7E-C31D-21F2AFF4285A}"/>
              </a:ext>
            </a:extLst>
          </p:cNvPr>
          <p:cNvSpPr txBox="1"/>
          <p:nvPr/>
        </p:nvSpPr>
        <p:spPr>
          <a:xfrm>
            <a:off x="3973164" y="5344680"/>
            <a:ext cx="4320480" cy="861774"/>
          </a:xfrm>
          <a:prstGeom prst="rect">
            <a:avLst/>
          </a:prstGeom>
          <a:noFill/>
        </p:spPr>
        <p:txBody>
          <a:bodyPr wrap="square" rtlCol="0">
            <a:spAutoFit/>
          </a:bodyPr>
          <a:lstStyle/>
          <a:p>
            <a:pPr algn="ctr"/>
            <a:r>
              <a:rPr lang="en-CA" b="1">
                <a:solidFill>
                  <a:srgbClr val="06698A"/>
                </a:solidFill>
                <a:latin typeface="Arial" panose="020B0604020202020204" pitchFamily="34" charset="0"/>
                <a:cs typeface="Arial" panose="020B0604020202020204" pitchFamily="34" charset="0"/>
              </a:rPr>
              <a:t>Menstruation</a:t>
            </a:r>
          </a:p>
          <a:p>
            <a:pPr algn="ctr"/>
            <a:r>
              <a:rPr lang="en-CA" altLang="en-US" sz="1400">
                <a:solidFill>
                  <a:srgbClr val="6ABF4B"/>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https://www.youtube.com/watch?v=vXrQ_FhZmos</a:t>
            </a:r>
            <a:endParaRPr lang="en-CA" altLang="en-US" sz="1400">
              <a:solidFill>
                <a:srgbClr val="6ABF4B"/>
              </a:solidFill>
              <a:latin typeface="Arial" panose="020B0604020202020204" pitchFamily="34" charset="0"/>
              <a:cs typeface="Arial" panose="020B0604020202020204" pitchFamily="34" charset="0"/>
            </a:endParaRPr>
          </a:p>
          <a:p>
            <a:pPr algn="ct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03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464418" y="4981"/>
            <a:ext cx="525458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49"/>
            <a:ext cx="10515600" cy="4612833"/>
          </a:xfrm>
        </p:spPr>
        <p:txBody>
          <a:bodyPr>
            <a:normAutofit lnSpcReduction="10000"/>
          </a:bodyPr>
          <a:lstStyle/>
          <a:p>
            <a:pPr marL="0" indent="0" fontAlgn="base">
              <a:buNone/>
            </a:pPr>
            <a:r>
              <a:rPr lang="en-CA" sz="3200" b="1" err="1">
                <a:solidFill>
                  <a:srgbClr val="06698A"/>
                </a:solidFill>
              </a:rPr>
              <a:t>Quand</a:t>
            </a:r>
            <a:r>
              <a:rPr lang="en-CA" sz="3200" b="1">
                <a:solidFill>
                  <a:srgbClr val="06698A"/>
                </a:solidFill>
              </a:rPr>
              <a:t> les menstruations </a:t>
            </a:r>
            <a:r>
              <a:rPr lang="en-CA" sz="3200" b="1" err="1">
                <a:solidFill>
                  <a:srgbClr val="06698A"/>
                </a:solidFill>
              </a:rPr>
              <a:t>commencent-elles</a:t>
            </a:r>
            <a:r>
              <a:rPr lang="en-CA" sz="3200" b="1">
                <a:solidFill>
                  <a:srgbClr val="06698A"/>
                </a:solidFill>
              </a:rPr>
              <a:t>?</a:t>
            </a:r>
          </a:p>
          <a:p>
            <a:pPr algn="l" fontAlgn="base">
              <a:lnSpc>
                <a:spcPct val="110000"/>
              </a:lnSpc>
              <a:spcBef>
                <a:spcPts val="1200"/>
              </a:spcBef>
              <a:spcAft>
                <a:spcPts val="1800"/>
              </a:spcAft>
            </a:pPr>
            <a:r>
              <a:rPr lang="fr-FR" sz="3200">
                <a:solidFill>
                  <a:srgbClr val="06698A"/>
                </a:solidFill>
              </a:rPr>
              <a:t>Personne ne peut prédire exactement quand commenceront les premières menstruations (règles).</a:t>
            </a:r>
          </a:p>
          <a:p>
            <a:pPr algn="l" fontAlgn="base">
              <a:lnSpc>
                <a:spcPct val="100000"/>
              </a:lnSpc>
              <a:spcBef>
                <a:spcPts val="0"/>
              </a:spcBef>
              <a:spcAft>
                <a:spcPts val="1800"/>
              </a:spcAft>
            </a:pPr>
            <a:r>
              <a:rPr lang="fr-FR" sz="3200">
                <a:solidFill>
                  <a:srgbClr val="06698A"/>
                </a:solidFill>
              </a:rPr>
              <a:t>La présence de sécrétions blanchâtres ou jaunâtres dans le sous-vêtement peut être un signe qu’elles commenceront d’ici un an. </a:t>
            </a:r>
          </a:p>
          <a:p>
            <a:pPr algn="l" fontAlgn="base">
              <a:lnSpc>
                <a:spcPct val="110000"/>
              </a:lnSpc>
              <a:spcBef>
                <a:spcPts val="0"/>
              </a:spcBef>
            </a:pPr>
            <a:r>
              <a:rPr lang="fr-FR" sz="3200">
                <a:solidFill>
                  <a:srgbClr val="06698A"/>
                </a:solidFill>
              </a:rPr>
              <a:t>Au début, les règles pourraient ne pas se produire</a:t>
            </a:r>
          </a:p>
          <a:p>
            <a:pPr indent="-47625" algn="l" fontAlgn="base">
              <a:lnSpc>
                <a:spcPct val="110000"/>
              </a:lnSpc>
              <a:spcBef>
                <a:spcPts val="0"/>
              </a:spcBef>
              <a:buNone/>
            </a:pPr>
            <a:r>
              <a:rPr lang="fr-FR" sz="3200">
                <a:solidFill>
                  <a:srgbClr val="06698A"/>
                </a:solidFill>
              </a:rPr>
              <a:t>tous les mois.</a:t>
            </a:r>
          </a:p>
          <a:p>
            <a:endParaRPr lang="en-US"/>
          </a:p>
        </p:txBody>
      </p:sp>
      <p:sp>
        <p:nvSpPr>
          <p:cNvPr id="5" name="Speech Bubble: Rectangle with Corners Rounded 4">
            <a:extLst>
              <a:ext uri="{FF2B5EF4-FFF2-40B4-BE49-F238E27FC236}">
                <a16:creationId xmlns:a16="http://schemas.microsoft.com/office/drawing/2014/main" id="{FF5E859C-1FB1-F719-EC54-FD8245D31A51}"/>
              </a:ext>
            </a:extLst>
          </p:cNvPr>
          <p:cNvSpPr/>
          <p:nvPr/>
        </p:nvSpPr>
        <p:spPr>
          <a:xfrm rot="20312476">
            <a:off x="8943922" y="4561115"/>
            <a:ext cx="2896333" cy="1778464"/>
          </a:xfrm>
          <a:prstGeom prst="wedgeRoundRectCallout">
            <a:avLst>
              <a:gd name="adj1" fmla="val 36737"/>
              <a:gd name="adj2" fmla="val 64842"/>
              <a:gd name="adj3" fmla="val 16667"/>
            </a:avLst>
          </a:prstGeom>
          <a:solidFill>
            <a:srgbClr val="06698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r>
              <a:rPr lang="fr-FR" sz="2000" i="1"/>
              <a:t>Il faut se préparer : </a:t>
            </a:r>
          </a:p>
          <a:p>
            <a:pPr algn="ctr" fontAlgn="base"/>
            <a:r>
              <a:rPr lang="fr-FR" sz="2000" i="1"/>
              <a:t> ayez des sous-vêtements de </a:t>
            </a:r>
            <a:r>
              <a:rPr lang="fr-FR" sz="2000" i="1" err="1"/>
              <a:t>rechang</a:t>
            </a:r>
            <a:r>
              <a:rPr lang="fr-FR" sz="2000" i="1"/>
              <a:t> </a:t>
            </a:r>
            <a:r>
              <a:rPr lang="fr-FR" sz="2000" i="1" err="1"/>
              <a:t>eet</a:t>
            </a:r>
            <a:r>
              <a:rPr lang="fr-FR" sz="2000" i="1"/>
              <a:t> des serviettes hygiéniques à l’école</a:t>
            </a:r>
          </a:p>
        </p:txBody>
      </p:sp>
    </p:spTree>
    <p:extLst>
      <p:ext uri="{BB962C8B-B14F-4D97-AF65-F5344CB8AC3E}">
        <p14:creationId xmlns:p14="http://schemas.microsoft.com/office/powerpoint/2010/main" val="13203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82276B-BFD2-6229-2505-A137C40A0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02" y="2591839"/>
            <a:ext cx="3655555" cy="24767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32080" y="4981"/>
            <a:ext cx="4120245"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err="1"/>
              <a:t>Produits</a:t>
            </a:r>
            <a:r>
              <a:rPr lang="en-US"/>
              <a:t> </a:t>
            </a:r>
            <a:r>
              <a:rPr lang="en-US" err="1"/>
              <a:t>menstruels</a:t>
            </a:r>
            <a:endParaRPr lang="en-US"/>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50"/>
            <a:ext cx="10515600" cy="4351338"/>
          </a:xfrm>
        </p:spPr>
        <p:txBody>
          <a:bodyPr/>
          <a:lstStyle/>
          <a:p>
            <a:pPr marL="0" indent="0" algn="ctr" fontAlgn="base">
              <a:buNone/>
            </a:pPr>
            <a:r>
              <a:rPr lang="fr-FR" sz="3200" b="1" i="1">
                <a:solidFill>
                  <a:srgbClr val="06698A"/>
                </a:solidFill>
              </a:rPr>
              <a:t>Servent à absorber le sang et les pertes afin de garder les sous-vêtements propres. </a:t>
            </a:r>
          </a:p>
          <a:p>
            <a:pPr fontAlgn="base">
              <a:spcBef>
                <a:spcPts val="1800"/>
              </a:spcBef>
            </a:pPr>
            <a:r>
              <a:rPr lang="fr-FR" sz="3200">
                <a:solidFill>
                  <a:srgbClr val="06698A"/>
                </a:solidFill>
              </a:rPr>
              <a:t>Protège-dessous / serviettes hygiéniques</a:t>
            </a:r>
          </a:p>
          <a:p>
            <a:pPr fontAlgn="base">
              <a:spcBef>
                <a:spcPts val="1800"/>
              </a:spcBef>
            </a:pPr>
            <a:r>
              <a:rPr lang="fr-FR" sz="3200">
                <a:solidFill>
                  <a:srgbClr val="06698A"/>
                </a:solidFill>
              </a:rPr>
              <a:t>Tampons</a:t>
            </a:r>
          </a:p>
          <a:p>
            <a:pPr fontAlgn="base">
              <a:spcBef>
                <a:spcPts val="1800"/>
              </a:spcBef>
            </a:pPr>
            <a:r>
              <a:rPr lang="fr-FR" sz="3200">
                <a:solidFill>
                  <a:srgbClr val="06698A"/>
                </a:solidFill>
              </a:rPr>
              <a:t>Coupes menstruelles</a:t>
            </a:r>
          </a:p>
          <a:p>
            <a:pPr fontAlgn="base">
              <a:spcBef>
                <a:spcPts val="1800"/>
              </a:spcBef>
            </a:pPr>
            <a:r>
              <a:rPr lang="fr-FR" sz="3200">
                <a:solidFill>
                  <a:srgbClr val="06698A"/>
                </a:solidFill>
              </a:rPr>
              <a:t>Sous-vêtements menstruels</a:t>
            </a:r>
          </a:p>
        </p:txBody>
      </p:sp>
      <p:sp>
        <p:nvSpPr>
          <p:cNvPr id="3" name="Speech Bubble: Rectangle with Corners Rounded 2">
            <a:extLst>
              <a:ext uri="{FF2B5EF4-FFF2-40B4-BE49-F238E27FC236}">
                <a16:creationId xmlns:a16="http://schemas.microsoft.com/office/drawing/2014/main" id="{A84E9F85-B83D-0AAB-0689-2FC908B96C25}"/>
              </a:ext>
            </a:extLst>
          </p:cNvPr>
          <p:cNvSpPr/>
          <p:nvPr/>
        </p:nvSpPr>
        <p:spPr>
          <a:xfrm rot="20087357">
            <a:off x="8424399" y="4066067"/>
            <a:ext cx="3253256" cy="2005001"/>
          </a:xfrm>
          <a:prstGeom prst="wedgeRoundRectCallout">
            <a:avLst>
              <a:gd name="adj1" fmla="val 36737"/>
              <a:gd name="adj2" fmla="val 64842"/>
              <a:gd name="adj3" fmla="val 16667"/>
            </a:avLst>
          </a:prstGeom>
          <a:solidFill>
            <a:srgbClr val="06698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fr-FR" sz="2000" i="1"/>
              <a:t>Pour prévenir les infections, il faut changer tous les produits menstruels aux deux heures environ.</a:t>
            </a:r>
          </a:p>
        </p:txBody>
      </p:sp>
    </p:spTree>
    <p:extLst>
      <p:ext uri="{BB962C8B-B14F-4D97-AF65-F5344CB8AC3E}">
        <p14:creationId xmlns:p14="http://schemas.microsoft.com/office/powerpoint/2010/main" val="98010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503052" y="4981"/>
            <a:ext cx="5190187"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48"/>
            <a:ext cx="10515600" cy="5334051"/>
          </a:xfrm>
        </p:spPr>
        <p:txBody>
          <a:bodyPr>
            <a:normAutofit/>
          </a:bodyPr>
          <a:lstStyle/>
          <a:p>
            <a:pPr marL="0" indent="0" algn="ctr" fontAlgn="base">
              <a:buNone/>
            </a:pPr>
            <a:r>
              <a:rPr lang="en-US" sz="3200" b="1">
                <a:solidFill>
                  <a:srgbClr val="06698A"/>
                </a:solidFill>
              </a:rPr>
              <a:t>Les menstruations </a:t>
            </a:r>
            <a:r>
              <a:rPr lang="en-US" sz="3200" b="1" err="1">
                <a:solidFill>
                  <a:srgbClr val="06698A"/>
                </a:solidFill>
              </a:rPr>
              <a:t>peuvent</a:t>
            </a:r>
            <a:r>
              <a:rPr lang="en-US" sz="3200" b="1">
                <a:solidFill>
                  <a:srgbClr val="06698A"/>
                </a:solidFill>
              </a:rPr>
              <a:t> causer :</a:t>
            </a:r>
          </a:p>
          <a:p>
            <a:pPr fontAlgn="base"/>
            <a:r>
              <a:rPr lang="fr-FR" sz="3200">
                <a:solidFill>
                  <a:srgbClr val="06698A"/>
                </a:solidFill>
              </a:rPr>
              <a:t>une sensibilité ou une douleur aux </a:t>
            </a:r>
            <a:r>
              <a:rPr lang="fr-FR" sz="3200" b="1">
                <a:solidFill>
                  <a:srgbClr val="06698A"/>
                </a:solidFill>
              </a:rPr>
              <a:t>seins</a:t>
            </a:r>
          </a:p>
          <a:p>
            <a:pPr fontAlgn="base">
              <a:spcBef>
                <a:spcPts val="1800"/>
              </a:spcBef>
            </a:pPr>
            <a:r>
              <a:rPr lang="fr-FR" sz="3200" b="1">
                <a:solidFill>
                  <a:srgbClr val="06698A"/>
                </a:solidFill>
              </a:rPr>
              <a:t>des crampes</a:t>
            </a:r>
          </a:p>
          <a:p>
            <a:pPr indent="312738" fontAlgn="base">
              <a:lnSpc>
                <a:spcPct val="100000"/>
              </a:lnSpc>
              <a:spcBef>
                <a:spcPts val="0"/>
              </a:spcBef>
            </a:pPr>
            <a:r>
              <a:rPr lang="fr-FR" sz="2400">
                <a:solidFill>
                  <a:srgbClr val="06698A"/>
                </a:solidFill>
              </a:rPr>
              <a:t>une douleur ou des crampes dans le bas du ventre</a:t>
            </a:r>
          </a:p>
          <a:p>
            <a:pPr indent="312738" fontAlgn="base">
              <a:lnSpc>
                <a:spcPct val="100000"/>
              </a:lnSpc>
              <a:spcBef>
                <a:spcPts val="0"/>
              </a:spcBef>
            </a:pPr>
            <a:r>
              <a:rPr lang="fr-FR" sz="2400">
                <a:solidFill>
                  <a:srgbClr val="06698A"/>
                </a:solidFill>
              </a:rPr>
              <a:t>un mal de dos</a:t>
            </a:r>
          </a:p>
          <a:p>
            <a:pPr indent="312738" fontAlgn="base">
              <a:lnSpc>
                <a:spcPct val="100000"/>
              </a:lnSpc>
              <a:spcBef>
                <a:spcPts val="0"/>
              </a:spcBef>
            </a:pPr>
            <a:r>
              <a:rPr lang="fr-FR" sz="2400">
                <a:solidFill>
                  <a:srgbClr val="06698A"/>
                </a:solidFill>
              </a:rPr>
              <a:t>une douleur à l’intérieur de la cuisse</a:t>
            </a:r>
          </a:p>
          <a:p>
            <a:pPr fontAlgn="base">
              <a:spcBef>
                <a:spcPts val="1800"/>
              </a:spcBef>
            </a:pPr>
            <a:r>
              <a:rPr lang="fr-FR" sz="3200" b="1">
                <a:solidFill>
                  <a:srgbClr val="06698A"/>
                </a:solidFill>
              </a:rPr>
              <a:t>le syndrome prémenstruel (SPM) </a:t>
            </a:r>
          </a:p>
          <a:p>
            <a:pPr marL="541338" indent="-360363" fontAlgn="base"/>
            <a:r>
              <a:rPr lang="fr-FR" sz="2400">
                <a:solidFill>
                  <a:srgbClr val="06698A"/>
                </a:solidFill>
              </a:rPr>
              <a:t>sensation de ballonnement, maux de tête, acné, crampes abdominales, fatigue, tristesse et irritabilité </a:t>
            </a:r>
          </a:p>
        </p:txBody>
      </p:sp>
    </p:spTree>
    <p:extLst>
      <p:ext uri="{BB962C8B-B14F-4D97-AF65-F5344CB8AC3E}">
        <p14:creationId xmlns:p14="http://schemas.microsoft.com/office/powerpoint/2010/main" val="128061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491169" y="4981"/>
            <a:ext cx="521495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a:t>
            </a:r>
            <a:r>
              <a:rPr lang="en-US" err="1"/>
              <a:t>une</a:t>
            </a:r>
            <a:r>
              <a:rPr lang="en-US"/>
              <a:t> </a:t>
            </a:r>
            <a:r>
              <a:rPr lang="en-US" err="1"/>
              <a:t>vulve</a:t>
            </a:r>
            <a:endParaRPr lang="en-US"/>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965478" y="1066749"/>
            <a:ext cx="10142454" cy="4844654"/>
          </a:xfrm>
        </p:spPr>
        <p:txBody>
          <a:bodyPr>
            <a:normAutofit/>
          </a:bodyPr>
          <a:lstStyle/>
          <a:p>
            <a:pPr marL="0" indent="0" algn="ctr" fontAlgn="base">
              <a:buNone/>
            </a:pPr>
            <a:r>
              <a:rPr lang="fr-FR" sz="3200" b="1">
                <a:solidFill>
                  <a:srgbClr val="06698A"/>
                </a:solidFill>
              </a:rPr>
              <a:t>Pour gérer les symptômes des menstruations :</a:t>
            </a:r>
          </a:p>
          <a:p>
            <a:pPr fontAlgn="base"/>
            <a:r>
              <a:rPr lang="en-US" sz="3200">
                <a:solidFill>
                  <a:srgbClr val="06698A"/>
                </a:solidFill>
              </a:rPr>
              <a:t>Faire de </a:t>
            </a:r>
            <a:r>
              <a:rPr lang="en-US" sz="3200" err="1">
                <a:solidFill>
                  <a:srgbClr val="06698A"/>
                </a:solidFill>
              </a:rPr>
              <a:t>l’activité</a:t>
            </a:r>
            <a:r>
              <a:rPr lang="en-US" sz="3200">
                <a:solidFill>
                  <a:srgbClr val="06698A"/>
                </a:solidFill>
              </a:rPr>
              <a:t> physique ​</a:t>
            </a:r>
          </a:p>
          <a:p>
            <a:pPr marL="811213" indent="-269875" fontAlgn="base"/>
            <a:r>
              <a:rPr lang="fr-FR">
                <a:solidFill>
                  <a:srgbClr val="06698A"/>
                </a:solidFill>
              </a:rPr>
              <a:t>faire de longues marches, nager, faire du vélo ou s’adonner à son sport préféré</a:t>
            </a:r>
          </a:p>
          <a:p>
            <a:pPr fontAlgn="base">
              <a:spcBef>
                <a:spcPts val="1800"/>
              </a:spcBef>
            </a:pPr>
            <a:r>
              <a:rPr lang="fr-FR" sz="3200">
                <a:solidFill>
                  <a:srgbClr val="06698A"/>
                </a:solidFill>
              </a:rPr>
              <a:t>Prendre un bain chaud</a:t>
            </a:r>
          </a:p>
          <a:p>
            <a:pPr fontAlgn="base">
              <a:spcBef>
                <a:spcPts val="1800"/>
              </a:spcBef>
            </a:pPr>
            <a:r>
              <a:rPr lang="fr-FR" sz="3200">
                <a:solidFill>
                  <a:srgbClr val="06698A"/>
                </a:solidFill>
              </a:rPr>
              <a:t>Placer un coussin chauffant ou une bouillotte sur le ventre </a:t>
            </a:r>
          </a:p>
          <a:p>
            <a:pPr fontAlgn="base">
              <a:spcBef>
                <a:spcPts val="1800"/>
              </a:spcBef>
            </a:pPr>
            <a:r>
              <a:rPr lang="fr-FR" sz="3200">
                <a:solidFill>
                  <a:srgbClr val="06698A"/>
                </a:solidFill>
              </a:rPr>
              <a:t>Savourez une variété d’aliments tous les jours</a:t>
            </a:r>
          </a:p>
        </p:txBody>
      </p:sp>
      <p:pic>
        <p:nvPicPr>
          <p:cNvPr id="2" name="Picture 2">
            <a:extLst>
              <a:ext uri="{FF2B5EF4-FFF2-40B4-BE49-F238E27FC236}">
                <a16:creationId xmlns:a16="http://schemas.microsoft.com/office/drawing/2014/main" id="{7DC50CAB-88C4-6EBC-3E76-BEAB52318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0553" y="4378189"/>
            <a:ext cx="2640106" cy="23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9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799270" y="251936"/>
            <a:ext cx="4597757" cy="1028245"/>
          </a:xfrm>
        </p:spPr>
        <p:txBody>
          <a:bodyPr>
            <a:noAutofit/>
          </a:bodyPr>
          <a:lstStyle>
            <a:lvl1pPr>
              <a:defRPr sz="3200" b="1" cap="none" baseline="0">
                <a:solidFill>
                  <a:srgbClr val="6ABF4B"/>
                </a:solidFill>
                <a:latin typeface="Arial  "/>
              </a:defRPr>
            </a:lvl1pPr>
          </a:lstStyle>
          <a:p>
            <a:r>
              <a:rPr lang="en-US" err="1"/>
              <a:t>Règles</a:t>
            </a:r>
            <a:r>
              <a:rPr lang="en-US"/>
              <a:t> pour les </a:t>
            </a:r>
            <a:r>
              <a:rPr lang="en-US" err="1"/>
              <a:t>élèves</a:t>
            </a:r>
            <a:endParaRPr lang="en-US"/>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75027" y="1584961"/>
            <a:ext cx="9845397" cy="3120389"/>
          </a:xfrm>
        </p:spPr>
        <p:txBody>
          <a:bodyPr>
            <a:normAutofit lnSpcReduction="10000"/>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a:solidFill>
                  <a:srgbClr val="06698A"/>
                </a:solidFill>
              </a:rPr>
              <a:t>Il est permis de ricaner.</a:t>
            </a:r>
          </a:p>
          <a:p>
            <a:pPr lvl="0">
              <a:spcAft>
                <a:spcPts val="1800"/>
              </a:spcAft>
            </a:pPr>
            <a:r>
              <a:rPr lang="fr-FR" sz="3200">
                <a:solidFill>
                  <a:srgbClr val="06698A"/>
                </a:solidFill>
              </a:rPr>
              <a:t>Soyez respectueux</a:t>
            </a:r>
          </a:p>
          <a:p>
            <a:pPr lvl="0">
              <a:spcAft>
                <a:spcPts val="1800"/>
              </a:spcAft>
            </a:pPr>
            <a:r>
              <a:rPr lang="fr-FR" sz="3200">
                <a:solidFill>
                  <a:srgbClr val="06698A"/>
                </a:solidFill>
              </a:rPr>
              <a:t>Tout le monde apprend; posez des questions!</a:t>
            </a:r>
          </a:p>
          <a:p>
            <a:pPr lvl="0">
              <a:spcAft>
                <a:spcPts val="1800"/>
              </a:spcAft>
            </a:pPr>
            <a:r>
              <a:rPr lang="fr-FR" sz="3200">
                <a:solidFill>
                  <a:srgbClr val="06698A"/>
                </a:solidFill>
              </a:rPr>
              <a:t>Discutez des sujets liés à la puberté de façon responsable en dehors de la salle de classe. </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192920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a:t>Sentiments</a:t>
            </a:r>
          </a:p>
        </p:txBody>
      </p:sp>
      <p:sp>
        <p:nvSpPr>
          <p:cNvPr id="4" name="Content Placeholder 2">
            <a:extLst>
              <a:ext uri="{FF2B5EF4-FFF2-40B4-BE49-F238E27FC236}">
                <a16:creationId xmlns:a16="http://schemas.microsoft.com/office/drawing/2014/main" id="{6823ED07-43D2-5E84-15F6-FECE57D438F3}"/>
              </a:ext>
            </a:extLst>
          </p:cNvPr>
          <p:cNvSpPr>
            <a:spLocks noGrp="1"/>
          </p:cNvSpPr>
          <p:nvPr>
            <p:ph idx="1"/>
          </p:nvPr>
        </p:nvSpPr>
        <p:spPr>
          <a:xfrm>
            <a:off x="1024773" y="1620541"/>
            <a:ext cx="10142454" cy="2590851"/>
          </a:xfrm>
        </p:spPr>
        <p:txBody>
          <a:bodyPr>
            <a:normAutofit/>
          </a:bodyPr>
          <a:lstStyle/>
          <a:p>
            <a:pPr marL="0" indent="0" algn="ctr" fontAlgn="base">
              <a:buNone/>
            </a:pPr>
            <a:r>
              <a:rPr lang="fr-FR" sz="3200">
                <a:solidFill>
                  <a:srgbClr val="06698A"/>
                </a:solidFill>
              </a:rPr>
              <a:t>Tout le monde éprouve toutes sortes de sentiments pendant la puberté… c’est tout à fait normal!</a:t>
            </a:r>
          </a:p>
          <a:p>
            <a:pPr marL="0" indent="0" algn="ctr" fontAlgn="base">
              <a:buNone/>
            </a:pPr>
            <a:endParaRPr lang="fr-FR" sz="3200">
              <a:solidFill>
                <a:srgbClr val="06698A"/>
              </a:solidFill>
            </a:endParaRPr>
          </a:p>
          <a:p>
            <a:pPr marL="0" indent="0" algn="ctr" fontAlgn="base">
              <a:buNone/>
            </a:pPr>
            <a:r>
              <a:rPr lang="fr-FR" sz="3200">
                <a:solidFill>
                  <a:srgbClr val="06698A"/>
                </a:solidFill>
              </a:rPr>
              <a:t>Quels sont quelques-uns des sentiments que vous pourriez ressentir?</a:t>
            </a:r>
          </a:p>
          <a:p>
            <a:pPr marL="0" indent="0">
              <a:buNone/>
            </a:pPr>
            <a:endParaRPr lang="en-US"/>
          </a:p>
        </p:txBody>
      </p:sp>
    </p:spTree>
    <p:extLst>
      <p:ext uri="{BB962C8B-B14F-4D97-AF65-F5344CB8AC3E}">
        <p14:creationId xmlns:p14="http://schemas.microsoft.com/office/powerpoint/2010/main" val="150093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4" name="Picture 10" descr="Text&#10;&#10;Description automatically generated">
            <a:extLst>
              <a:ext uri="{FF2B5EF4-FFF2-40B4-BE49-F238E27FC236}">
                <a16:creationId xmlns:a16="http://schemas.microsoft.com/office/drawing/2014/main" id="{079F6179-0720-50C3-09D0-433EFAD72279}"/>
              </a:ext>
            </a:extLst>
          </p:cNvPr>
          <p:cNvPicPr>
            <a:picLocks noGrp="1" noChangeAspect="1"/>
          </p:cNvPicPr>
          <p:nvPr>
            <p:ph idx="1"/>
          </p:nvPr>
        </p:nvPicPr>
        <p:blipFill>
          <a:blip r:embed="rId5"/>
          <a:stretch>
            <a:fillRect/>
          </a:stretch>
        </p:blipFill>
        <p:spPr>
          <a:xfrm>
            <a:off x="1008438" y="410482"/>
            <a:ext cx="10185019" cy="5459701"/>
          </a:xfrm>
        </p:spPr>
      </p:pic>
    </p:spTree>
    <p:extLst>
      <p:ext uri="{BB962C8B-B14F-4D97-AF65-F5344CB8AC3E}">
        <p14:creationId xmlns:p14="http://schemas.microsoft.com/office/powerpoint/2010/main" val="100950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4" name="Content Placeholder 2">
            <a:extLst>
              <a:ext uri="{FF2B5EF4-FFF2-40B4-BE49-F238E27FC236}">
                <a16:creationId xmlns:a16="http://schemas.microsoft.com/office/drawing/2014/main" id="{F32EE701-F455-2BD4-007E-AD58AC6D89BC}"/>
              </a:ext>
            </a:extLst>
          </p:cNvPr>
          <p:cNvSpPr>
            <a:spLocks noGrp="1"/>
          </p:cNvSpPr>
          <p:nvPr>
            <p:ph idx="1"/>
          </p:nvPr>
        </p:nvSpPr>
        <p:spPr>
          <a:xfrm>
            <a:off x="734096" y="994588"/>
            <a:ext cx="10466232" cy="4929693"/>
          </a:xfrm>
        </p:spPr>
        <p:txBody>
          <a:bodyPr>
            <a:normAutofit lnSpcReduction="10000"/>
          </a:bodyPr>
          <a:lstStyle/>
          <a:p>
            <a:pPr algn="l">
              <a:lnSpc>
                <a:spcPct val="110000"/>
              </a:lnSpc>
            </a:pPr>
            <a:r>
              <a:rPr lang="fr-FR" altLang="en-US" sz="3200">
                <a:solidFill>
                  <a:srgbClr val="06698A"/>
                </a:solidFill>
              </a:rPr>
              <a:t>Les relations avec les amis peuvent changer, car les intérêts de chacun peuvent évoluer.</a:t>
            </a:r>
          </a:p>
          <a:p>
            <a:pPr algn="l">
              <a:lnSpc>
                <a:spcPct val="120000"/>
              </a:lnSpc>
            </a:pPr>
            <a:r>
              <a:rPr lang="fr-FR" altLang="en-US" sz="3200">
                <a:solidFill>
                  <a:srgbClr val="06698A"/>
                </a:solidFill>
              </a:rPr>
              <a:t>Certaines personnes peuvent commencer à avoir des sentiments romantiques envers d’autres.</a:t>
            </a:r>
          </a:p>
          <a:p>
            <a:pPr algn="l">
              <a:lnSpc>
                <a:spcPct val="110000"/>
              </a:lnSpc>
            </a:pPr>
            <a:r>
              <a:rPr lang="fr-FR" altLang="en-US" sz="3200">
                <a:solidFill>
                  <a:srgbClr val="06698A"/>
                </a:solidFill>
              </a:rPr>
              <a:t>Certaines personnes pourraient se faire traiter comme si elles étaient plus vieilles qu’elles ne le sont en raison de leur corps qui change. </a:t>
            </a:r>
          </a:p>
          <a:p>
            <a:pPr algn="l">
              <a:lnSpc>
                <a:spcPct val="150000"/>
              </a:lnSpc>
            </a:pPr>
            <a:r>
              <a:rPr lang="fr-FR" altLang="en-US" sz="3200">
                <a:solidFill>
                  <a:srgbClr val="06698A"/>
                </a:solidFill>
              </a:rPr>
              <a:t>Certaines personnes peuvent se faire taquiner.</a:t>
            </a:r>
          </a:p>
          <a:p>
            <a:endParaRPr lang="en-US"/>
          </a:p>
        </p:txBody>
      </p:sp>
      <p:sp>
        <p:nvSpPr>
          <p:cNvPr id="5" name="Title 1">
            <a:extLst>
              <a:ext uri="{FF2B5EF4-FFF2-40B4-BE49-F238E27FC236}">
                <a16:creationId xmlns:a16="http://schemas.microsoft.com/office/drawing/2014/main" id="{2B4F1D7D-88CD-413C-A9B0-2D210FBCA9A4}"/>
              </a:ext>
            </a:extLst>
          </p:cNvPr>
          <p:cNvSpPr>
            <a:spLocks noGrp="1"/>
          </p:cNvSpPr>
          <p:nvPr>
            <p:ph type="title" hasCustomPrompt="1"/>
          </p:nvPr>
        </p:nvSpPr>
        <p:spPr>
          <a:xfrm>
            <a:off x="991672" y="-33656"/>
            <a:ext cx="10212945"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fr-FR"/>
              <a:t>Quel peut être l’effet de la puberté sur les relations?</a:t>
            </a:r>
            <a:endParaRPr lang="en-US"/>
          </a:p>
        </p:txBody>
      </p:sp>
    </p:spTree>
    <p:extLst>
      <p:ext uri="{BB962C8B-B14F-4D97-AF65-F5344CB8AC3E}">
        <p14:creationId xmlns:p14="http://schemas.microsoft.com/office/powerpoint/2010/main" val="1949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2305321" y="4981"/>
            <a:ext cx="7572777"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err="1"/>
              <a:t>Où</a:t>
            </a:r>
            <a:r>
              <a:rPr lang="en-US"/>
              <a:t> </a:t>
            </a:r>
            <a:r>
              <a:rPr lang="en-US" err="1"/>
              <a:t>trouver</a:t>
            </a:r>
            <a:r>
              <a:rPr lang="en-US"/>
              <a:t> </a:t>
            </a:r>
            <a:r>
              <a:rPr lang="en-US" err="1"/>
              <a:t>d’autres</a:t>
            </a:r>
            <a:r>
              <a:rPr lang="en-US"/>
              <a:t> </a:t>
            </a:r>
            <a:r>
              <a:rPr lang="en-US" err="1"/>
              <a:t>renseignements</a:t>
            </a:r>
            <a:r>
              <a:rPr lang="en-US"/>
              <a:t>?</a:t>
            </a:r>
          </a:p>
        </p:txBody>
      </p:sp>
      <p:sp>
        <p:nvSpPr>
          <p:cNvPr id="4" name="Content Placeholder 2">
            <a:extLst>
              <a:ext uri="{FF2B5EF4-FFF2-40B4-BE49-F238E27FC236}">
                <a16:creationId xmlns:a16="http://schemas.microsoft.com/office/drawing/2014/main" id="{F32EE701-F455-2BD4-007E-AD58AC6D89BC}"/>
              </a:ext>
            </a:extLst>
          </p:cNvPr>
          <p:cNvSpPr>
            <a:spLocks noGrp="1"/>
          </p:cNvSpPr>
          <p:nvPr>
            <p:ph idx="1"/>
          </p:nvPr>
        </p:nvSpPr>
        <p:spPr>
          <a:xfrm>
            <a:off x="1596978" y="1478745"/>
            <a:ext cx="9002333" cy="3020415"/>
          </a:xfrm>
        </p:spPr>
        <p:txBody>
          <a:bodyPr/>
          <a:lstStyle/>
          <a:p>
            <a:pPr algn="l">
              <a:lnSpc>
                <a:spcPct val="150000"/>
              </a:lnSpc>
            </a:pPr>
            <a:r>
              <a:rPr lang="fr-FR" altLang="en-US" sz="3200">
                <a:solidFill>
                  <a:srgbClr val="06698A"/>
                </a:solidFill>
              </a:rPr>
              <a:t>Parents ou autres membres de la famille</a:t>
            </a:r>
          </a:p>
          <a:p>
            <a:pPr algn="l">
              <a:lnSpc>
                <a:spcPct val="150000"/>
              </a:lnSpc>
            </a:pPr>
            <a:r>
              <a:rPr lang="fr-FR" altLang="en-US" sz="3200">
                <a:solidFill>
                  <a:srgbClr val="06698A"/>
                </a:solidFill>
              </a:rPr>
              <a:t>Autres adultes de confiance (personnel enseignant)</a:t>
            </a:r>
          </a:p>
          <a:p>
            <a:pPr algn="l">
              <a:lnSpc>
                <a:spcPct val="150000"/>
              </a:lnSpc>
            </a:pPr>
            <a:r>
              <a:rPr lang="fr-FR" altLang="en-US" sz="3200">
                <a:solidFill>
                  <a:srgbClr val="06698A"/>
                </a:solidFill>
              </a:rPr>
              <a:t>Professionnels de la santé</a:t>
            </a:r>
          </a:p>
          <a:p>
            <a:endParaRPr lang="en-US"/>
          </a:p>
        </p:txBody>
      </p:sp>
    </p:spTree>
    <p:extLst>
      <p:ext uri="{BB962C8B-B14F-4D97-AF65-F5344CB8AC3E}">
        <p14:creationId xmlns:p14="http://schemas.microsoft.com/office/powerpoint/2010/main" val="235571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507030" y="251936"/>
            <a:ext cx="5173334" cy="1028245"/>
          </a:xfrm>
        </p:spPr>
        <p:txBody>
          <a:bodyPr>
            <a:noAutofit/>
          </a:bodyPr>
          <a:lstStyle>
            <a:lvl1pPr>
              <a:defRPr sz="3200" b="1" cap="none" baseline="0">
                <a:solidFill>
                  <a:srgbClr val="6ABF4B"/>
                </a:solidFill>
                <a:latin typeface="Arial  "/>
              </a:defRPr>
            </a:lvl1pPr>
          </a:lstStyle>
          <a:p>
            <a:r>
              <a:rPr lang="en-US" err="1"/>
              <a:t>Qu’est-ce</a:t>
            </a:r>
            <a:r>
              <a:rPr lang="en-US"/>
              <a:t> que la </a:t>
            </a:r>
            <a:r>
              <a:rPr lang="en-US" err="1"/>
              <a:t>puberté</a:t>
            </a:r>
            <a:r>
              <a:rPr lang="en-US"/>
              <a:t>?</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571224" y="1280182"/>
            <a:ext cx="9053846" cy="4497610"/>
          </a:xfrm>
        </p:spPr>
        <p:txBody>
          <a:bodyPr>
            <a:normAutofit lnSpcReduction="10000"/>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a:solidFill>
                  <a:srgbClr val="06698A"/>
                </a:solidFill>
              </a:rPr>
              <a:t>Période pendant laquelle le corps de l’enfant se transforme en corps d’adulte.</a:t>
            </a:r>
          </a:p>
          <a:p>
            <a:pPr lvl="0">
              <a:spcAft>
                <a:spcPts val="1800"/>
              </a:spcAft>
            </a:pPr>
            <a:r>
              <a:rPr lang="fr-FR" sz="3200">
                <a:solidFill>
                  <a:srgbClr val="06698A"/>
                </a:solidFill>
              </a:rPr>
              <a:t>Changements physiques</a:t>
            </a:r>
          </a:p>
          <a:p>
            <a:pPr lvl="0">
              <a:spcAft>
                <a:spcPts val="1800"/>
              </a:spcAft>
            </a:pPr>
            <a:r>
              <a:rPr lang="fr-FR" sz="3200">
                <a:solidFill>
                  <a:srgbClr val="06698A"/>
                </a:solidFill>
              </a:rPr>
              <a:t>Changements émotionnels</a:t>
            </a:r>
          </a:p>
          <a:p>
            <a:pPr lvl="0">
              <a:spcAft>
                <a:spcPts val="1800"/>
              </a:spcAft>
            </a:pPr>
            <a:r>
              <a:rPr lang="fr-FR" sz="3200">
                <a:solidFill>
                  <a:srgbClr val="06698A"/>
                </a:solidFill>
              </a:rPr>
              <a:t>Le corps devient fertile</a:t>
            </a:r>
          </a:p>
          <a:p>
            <a:pPr lvl="0">
              <a:spcAft>
                <a:spcPts val="1800"/>
              </a:spcAft>
            </a:pPr>
            <a:r>
              <a:rPr lang="fr-FR" sz="3200">
                <a:solidFill>
                  <a:srgbClr val="06698A"/>
                </a:solidFill>
              </a:rPr>
              <a:t>Dans certaines cultures, c’est un droit de passage qu’on célèbre</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407481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365159" y="265420"/>
            <a:ext cx="9467716" cy="1028245"/>
          </a:xfrm>
        </p:spPr>
        <p:txBody>
          <a:bodyPr>
            <a:noAutofit/>
          </a:bodyPr>
          <a:lstStyle>
            <a:lvl1pPr>
              <a:defRPr sz="3200" b="1" cap="none" baseline="0">
                <a:solidFill>
                  <a:srgbClr val="6ABF4B"/>
                </a:solidFill>
                <a:latin typeface="Arial  "/>
              </a:defRPr>
            </a:lvl1pPr>
          </a:lstStyle>
          <a:p>
            <a:r>
              <a:rPr lang="fr-FR"/>
              <a:t>Pourquoi et quand la puberté commence-t-elle?</a:t>
            </a:r>
            <a:endParaRPr lang="en-US"/>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14425" y="1628618"/>
            <a:ext cx="9963150" cy="284752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a:solidFill>
                  <a:srgbClr val="06698A"/>
                </a:solidFill>
              </a:rPr>
              <a:t>La puberté commence entre 8 et 15 ans.</a:t>
            </a:r>
          </a:p>
          <a:p>
            <a:pPr lvl="0">
              <a:spcAft>
                <a:spcPts val="1800"/>
              </a:spcAft>
            </a:pPr>
            <a:r>
              <a:rPr lang="fr-FR" sz="3200">
                <a:solidFill>
                  <a:srgbClr val="06698A"/>
                </a:solidFill>
              </a:rPr>
              <a:t>Le cerveau envoie un signal aux organes reproducteurs pour qu’ils produisent des hormones.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11">
            <a:extLst>
              <a:ext uri="{FF2B5EF4-FFF2-40B4-BE49-F238E27FC236}">
                <a16:creationId xmlns:a16="http://schemas.microsoft.com/office/drawing/2014/main" id="{F6E80768-46C4-1548-4D2A-F41127F7F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8580"/>
          <a:stretch>
            <a:fillRect/>
          </a:stretch>
        </p:blipFill>
        <p:spPr bwMode="auto">
          <a:xfrm>
            <a:off x="4966653" y="3895360"/>
            <a:ext cx="2098276" cy="213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Up 10">
            <a:extLst>
              <a:ext uri="{FF2B5EF4-FFF2-40B4-BE49-F238E27FC236}">
                <a16:creationId xmlns:a16="http://schemas.microsoft.com/office/drawing/2014/main" id="{F227E329-D700-1CFF-2AAE-31067D34F50D}"/>
              </a:ext>
            </a:extLst>
          </p:cNvPr>
          <p:cNvSpPr/>
          <p:nvPr/>
        </p:nvSpPr>
        <p:spPr bwMode="auto">
          <a:xfrm rot="14843309">
            <a:off x="4527744" y="3745780"/>
            <a:ext cx="877239" cy="2096462"/>
          </a:xfrm>
          <a:prstGeom prst="upArrow">
            <a:avLst/>
          </a:prstGeom>
          <a:solidFill>
            <a:srgbClr val="06698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412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598487" y="171198"/>
            <a:ext cx="5042459" cy="1028245"/>
          </a:xfrm>
        </p:spPr>
        <p:txBody>
          <a:bodyPr>
            <a:noAutofit/>
          </a:bodyPr>
          <a:lstStyle>
            <a:lvl1pPr>
              <a:defRPr sz="3200" b="1" cap="none" baseline="0">
                <a:solidFill>
                  <a:srgbClr val="6ABF4B"/>
                </a:solidFill>
                <a:latin typeface="Arial  "/>
              </a:defRPr>
            </a:lvl1pPr>
          </a:lstStyle>
          <a:p>
            <a:r>
              <a:rPr lang="en-US"/>
              <a:t>Personne </a:t>
            </a:r>
            <a:r>
              <a:rPr lang="en-US" err="1"/>
              <a:t>ayant</a:t>
            </a:r>
            <a:r>
              <a:rPr lang="en-US"/>
              <a:t> un </a:t>
            </a:r>
            <a:r>
              <a:rPr lang="en-US" err="1"/>
              <a:t>pénis</a:t>
            </a:r>
            <a:endParaRPr lang="en-US"/>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313357" y="375531"/>
            <a:ext cx="5280155"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a:solidFill>
                  <a:srgbClr val="6ABF4B"/>
                </a:solidFill>
              </a:rPr>
              <a:t>Personne </a:t>
            </a:r>
            <a:r>
              <a:rPr lang="en-CA" altLang="en-US" sz="3200" b="1" err="1">
                <a:solidFill>
                  <a:srgbClr val="6ABF4B"/>
                </a:solidFill>
              </a:rPr>
              <a:t>ayant</a:t>
            </a:r>
            <a:r>
              <a:rPr lang="en-CA" altLang="en-US" sz="3200" b="1">
                <a:solidFill>
                  <a:srgbClr val="6ABF4B"/>
                </a:solidFill>
              </a:rPr>
              <a:t> </a:t>
            </a:r>
            <a:r>
              <a:rPr lang="en-CA" altLang="en-US" sz="3200" b="1" err="1">
                <a:solidFill>
                  <a:srgbClr val="6ABF4B"/>
                </a:solidFill>
              </a:rPr>
              <a:t>une</a:t>
            </a:r>
            <a:r>
              <a:rPr lang="en-CA" altLang="en-US" sz="3200" b="1">
                <a:solidFill>
                  <a:srgbClr val="6ABF4B"/>
                </a:solidFill>
              </a:rPr>
              <a:t> </a:t>
            </a:r>
            <a:r>
              <a:rPr lang="en-CA" altLang="en-US" sz="3200" b="1" err="1">
                <a:solidFill>
                  <a:srgbClr val="6ABF4B"/>
                </a:solidFill>
              </a:rPr>
              <a:t>vulve</a:t>
            </a:r>
            <a:endParaRPr lang="en-CA" altLang="en-US" sz="3200" b="1">
              <a:solidFill>
                <a:srgbClr val="6ABF4B"/>
              </a:solidFill>
            </a:endParaRPr>
          </a:p>
          <a:p>
            <a:endParaRPr lang="en-US"/>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071158"/>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4535" y="976528"/>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5C5E6CE-3864-11DE-D083-32BBBA6781B3}"/>
              </a:ext>
            </a:extLst>
          </p:cNvPr>
          <p:cNvGrpSpPr/>
          <p:nvPr/>
        </p:nvGrpSpPr>
        <p:grpSpPr>
          <a:xfrm>
            <a:off x="2027256" y="4438201"/>
            <a:ext cx="2374861" cy="1008112"/>
            <a:chOff x="2292649" y="4849329"/>
            <a:chExt cx="2374861" cy="1008112"/>
          </a:xfrm>
          <a:solidFill>
            <a:srgbClr val="06698A"/>
          </a:solidFill>
        </p:grpSpPr>
        <p:sp>
          <p:nvSpPr>
            <p:cNvPr id="3" name="Arrow: Up 2">
              <a:extLst>
                <a:ext uri="{FF2B5EF4-FFF2-40B4-BE49-F238E27FC236}">
                  <a16:creationId xmlns:a16="http://schemas.microsoft.com/office/drawing/2014/main" id="{FD8A78C0-14F0-2FCF-23C7-04B77DCA9C00}"/>
                </a:ext>
              </a:extLst>
            </p:cNvPr>
            <p:cNvSpPr/>
            <p:nvPr/>
          </p:nvSpPr>
          <p:spPr>
            <a:xfrm rot="5400000">
              <a:off x="2976024" y="4165954"/>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16425-96D2-D14C-055A-CA1A5B1BB3E2}"/>
                </a:ext>
              </a:extLst>
            </p:cNvPr>
            <p:cNvSpPr/>
            <p:nvPr/>
          </p:nvSpPr>
          <p:spPr>
            <a:xfrm>
              <a:off x="2461128" y="5168718"/>
              <a:ext cx="1616661" cy="369332"/>
            </a:xfrm>
            <a:prstGeom prst="rect">
              <a:avLst/>
            </a:prstGeom>
            <a:grpFill/>
          </p:spPr>
          <p:txBody>
            <a:bodyPr wrap="none">
              <a:spAutoFit/>
            </a:bodyPr>
            <a:lstStyle/>
            <a:p>
              <a:r>
                <a:rPr lang="en-CA" b="1" err="1">
                  <a:solidFill>
                    <a:schemeClr val="bg1"/>
                  </a:solidFill>
                  <a:latin typeface="Arial" panose="020B0604020202020204" pitchFamily="34" charset="0"/>
                  <a:cs typeface="Arial" panose="020B0604020202020204" pitchFamily="34" charset="0"/>
                </a:rPr>
                <a:t>Testostérone</a:t>
              </a:r>
              <a:endParaRPr lang="en-CA" b="1">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7F1D9193-224E-FB62-DF4B-668E6BBC4953}"/>
              </a:ext>
            </a:extLst>
          </p:cNvPr>
          <p:cNvGrpSpPr/>
          <p:nvPr/>
        </p:nvGrpSpPr>
        <p:grpSpPr>
          <a:xfrm>
            <a:off x="7814488" y="4438201"/>
            <a:ext cx="2374861" cy="1008112"/>
            <a:chOff x="7523783" y="4806894"/>
            <a:chExt cx="2374861" cy="1008112"/>
          </a:xfrm>
          <a:solidFill>
            <a:srgbClr val="06698A"/>
          </a:solidFill>
        </p:grpSpPr>
        <p:sp>
          <p:nvSpPr>
            <p:cNvPr id="12" name="Arrow: Up 11">
              <a:extLst>
                <a:ext uri="{FF2B5EF4-FFF2-40B4-BE49-F238E27FC236}">
                  <a16:creationId xmlns:a16="http://schemas.microsoft.com/office/drawing/2014/main" id="{33D2B940-E17D-D7A6-A82D-8A4983DB8F7E}"/>
                </a:ext>
              </a:extLst>
            </p:cNvPr>
            <p:cNvSpPr/>
            <p:nvPr/>
          </p:nvSpPr>
          <p:spPr>
            <a:xfrm rot="5400000">
              <a:off x="8207158" y="4123519"/>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2722A9-9333-84D1-F0F9-4F394D962586}"/>
                </a:ext>
              </a:extLst>
            </p:cNvPr>
            <p:cNvSpPr/>
            <p:nvPr/>
          </p:nvSpPr>
          <p:spPr>
            <a:xfrm>
              <a:off x="7758592" y="5124439"/>
              <a:ext cx="1455313" cy="369332"/>
            </a:xfrm>
            <a:prstGeom prst="rect">
              <a:avLst/>
            </a:prstGeom>
            <a:grpFill/>
          </p:spPr>
          <p:txBody>
            <a:bodyPr wrap="square">
              <a:spAutoFit/>
            </a:bodyPr>
            <a:lstStyle/>
            <a:p>
              <a:r>
                <a:rPr lang="en-CA" b="1" err="1">
                  <a:solidFill>
                    <a:schemeClr val="bg1"/>
                  </a:solidFill>
                  <a:latin typeface="Arial" panose="020B0604020202020204" pitchFamily="34" charset="0"/>
                  <a:cs typeface="Arial" panose="020B0604020202020204" pitchFamily="34" charset="0"/>
                </a:rPr>
                <a:t>Œstrogène</a:t>
              </a:r>
              <a:r>
                <a:rPr lang="en-CA" b="1">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58931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598486" y="171198"/>
            <a:ext cx="5042459" cy="1028245"/>
          </a:xfrm>
        </p:spPr>
        <p:txBody>
          <a:bodyPr>
            <a:noAutofit/>
          </a:bodyPr>
          <a:lstStyle>
            <a:lvl1pPr>
              <a:defRPr sz="3200" b="1" cap="none" baseline="0">
                <a:solidFill>
                  <a:srgbClr val="6ABF4B"/>
                </a:solidFill>
                <a:latin typeface="Arial  "/>
              </a:defRPr>
            </a:lvl1pPr>
          </a:lstStyle>
          <a:p>
            <a:r>
              <a:rPr lang="en-US"/>
              <a:t>Personne </a:t>
            </a:r>
            <a:r>
              <a:rPr lang="en-US" err="1"/>
              <a:t>ayant</a:t>
            </a:r>
            <a:r>
              <a:rPr lang="en-US"/>
              <a:t> un </a:t>
            </a:r>
            <a:r>
              <a:rPr lang="en-US" err="1"/>
              <a:t>pénis</a:t>
            </a:r>
            <a:endParaRPr lang="en-US"/>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410324" y="375531"/>
            <a:ext cx="5244413"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a:solidFill>
                  <a:srgbClr val="6ABF4B"/>
                </a:solidFill>
              </a:rPr>
              <a:t>Personne </a:t>
            </a:r>
            <a:r>
              <a:rPr lang="en-CA" altLang="en-US" sz="3200" b="1" err="1">
                <a:solidFill>
                  <a:srgbClr val="6ABF4B"/>
                </a:solidFill>
              </a:rPr>
              <a:t>ayant</a:t>
            </a:r>
            <a:r>
              <a:rPr lang="en-CA" altLang="en-US" sz="3200" b="1">
                <a:solidFill>
                  <a:srgbClr val="6ABF4B"/>
                </a:solidFill>
              </a:rPr>
              <a:t> </a:t>
            </a:r>
            <a:r>
              <a:rPr lang="en-CA" altLang="en-US" sz="3200" b="1" err="1">
                <a:solidFill>
                  <a:srgbClr val="6ABF4B"/>
                </a:solidFill>
              </a:rPr>
              <a:t>une</a:t>
            </a:r>
            <a:r>
              <a:rPr lang="en-CA" altLang="en-US" sz="3200" b="1">
                <a:solidFill>
                  <a:srgbClr val="6ABF4B"/>
                </a:solidFill>
              </a:rPr>
              <a:t> </a:t>
            </a:r>
            <a:r>
              <a:rPr lang="en-CA" altLang="en-US" sz="3200" b="1" err="1">
                <a:solidFill>
                  <a:srgbClr val="6ABF4B"/>
                </a:solidFill>
              </a:rPr>
              <a:t>vulve</a:t>
            </a:r>
            <a:endParaRPr lang="en-CA" altLang="en-US" sz="3200" b="1">
              <a:solidFill>
                <a:srgbClr val="6ABF4B"/>
              </a:solidFill>
            </a:endParaRPr>
          </a:p>
          <a:p>
            <a:endParaRPr lang="en-US"/>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037250"/>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6907" y="974495"/>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FC43D1E-ED85-8EE9-E384-F0319AA092A4}"/>
              </a:ext>
            </a:extLst>
          </p:cNvPr>
          <p:cNvGrpSpPr/>
          <p:nvPr/>
        </p:nvGrpSpPr>
        <p:grpSpPr>
          <a:xfrm>
            <a:off x="2027256" y="4438201"/>
            <a:ext cx="2374861" cy="1008112"/>
            <a:chOff x="2292649" y="4849329"/>
            <a:chExt cx="2374861" cy="1008112"/>
          </a:xfrm>
          <a:solidFill>
            <a:srgbClr val="06698A"/>
          </a:solidFill>
        </p:grpSpPr>
        <p:sp>
          <p:nvSpPr>
            <p:cNvPr id="3" name="Arrow: Up 2">
              <a:extLst>
                <a:ext uri="{FF2B5EF4-FFF2-40B4-BE49-F238E27FC236}">
                  <a16:creationId xmlns:a16="http://schemas.microsoft.com/office/drawing/2014/main" id="{93B6D239-D506-BAC7-178C-7054CF6768CD}"/>
                </a:ext>
              </a:extLst>
            </p:cNvPr>
            <p:cNvSpPr/>
            <p:nvPr/>
          </p:nvSpPr>
          <p:spPr>
            <a:xfrm rot="5400000">
              <a:off x="2976024" y="4165954"/>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FCB534-9207-8454-CF48-17E568664E30}"/>
                </a:ext>
              </a:extLst>
            </p:cNvPr>
            <p:cNvSpPr/>
            <p:nvPr/>
          </p:nvSpPr>
          <p:spPr>
            <a:xfrm>
              <a:off x="2461128" y="5168718"/>
              <a:ext cx="1616661" cy="369332"/>
            </a:xfrm>
            <a:prstGeom prst="rect">
              <a:avLst/>
            </a:prstGeom>
            <a:grpFill/>
            <a:ln>
              <a:noFill/>
            </a:ln>
          </p:spPr>
          <p:txBody>
            <a:bodyPr wrap="none">
              <a:spAutoFit/>
            </a:bodyPr>
            <a:lstStyle/>
            <a:p>
              <a:r>
                <a:rPr lang="en-CA" b="1" err="1">
                  <a:solidFill>
                    <a:schemeClr val="bg1"/>
                  </a:solidFill>
                  <a:latin typeface="Arial" panose="020B0604020202020204" pitchFamily="34" charset="0"/>
                  <a:cs typeface="Arial" panose="020B0604020202020204" pitchFamily="34" charset="0"/>
                </a:rPr>
                <a:t>Testostérone</a:t>
              </a:r>
              <a:endParaRPr lang="en-CA" b="1">
                <a:solidFill>
                  <a:schemeClr val="bg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68057F40-5F15-2124-D4E7-2EDEB6E50403}"/>
              </a:ext>
            </a:extLst>
          </p:cNvPr>
          <p:cNvGrpSpPr/>
          <p:nvPr/>
        </p:nvGrpSpPr>
        <p:grpSpPr>
          <a:xfrm>
            <a:off x="7814488" y="4438201"/>
            <a:ext cx="2374861" cy="1008112"/>
            <a:chOff x="7523783" y="4806894"/>
            <a:chExt cx="2374861" cy="1008112"/>
          </a:xfrm>
          <a:solidFill>
            <a:srgbClr val="06698A"/>
          </a:solidFill>
        </p:grpSpPr>
        <p:sp>
          <p:nvSpPr>
            <p:cNvPr id="14" name="Arrow: Up 13">
              <a:extLst>
                <a:ext uri="{FF2B5EF4-FFF2-40B4-BE49-F238E27FC236}">
                  <a16:creationId xmlns:a16="http://schemas.microsoft.com/office/drawing/2014/main" id="{4ACD0D86-6D5C-0417-CE70-385F17D8381E}"/>
                </a:ext>
              </a:extLst>
            </p:cNvPr>
            <p:cNvSpPr/>
            <p:nvPr/>
          </p:nvSpPr>
          <p:spPr>
            <a:xfrm rot="5400000">
              <a:off x="8207158" y="4123519"/>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6BACE0-D05F-8835-08F9-F0E8384679D3}"/>
                </a:ext>
              </a:extLst>
            </p:cNvPr>
            <p:cNvSpPr/>
            <p:nvPr/>
          </p:nvSpPr>
          <p:spPr>
            <a:xfrm>
              <a:off x="7920862" y="5124439"/>
              <a:ext cx="1486226" cy="369332"/>
            </a:xfrm>
            <a:prstGeom prst="rect">
              <a:avLst/>
            </a:prstGeom>
            <a:grpFill/>
          </p:spPr>
          <p:txBody>
            <a:bodyPr wrap="square">
              <a:spAutoFit/>
            </a:bodyPr>
            <a:lstStyle/>
            <a:p>
              <a:r>
                <a:rPr lang="en-CA" b="1" err="1">
                  <a:solidFill>
                    <a:schemeClr val="bg1"/>
                  </a:solidFill>
                  <a:latin typeface="Arial" panose="020B0604020202020204" pitchFamily="34" charset="0"/>
                  <a:cs typeface="Arial" panose="020B0604020202020204" pitchFamily="34" charset="0"/>
                </a:rPr>
                <a:t>Œstrogène</a:t>
              </a:r>
              <a:endParaRPr lang="en-CA" b="1">
                <a:solidFill>
                  <a:schemeClr val="bg1"/>
                </a:solidFill>
                <a:latin typeface="Arial" panose="020B0604020202020204" pitchFamily="34" charset="0"/>
                <a:cs typeface="Arial" panose="020B0604020202020204" pitchFamily="34" charset="0"/>
              </a:endParaRPr>
            </a:p>
          </p:txBody>
        </p:sp>
      </p:grpSp>
      <p:pic>
        <p:nvPicPr>
          <p:cNvPr id="21" name="Picture 20" descr="A picture containing gear, metalware&#10;&#10;Description automatically generated">
            <a:extLst>
              <a:ext uri="{FF2B5EF4-FFF2-40B4-BE49-F238E27FC236}">
                <a16:creationId xmlns:a16="http://schemas.microsoft.com/office/drawing/2014/main" id="{3C8C90D3-32B8-81D9-BA7A-BCCC29BE4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4039" y="5263580"/>
            <a:ext cx="1085182" cy="1085182"/>
          </a:xfrm>
          <a:prstGeom prst="rect">
            <a:avLst/>
          </a:prstGeom>
        </p:spPr>
      </p:pic>
      <p:pic>
        <p:nvPicPr>
          <p:cNvPr id="23" name="Picture 22" descr="A picture containing hanger&#10;&#10;Description automatically generated">
            <a:extLst>
              <a:ext uri="{FF2B5EF4-FFF2-40B4-BE49-F238E27FC236}">
                <a16:creationId xmlns:a16="http://schemas.microsoft.com/office/drawing/2014/main" id="{C8AAAA3C-754A-E1AF-D82A-BCC3E0C627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0601" y="5226418"/>
            <a:ext cx="2328874" cy="701101"/>
          </a:xfrm>
          <a:prstGeom prst="rect">
            <a:avLst/>
          </a:prstGeom>
        </p:spPr>
      </p:pic>
    </p:spTree>
    <p:extLst>
      <p:ext uri="{BB962C8B-B14F-4D97-AF65-F5344CB8AC3E}">
        <p14:creationId xmlns:p14="http://schemas.microsoft.com/office/powerpoint/2010/main" val="115449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 picture containing text, businesscard&#10;&#10;Description automatically generated">
            <a:extLst>
              <a:ext uri="{FF2B5EF4-FFF2-40B4-BE49-F238E27FC236}">
                <a16:creationId xmlns:a16="http://schemas.microsoft.com/office/drawing/2014/main" id="{020018C4-0969-F715-93A2-8A4436CCC84D}"/>
              </a:ext>
            </a:extLst>
          </p:cNvPr>
          <p:cNvPicPr>
            <a:picLocks noChangeAspect="1"/>
          </p:cNvPicPr>
          <p:nvPr/>
        </p:nvPicPr>
        <p:blipFill>
          <a:blip r:embed="rId3"/>
          <a:stretch>
            <a:fillRect/>
          </a:stretch>
        </p:blipFill>
        <p:spPr>
          <a:xfrm>
            <a:off x="1887471" y="547814"/>
            <a:ext cx="5868691" cy="5881606"/>
          </a:xfrm>
          <a:prstGeom prst="rect">
            <a:avLst/>
          </a:prstGeom>
        </p:spPr>
      </p:pic>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815922" y="171198"/>
            <a:ext cx="8571813" cy="1028245"/>
          </a:xfrm>
        </p:spPr>
        <p:txBody>
          <a:bodyPr>
            <a:noAutofit/>
          </a:bodyPr>
          <a:lstStyle>
            <a:lvl1pPr>
              <a:defRPr sz="3200" b="1" cap="none" baseline="0">
                <a:solidFill>
                  <a:srgbClr val="6ABF4B"/>
                </a:solidFill>
                <a:latin typeface="Arial  "/>
              </a:defRPr>
            </a:lvl1pPr>
          </a:lstStyle>
          <a:p>
            <a:r>
              <a:rPr lang="fr-FR"/>
              <a:t>Les cellules nécessaires pour faire un bébé</a:t>
            </a:r>
            <a:endParaRPr lang="en-US"/>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8" name="Content Placeholder 2">
            <a:extLst>
              <a:ext uri="{FF2B5EF4-FFF2-40B4-BE49-F238E27FC236}">
                <a16:creationId xmlns:a16="http://schemas.microsoft.com/office/drawing/2014/main" id="{F94EBE13-D4DE-7136-3014-344033E86B46}"/>
              </a:ext>
            </a:extLst>
          </p:cNvPr>
          <p:cNvSpPr>
            <a:spLocks noGrp="1"/>
          </p:cNvSpPr>
          <p:nvPr>
            <p:ph idx="1"/>
          </p:nvPr>
        </p:nvSpPr>
        <p:spPr>
          <a:xfrm>
            <a:off x="2137893" y="4765183"/>
            <a:ext cx="9646276" cy="909011"/>
          </a:xfrm>
        </p:spPr>
        <p:txBody>
          <a:bodyPr vert="horz" lIns="91440" tIns="45720" rIns="91440" bIns="45720" rtlCol="0" anchor="t">
            <a:normAutofit/>
          </a:bodyPr>
          <a:lstStyle/>
          <a:p>
            <a:pPr marL="0" indent="0">
              <a:buNone/>
            </a:pPr>
            <a:r>
              <a:rPr lang="en-US" err="1">
                <a:solidFill>
                  <a:srgbClr val="06698A"/>
                </a:solidFill>
                <a:latin typeface="Arial"/>
                <a:cs typeface="Arial"/>
              </a:rPr>
              <a:t>Spermatozoïdes</a:t>
            </a:r>
            <a:r>
              <a:rPr lang="en-US">
                <a:solidFill>
                  <a:srgbClr val="06698A"/>
                </a:solidFill>
                <a:latin typeface="Arial"/>
                <a:cs typeface="Arial"/>
              </a:rPr>
              <a:t>​      +     </a:t>
            </a:r>
            <a:r>
              <a:rPr lang="en-US" err="1">
                <a:solidFill>
                  <a:srgbClr val="06698A"/>
                </a:solidFill>
                <a:latin typeface="Arial"/>
                <a:cs typeface="Arial"/>
              </a:rPr>
              <a:t>Œuf</a:t>
            </a:r>
            <a:r>
              <a:rPr lang="en-US">
                <a:solidFill>
                  <a:srgbClr val="06698A"/>
                </a:solidFill>
                <a:latin typeface="Arial"/>
                <a:cs typeface="Arial"/>
              </a:rPr>
              <a:t>​           =            Bébé</a:t>
            </a:r>
          </a:p>
        </p:txBody>
      </p:sp>
      <p:pic>
        <p:nvPicPr>
          <p:cNvPr id="19" name="Picture 5" descr="A picture containing text&#10;&#10;Description automatically generated">
            <a:extLst>
              <a:ext uri="{FF2B5EF4-FFF2-40B4-BE49-F238E27FC236}">
                <a16:creationId xmlns:a16="http://schemas.microsoft.com/office/drawing/2014/main" id="{D61C0391-A547-C691-4ADD-4960975C47F6}"/>
              </a:ext>
            </a:extLst>
          </p:cNvPr>
          <p:cNvPicPr>
            <a:picLocks noChangeAspect="1"/>
          </p:cNvPicPr>
          <p:nvPr/>
        </p:nvPicPr>
        <p:blipFill>
          <a:blip r:embed="rId6"/>
          <a:stretch>
            <a:fillRect/>
          </a:stretch>
        </p:blipFill>
        <p:spPr>
          <a:xfrm>
            <a:off x="8190116" y="1083885"/>
            <a:ext cx="2743200" cy="3763327"/>
          </a:xfrm>
          <a:prstGeom prst="rect">
            <a:avLst/>
          </a:prstGeom>
        </p:spPr>
      </p:pic>
    </p:spTree>
    <p:extLst>
      <p:ext uri="{BB962C8B-B14F-4D97-AF65-F5344CB8AC3E}">
        <p14:creationId xmlns:p14="http://schemas.microsoft.com/office/powerpoint/2010/main" val="283200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4096476" y="4981"/>
            <a:ext cx="4009926"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 with a penis</a:t>
            </a:r>
          </a:p>
        </p:txBody>
      </p:sp>
      <p:pic>
        <p:nvPicPr>
          <p:cNvPr id="15" name="Picture 10" descr="A picture containing toilet&#10;&#10;Description automatically generated">
            <a:extLst>
              <a:ext uri="{FF2B5EF4-FFF2-40B4-BE49-F238E27FC236}">
                <a16:creationId xmlns:a16="http://schemas.microsoft.com/office/drawing/2014/main" id="{A030E13B-60EB-92EB-760E-6F9D073EFAAC}"/>
              </a:ext>
            </a:extLst>
          </p:cNvPr>
          <p:cNvPicPr>
            <a:picLocks noChangeAspect="1"/>
          </p:cNvPicPr>
          <p:nvPr/>
        </p:nvPicPr>
        <p:blipFill>
          <a:blip r:embed="rId6"/>
          <a:stretch>
            <a:fillRect/>
          </a:stretch>
        </p:blipFill>
        <p:spPr>
          <a:xfrm>
            <a:off x="2715652" y="1004661"/>
            <a:ext cx="4662902" cy="4457955"/>
          </a:xfrm>
          <a:prstGeom prst="rect">
            <a:avLst/>
          </a:prstGeom>
        </p:spPr>
      </p:pic>
      <p:sp>
        <p:nvSpPr>
          <p:cNvPr id="20" name="TextBox 19">
            <a:extLst>
              <a:ext uri="{FF2B5EF4-FFF2-40B4-BE49-F238E27FC236}">
                <a16:creationId xmlns:a16="http://schemas.microsoft.com/office/drawing/2014/main" id="{5422495F-951D-62C7-6503-48DA5A7D56F1}"/>
              </a:ext>
            </a:extLst>
          </p:cNvPr>
          <p:cNvSpPr txBox="1"/>
          <p:nvPr/>
        </p:nvSpPr>
        <p:spPr>
          <a:xfrm>
            <a:off x="7283254" y="4489545"/>
            <a:ext cx="1844811" cy="369332"/>
          </a:xfrm>
          <a:prstGeom prst="rect">
            <a:avLst/>
          </a:prstGeom>
          <a:noFill/>
        </p:spPr>
        <p:txBody>
          <a:bodyPr wrap="square" rtlCol="0">
            <a:spAutoFit/>
          </a:bodyPr>
          <a:lstStyle/>
          <a:p>
            <a:r>
              <a:rPr lang="en-CA">
                <a:solidFill>
                  <a:srgbClr val="06698A"/>
                </a:solidFill>
                <a:latin typeface="Arial" panose="020B0604020202020204" pitchFamily="34" charset="0"/>
                <a:cs typeface="Arial" panose="020B0604020202020204" pitchFamily="34" charset="0"/>
              </a:rPr>
              <a:t>Scrotum</a:t>
            </a:r>
            <a:endParaRPr lang="en-US">
              <a:solidFill>
                <a:srgbClr val="06698A"/>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1BE9EFBC-4BFA-BA7F-3F08-AD9C96D0A7E5}"/>
              </a:ext>
            </a:extLst>
          </p:cNvPr>
          <p:cNvCxnSpPr>
            <a:cxnSpLocks/>
            <a:stCxn id="20" idx="1"/>
          </p:cNvCxnSpPr>
          <p:nvPr/>
        </p:nvCxnSpPr>
        <p:spPr>
          <a:xfrm flipH="1" flipV="1">
            <a:off x="3878890" y="4661250"/>
            <a:ext cx="3404364" cy="12961"/>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7CD81314-E87D-2834-A289-B5A38ADF36F9}"/>
              </a:ext>
            </a:extLst>
          </p:cNvPr>
          <p:cNvSpPr txBox="1"/>
          <p:nvPr/>
        </p:nvSpPr>
        <p:spPr>
          <a:xfrm>
            <a:off x="7283254" y="3707818"/>
            <a:ext cx="1844811" cy="369332"/>
          </a:xfrm>
          <a:prstGeom prst="rect">
            <a:avLst/>
          </a:prstGeom>
          <a:noFill/>
        </p:spPr>
        <p:txBody>
          <a:bodyPr wrap="square" rtlCol="0">
            <a:spAutoFit/>
          </a:bodyPr>
          <a:lstStyle/>
          <a:p>
            <a:r>
              <a:rPr lang="en-CA" err="1">
                <a:solidFill>
                  <a:srgbClr val="06698A"/>
                </a:solidFill>
                <a:latin typeface="Arial" panose="020B0604020202020204" pitchFamily="34" charset="0"/>
                <a:cs typeface="Arial" panose="020B0604020202020204" pitchFamily="34" charset="0"/>
              </a:rPr>
              <a:t>Testicule</a:t>
            </a:r>
            <a:r>
              <a:rPr lang="en-CA">
                <a:solidFill>
                  <a:srgbClr val="06698A"/>
                </a:solidFill>
                <a:latin typeface="Arial" panose="020B0604020202020204" pitchFamily="34" charset="0"/>
                <a:cs typeface="Arial" panose="020B0604020202020204" pitchFamily="34" charset="0"/>
              </a:rPr>
              <a:t>​</a:t>
            </a:r>
          </a:p>
        </p:txBody>
      </p:sp>
      <p:cxnSp>
        <p:nvCxnSpPr>
          <p:cNvPr id="23" name="Straight Connector 22">
            <a:extLst>
              <a:ext uri="{FF2B5EF4-FFF2-40B4-BE49-F238E27FC236}">
                <a16:creationId xmlns:a16="http://schemas.microsoft.com/office/drawing/2014/main" id="{B0A94BC0-89EE-FC8F-3CA2-CADC098EDAB1}"/>
              </a:ext>
            </a:extLst>
          </p:cNvPr>
          <p:cNvCxnSpPr>
            <a:cxnSpLocks/>
            <a:stCxn id="22" idx="1"/>
          </p:cNvCxnSpPr>
          <p:nvPr/>
        </p:nvCxnSpPr>
        <p:spPr>
          <a:xfrm flipH="1">
            <a:off x="3912462" y="3892484"/>
            <a:ext cx="3370792" cy="405718"/>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E4B469A-B081-FC22-041A-0E00252F2EF8}"/>
              </a:ext>
            </a:extLst>
          </p:cNvPr>
          <p:cNvSpPr txBox="1"/>
          <p:nvPr/>
        </p:nvSpPr>
        <p:spPr>
          <a:xfrm>
            <a:off x="7506312" y="3334299"/>
            <a:ext cx="1844811" cy="369332"/>
          </a:xfrm>
          <a:prstGeom prst="rect">
            <a:avLst/>
          </a:prstGeom>
          <a:noFill/>
        </p:spPr>
        <p:txBody>
          <a:bodyPr wrap="square" rtlCol="0">
            <a:spAutoFit/>
          </a:bodyPr>
          <a:lstStyle/>
          <a:p>
            <a:r>
              <a:rPr lang="en-CA" err="1">
                <a:solidFill>
                  <a:srgbClr val="06698A"/>
                </a:solidFill>
                <a:latin typeface="Arial" panose="020B0604020202020204" pitchFamily="34" charset="0"/>
                <a:cs typeface="Arial" panose="020B0604020202020204" pitchFamily="34" charset="0"/>
              </a:rPr>
              <a:t>Épididyme</a:t>
            </a:r>
            <a:endParaRPr lang="en-CA">
              <a:solidFill>
                <a:srgbClr val="06698A"/>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0AAB9C4C-4637-4458-8868-71DE014180F1}"/>
              </a:ext>
            </a:extLst>
          </p:cNvPr>
          <p:cNvCxnSpPr>
            <a:cxnSpLocks/>
          </p:cNvCxnSpPr>
          <p:nvPr/>
        </p:nvCxnSpPr>
        <p:spPr>
          <a:xfrm flipH="1">
            <a:off x="4134183" y="3602891"/>
            <a:ext cx="3372130" cy="420869"/>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4951F3F-3BF5-D391-78EB-EA2FF65DD6C1}"/>
              </a:ext>
            </a:extLst>
          </p:cNvPr>
          <p:cNvSpPr txBox="1"/>
          <p:nvPr/>
        </p:nvSpPr>
        <p:spPr>
          <a:xfrm>
            <a:off x="7542723" y="2248892"/>
            <a:ext cx="1986720" cy="369332"/>
          </a:xfrm>
          <a:prstGeom prst="rect">
            <a:avLst/>
          </a:prstGeom>
          <a:noFill/>
        </p:spPr>
        <p:txBody>
          <a:bodyPr wrap="square" rtlCol="0">
            <a:spAutoFit/>
          </a:bodyPr>
          <a:lstStyle/>
          <a:p>
            <a:r>
              <a:rPr lang="en-CA">
                <a:solidFill>
                  <a:srgbClr val="06698A"/>
                </a:solidFill>
                <a:latin typeface="Arial" panose="020B0604020202020204" pitchFamily="34" charset="0"/>
                <a:cs typeface="Arial" panose="020B0604020202020204" pitchFamily="34" charset="0"/>
              </a:rPr>
              <a:t>Canal </a:t>
            </a:r>
            <a:r>
              <a:rPr lang="en-CA" err="1">
                <a:solidFill>
                  <a:srgbClr val="06698A"/>
                </a:solidFill>
                <a:latin typeface="Arial" panose="020B0604020202020204" pitchFamily="34" charset="0"/>
                <a:cs typeface="Arial" panose="020B0604020202020204" pitchFamily="34" charset="0"/>
              </a:rPr>
              <a:t>déférent</a:t>
            </a:r>
            <a:endParaRPr lang="en-US">
              <a:solidFill>
                <a:srgbClr val="06698A"/>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9B185E5-EDBA-CED2-6CE0-6180B83DAFC2}"/>
              </a:ext>
            </a:extLst>
          </p:cNvPr>
          <p:cNvCxnSpPr>
            <a:cxnSpLocks/>
            <a:stCxn id="26" idx="1"/>
          </p:cNvCxnSpPr>
          <p:nvPr/>
        </p:nvCxnSpPr>
        <p:spPr>
          <a:xfrm flipH="1">
            <a:off x="4064626" y="2433558"/>
            <a:ext cx="3478097" cy="990238"/>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9D268FE4-5F2E-8EC1-5B1C-169E16C9BF6E}"/>
              </a:ext>
            </a:extLst>
          </p:cNvPr>
          <p:cNvSpPr txBox="1"/>
          <p:nvPr/>
        </p:nvSpPr>
        <p:spPr>
          <a:xfrm>
            <a:off x="7398909" y="1382702"/>
            <a:ext cx="2555796" cy="369332"/>
          </a:xfrm>
          <a:prstGeom prst="rect">
            <a:avLst/>
          </a:prstGeom>
          <a:noFill/>
        </p:spPr>
        <p:txBody>
          <a:bodyPr wrap="square" rtlCol="0">
            <a:spAutoFit/>
          </a:bodyPr>
          <a:lstStyle/>
          <a:p>
            <a:r>
              <a:rPr lang="en-CA" err="1">
                <a:solidFill>
                  <a:srgbClr val="06698A"/>
                </a:solidFill>
                <a:latin typeface="Arial" panose="020B0604020202020204" pitchFamily="34" charset="0"/>
                <a:cs typeface="Arial" panose="020B0604020202020204" pitchFamily="34" charset="0"/>
              </a:rPr>
              <a:t>Vésicule</a:t>
            </a:r>
            <a:r>
              <a:rPr lang="en-CA">
                <a:solidFill>
                  <a:srgbClr val="06698A"/>
                </a:solidFill>
                <a:latin typeface="Arial" panose="020B0604020202020204" pitchFamily="34" charset="0"/>
                <a:cs typeface="Arial" panose="020B0604020202020204" pitchFamily="34" charset="0"/>
              </a:rPr>
              <a:t> </a:t>
            </a:r>
            <a:r>
              <a:rPr lang="en-CA" err="1">
                <a:solidFill>
                  <a:srgbClr val="06698A"/>
                </a:solidFill>
                <a:latin typeface="Arial" panose="020B0604020202020204" pitchFamily="34" charset="0"/>
                <a:cs typeface="Arial" panose="020B0604020202020204" pitchFamily="34" charset="0"/>
              </a:rPr>
              <a:t>séminale</a:t>
            </a:r>
            <a:endParaRPr lang="en-US">
              <a:solidFill>
                <a:srgbClr val="06698A"/>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004004C4-BC07-4F73-C509-A7AFEBEFF4D5}"/>
              </a:ext>
            </a:extLst>
          </p:cNvPr>
          <p:cNvCxnSpPr>
            <a:cxnSpLocks/>
          </p:cNvCxnSpPr>
          <p:nvPr/>
        </p:nvCxnSpPr>
        <p:spPr>
          <a:xfrm flipH="1">
            <a:off x="5713764" y="1534660"/>
            <a:ext cx="1685146" cy="783986"/>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9D10FCC-CA7B-B4A1-5C85-ADB74FCD9AF0}"/>
              </a:ext>
            </a:extLst>
          </p:cNvPr>
          <p:cNvSpPr txBox="1"/>
          <p:nvPr/>
        </p:nvSpPr>
        <p:spPr>
          <a:xfrm>
            <a:off x="7260730" y="1865173"/>
            <a:ext cx="2259736" cy="369332"/>
          </a:xfrm>
          <a:prstGeom prst="rect">
            <a:avLst/>
          </a:prstGeom>
          <a:noFill/>
        </p:spPr>
        <p:txBody>
          <a:bodyPr wrap="square" rtlCol="0">
            <a:spAutoFit/>
          </a:bodyPr>
          <a:lstStyle/>
          <a:p>
            <a:r>
              <a:rPr lang="en-CA">
                <a:solidFill>
                  <a:srgbClr val="06698A"/>
                </a:solidFill>
                <a:latin typeface="Arial" panose="020B0604020202020204" pitchFamily="34" charset="0"/>
                <a:cs typeface="Arial" panose="020B0604020202020204" pitchFamily="34" charset="0"/>
              </a:rPr>
              <a:t>Prostate</a:t>
            </a:r>
            <a:endParaRPr lang="en-US">
              <a:solidFill>
                <a:srgbClr val="06698A"/>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8CD5D902-B0F0-67AC-254E-4DC81E42EECA}"/>
              </a:ext>
            </a:extLst>
          </p:cNvPr>
          <p:cNvCxnSpPr>
            <a:cxnSpLocks/>
            <a:stCxn id="30" idx="1"/>
          </p:cNvCxnSpPr>
          <p:nvPr/>
        </p:nvCxnSpPr>
        <p:spPr>
          <a:xfrm flipH="1">
            <a:off x="5183281" y="2049839"/>
            <a:ext cx="2077449" cy="88385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AD6C134E-50F1-6FEC-721C-992859BC154B}"/>
              </a:ext>
            </a:extLst>
          </p:cNvPr>
          <p:cNvSpPr txBox="1"/>
          <p:nvPr/>
        </p:nvSpPr>
        <p:spPr>
          <a:xfrm>
            <a:off x="7205163" y="992220"/>
            <a:ext cx="2555796" cy="369332"/>
          </a:xfrm>
          <a:prstGeom prst="rect">
            <a:avLst/>
          </a:prstGeom>
          <a:noFill/>
        </p:spPr>
        <p:txBody>
          <a:bodyPr wrap="square" rtlCol="0">
            <a:spAutoFit/>
          </a:bodyPr>
          <a:lstStyle/>
          <a:p>
            <a:r>
              <a:rPr lang="en-CA" err="1">
                <a:solidFill>
                  <a:srgbClr val="06698A"/>
                </a:solidFill>
                <a:latin typeface="Arial" panose="020B0604020202020204" pitchFamily="34" charset="0"/>
                <a:cs typeface="Arial" panose="020B0604020202020204" pitchFamily="34" charset="0"/>
              </a:rPr>
              <a:t>Vessie</a:t>
            </a:r>
            <a:endParaRPr lang="en-CA">
              <a:solidFill>
                <a:srgbClr val="06698A"/>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5930CD37-BE6E-38E9-E912-38D0890746AB}"/>
              </a:ext>
            </a:extLst>
          </p:cNvPr>
          <p:cNvCxnSpPr>
            <a:cxnSpLocks/>
            <a:stCxn id="32" idx="1"/>
          </p:cNvCxnSpPr>
          <p:nvPr/>
        </p:nvCxnSpPr>
        <p:spPr>
          <a:xfrm flipH="1">
            <a:off x="5016503" y="1176886"/>
            <a:ext cx="2188660" cy="788650"/>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C5A67CEC-1176-9150-2400-858B12BD9A77}"/>
              </a:ext>
            </a:extLst>
          </p:cNvPr>
          <p:cNvSpPr txBox="1"/>
          <p:nvPr/>
        </p:nvSpPr>
        <p:spPr>
          <a:xfrm>
            <a:off x="7378554" y="2683703"/>
            <a:ext cx="1844811" cy="369332"/>
          </a:xfrm>
          <a:prstGeom prst="rect">
            <a:avLst/>
          </a:prstGeom>
          <a:noFill/>
        </p:spPr>
        <p:txBody>
          <a:bodyPr wrap="square" rtlCol="0">
            <a:spAutoFit/>
          </a:bodyPr>
          <a:lstStyle/>
          <a:p>
            <a:r>
              <a:rPr lang="en-CA" err="1">
                <a:solidFill>
                  <a:srgbClr val="06698A"/>
                </a:solidFill>
                <a:latin typeface="Arial" panose="020B0604020202020204" pitchFamily="34" charset="0"/>
                <a:cs typeface="Arial" panose="020B0604020202020204" pitchFamily="34" charset="0"/>
              </a:rPr>
              <a:t>Urètre</a:t>
            </a:r>
            <a:r>
              <a:rPr lang="en-CA">
                <a:solidFill>
                  <a:srgbClr val="06698A"/>
                </a:solidFill>
                <a:latin typeface="Arial" panose="020B0604020202020204" pitchFamily="34" charset="0"/>
                <a:cs typeface="Arial" panose="020B0604020202020204" pitchFamily="34" charset="0"/>
              </a:rPr>
              <a:t>​</a:t>
            </a:r>
          </a:p>
        </p:txBody>
      </p:sp>
      <p:cxnSp>
        <p:nvCxnSpPr>
          <p:cNvPr id="35" name="Straight Connector 34">
            <a:extLst>
              <a:ext uri="{FF2B5EF4-FFF2-40B4-BE49-F238E27FC236}">
                <a16:creationId xmlns:a16="http://schemas.microsoft.com/office/drawing/2014/main" id="{9B7176F0-56D4-B738-FD47-BA0DBDBD7FB1}"/>
              </a:ext>
            </a:extLst>
          </p:cNvPr>
          <p:cNvCxnSpPr>
            <a:cxnSpLocks/>
            <a:stCxn id="34" idx="1"/>
          </p:cNvCxnSpPr>
          <p:nvPr/>
        </p:nvCxnSpPr>
        <p:spPr>
          <a:xfrm flipH="1">
            <a:off x="3263601" y="2868369"/>
            <a:ext cx="4114953" cy="849413"/>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36" name="Speech Bubble: Rectangle with Corners Rounded 35">
            <a:extLst>
              <a:ext uri="{FF2B5EF4-FFF2-40B4-BE49-F238E27FC236}">
                <a16:creationId xmlns:a16="http://schemas.microsoft.com/office/drawing/2014/main" id="{D5A1A6FD-B265-FE4A-1DD5-5DDE910958F3}"/>
              </a:ext>
            </a:extLst>
          </p:cNvPr>
          <p:cNvSpPr/>
          <p:nvPr/>
        </p:nvSpPr>
        <p:spPr>
          <a:xfrm>
            <a:off x="9128065" y="3121497"/>
            <a:ext cx="1825576" cy="2368463"/>
          </a:xfrm>
          <a:prstGeom prst="wedgeRoundRectCallout">
            <a:avLst>
              <a:gd name="adj1" fmla="val 36737"/>
              <a:gd name="adj2" fmla="val 64842"/>
              <a:gd name="adj3" fmla="val 16667"/>
            </a:avLst>
          </a:prstGeom>
          <a:solidFill>
            <a:srgbClr val="06698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1800" i="1"/>
              <a:t>During puberty, the testicles start making sperm every day, about 400 million per day</a:t>
            </a:r>
            <a:endParaRPr lang="en-US" sz="1800"/>
          </a:p>
        </p:txBody>
      </p:sp>
      <p:cxnSp>
        <p:nvCxnSpPr>
          <p:cNvPr id="4" name="Straight Connector 3">
            <a:extLst>
              <a:ext uri="{FF2B5EF4-FFF2-40B4-BE49-F238E27FC236}">
                <a16:creationId xmlns:a16="http://schemas.microsoft.com/office/drawing/2014/main" id="{E2E41586-BAA4-74E7-206A-09DA4EEAA9CA}"/>
              </a:ext>
            </a:extLst>
          </p:cNvPr>
          <p:cNvCxnSpPr>
            <a:cxnSpLocks/>
          </p:cNvCxnSpPr>
          <p:nvPr>
            <p:custDataLst>
              <p:tags r:id="rId1"/>
            </p:custDataLst>
          </p:nvPr>
        </p:nvCxnSpPr>
        <p:spPr>
          <a:xfrm flipH="1">
            <a:off x="3226448" y="3242419"/>
            <a:ext cx="4104456" cy="71663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E41B5AE-4346-A685-3414-30701D341165}"/>
              </a:ext>
            </a:extLst>
          </p:cNvPr>
          <p:cNvSpPr txBox="1"/>
          <p:nvPr/>
        </p:nvSpPr>
        <p:spPr>
          <a:xfrm>
            <a:off x="7398909" y="3053035"/>
            <a:ext cx="1729155" cy="369332"/>
          </a:xfrm>
          <a:prstGeom prst="rect">
            <a:avLst/>
          </a:prstGeom>
          <a:noFill/>
        </p:spPr>
        <p:txBody>
          <a:bodyPr wrap="square" rtlCol="0">
            <a:spAutoFit/>
          </a:bodyPr>
          <a:lstStyle/>
          <a:p>
            <a:r>
              <a:rPr lang="en-CA" err="1">
                <a:solidFill>
                  <a:srgbClr val="06698A"/>
                </a:solidFill>
                <a:latin typeface="Arial" panose="020B0604020202020204" pitchFamily="34" charset="0"/>
                <a:cs typeface="Arial" panose="020B0604020202020204" pitchFamily="34" charset="0"/>
              </a:rPr>
              <a:t>Pénis</a:t>
            </a:r>
            <a:endParaRPr lang="en-CA">
              <a:solidFill>
                <a:srgbClr val="0669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76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3567455" y="4981"/>
            <a:ext cx="5058732"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Personne </a:t>
            </a:r>
            <a:r>
              <a:rPr lang="en-US" err="1"/>
              <a:t>ayant</a:t>
            </a:r>
            <a:r>
              <a:rPr lang="en-US"/>
              <a:t> un </a:t>
            </a:r>
            <a:r>
              <a:rPr lang="en-US" err="1"/>
              <a:t>pénis</a:t>
            </a:r>
            <a:endParaRPr lang="en-US"/>
          </a:p>
        </p:txBody>
      </p:sp>
      <p:pic>
        <p:nvPicPr>
          <p:cNvPr id="2" name="Picture 1">
            <a:extLst>
              <a:ext uri="{FF2B5EF4-FFF2-40B4-BE49-F238E27FC236}">
                <a16:creationId xmlns:a16="http://schemas.microsoft.com/office/drawing/2014/main" id="{FF41EF4E-190F-238E-5477-5FE243661F6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303656" y="1418265"/>
            <a:ext cx="2790825" cy="3705225"/>
          </a:xfrm>
          <a:prstGeom prst="rect">
            <a:avLst/>
          </a:prstGeom>
        </p:spPr>
      </p:pic>
      <p:pic>
        <p:nvPicPr>
          <p:cNvPr id="3" name="Picture 2">
            <a:extLst>
              <a:ext uri="{FF2B5EF4-FFF2-40B4-BE49-F238E27FC236}">
                <a16:creationId xmlns:a16="http://schemas.microsoft.com/office/drawing/2014/main" id="{481D066C-F0F7-4068-C026-DEDDD4C6709D}"/>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8729"/>
          <a:stretch/>
        </p:blipFill>
        <p:spPr>
          <a:xfrm>
            <a:off x="7517124" y="1607534"/>
            <a:ext cx="2428875" cy="3460055"/>
          </a:xfrm>
          <a:prstGeom prst="rect">
            <a:avLst/>
          </a:prstGeom>
        </p:spPr>
      </p:pic>
      <p:sp>
        <p:nvSpPr>
          <p:cNvPr id="4" name="TextBox 3">
            <a:extLst>
              <a:ext uri="{FF2B5EF4-FFF2-40B4-BE49-F238E27FC236}">
                <a16:creationId xmlns:a16="http://schemas.microsoft.com/office/drawing/2014/main" id="{CC2F6F6F-0D6C-41AA-F6A2-EB8719C4D753}"/>
              </a:ext>
            </a:extLst>
          </p:cNvPr>
          <p:cNvSpPr txBox="1"/>
          <p:nvPr/>
        </p:nvSpPr>
        <p:spPr>
          <a:xfrm>
            <a:off x="2291393" y="4958972"/>
            <a:ext cx="2881252" cy="400110"/>
          </a:xfrm>
          <a:prstGeom prst="rect">
            <a:avLst/>
          </a:prstGeom>
          <a:noFill/>
        </p:spPr>
        <p:txBody>
          <a:bodyPr wrap="square" rtlCol="0">
            <a:spAutoFit/>
          </a:bodyPr>
          <a:lstStyle/>
          <a:p>
            <a:pPr algn="ctr"/>
            <a:r>
              <a:rPr lang="en-CA" sz="2000" err="1">
                <a:solidFill>
                  <a:srgbClr val="06698A"/>
                </a:solidFill>
                <a:latin typeface="Arial" panose="020B0604020202020204" pitchFamily="34" charset="0"/>
                <a:cs typeface="Arial" panose="020B0604020202020204" pitchFamily="34" charset="0"/>
              </a:rPr>
              <a:t>Pénis</a:t>
            </a:r>
            <a:r>
              <a:rPr lang="en-CA" sz="2000">
                <a:solidFill>
                  <a:srgbClr val="06698A"/>
                </a:solidFill>
                <a:latin typeface="Arial" panose="020B0604020202020204" pitchFamily="34" charset="0"/>
                <a:cs typeface="Arial" panose="020B0604020202020204" pitchFamily="34" charset="0"/>
              </a:rPr>
              <a:t> </a:t>
            </a:r>
            <a:r>
              <a:rPr lang="en-CA" sz="2000" err="1">
                <a:solidFill>
                  <a:srgbClr val="06698A"/>
                </a:solidFill>
                <a:latin typeface="Arial" panose="020B0604020202020204" pitchFamily="34" charset="0"/>
                <a:cs typeface="Arial" panose="020B0604020202020204" pitchFamily="34" charset="0"/>
              </a:rPr>
              <a:t>circoncis</a:t>
            </a:r>
            <a:endParaRPr lang="en-CA" sz="2000">
              <a:solidFill>
                <a:srgbClr val="06698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48CB4A-9F9F-4E90-6C94-F87C921DD544}"/>
              </a:ext>
            </a:extLst>
          </p:cNvPr>
          <p:cNvSpPr txBox="1"/>
          <p:nvPr/>
        </p:nvSpPr>
        <p:spPr>
          <a:xfrm>
            <a:off x="7372153" y="4958972"/>
            <a:ext cx="2718815" cy="400110"/>
          </a:xfrm>
          <a:prstGeom prst="rect">
            <a:avLst/>
          </a:prstGeom>
          <a:noFill/>
        </p:spPr>
        <p:txBody>
          <a:bodyPr wrap="square" rtlCol="0">
            <a:spAutoFit/>
          </a:bodyPr>
          <a:lstStyle/>
          <a:p>
            <a:pPr algn="ctr"/>
            <a:r>
              <a:rPr lang="en-CA" sz="2000" err="1">
                <a:solidFill>
                  <a:srgbClr val="06698A"/>
                </a:solidFill>
                <a:latin typeface="Arial" panose="020B0604020202020204" pitchFamily="34" charset="0"/>
                <a:cs typeface="Arial" panose="020B0604020202020204" pitchFamily="34" charset="0"/>
              </a:rPr>
              <a:t>Pénis</a:t>
            </a:r>
            <a:r>
              <a:rPr lang="en-CA" sz="2000">
                <a:solidFill>
                  <a:srgbClr val="06698A"/>
                </a:solidFill>
                <a:latin typeface="Arial" panose="020B0604020202020204" pitchFamily="34" charset="0"/>
                <a:cs typeface="Arial" panose="020B0604020202020204" pitchFamily="34" charset="0"/>
              </a:rPr>
              <a:t> non </a:t>
            </a:r>
            <a:r>
              <a:rPr lang="en-CA" sz="2000" err="1">
                <a:solidFill>
                  <a:srgbClr val="06698A"/>
                </a:solidFill>
                <a:latin typeface="Arial" panose="020B0604020202020204" pitchFamily="34" charset="0"/>
                <a:cs typeface="Arial" panose="020B0604020202020204" pitchFamily="34" charset="0"/>
              </a:rPr>
              <a:t>circoncis</a:t>
            </a:r>
            <a:endParaRPr lang="en-CA" sz="2000">
              <a:solidFill>
                <a:srgbClr val="06698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CC23999-D093-F1DA-289A-A0DDDBE9474A}"/>
              </a:ext>
            </a:extLst>
          </p:cNvPr>
          <p:cNvSpPr txBox="1"/>
          <p:nvPr/>
        </p:nvSpPr>
        <p:spPr>
          <a:xfrm>
            <a:off x="8069891" y="1419370"/>
            <a:ext cx="2881252" cy="400110"/>
          </a:xfrm>
          <a:prstGeom prst="rect">
            <a:avLst/>
          </a:prstGeom>
          <a:noFill/>
        </p:spPr>
        <p:txBody>
          <a:bodyPr wrap="square" rtlCol="0">
            <a:spAutoFit/>
          </a:bodyPr>
          <a:lstStyle/>
          <a:p>
            <a:pPr algn="ctr"/>
            <a:r>
              <a:rPr lang="en-CA" sz="2000" err="1">
                <a:solidFill>
                  <a:srgbClr val="06698A"/>
                </a:solidFill>
                <a:latin typeface="Arial" panose="020B0604020202020204" pitchFamily="34" charset="0"/>
                <a:cs typeface="Arial" panose="020B0604020202020204" pitchFamily="34" charset="0"/>
              </a:rPr>
              <a:t>Prépuce</a:t>
            </a:r>
            <a:endParaRPr lang="en-CA" sz="2000">
              <a:solidFill>
                <a:srgbClr val="06698A"/>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04935B2-FC60-905C-EECF-6C15A627D411}"/>
              </a:ext>
            </a:extLst>
          </p:cNvPr>
          <p:cNvSpPr txBox="1"/>
          <p:nvPr/>
        </p:nvSpPr>
        <p:spPr>
          <a:xfrm>
            <a:off x="4318497" y="1834056"/>
            <a:ext cx="2026387" cy="400110"/>
          </a:xfrm>
          <a:prstGeom prst="rect">
            <a:avLst/>
          </a:prstGeom>
          <a:noFill/>
        </p:spPr>
        <p:txBody>
          <a:bodyPr wrap="square" rtlCol="0">
            <a:spAutoFit/>
          </a:bodyPr>
          <a:lstStyle/>
          <a:p>
            <a:pPr algn="ctr"/>
            <a:r>
              <a:rPr lang="en-CA" sz="2000">
                <a:solidFill>
                  <a:srgbClr val="06698A"/>
                </a:solidFill>
                <a:latin typeface="Arial" panose="020B0604020202020204" pitchFamily="34" charset="0"/>
                <a:cs typeface="Arial" panose="020B0604020202020204" pitchFamily="34" charset="0"/>
              </a:rPr>
              <a:t>Gland</a:t>
            </a:r>
          </a:p>
        </p:txBody>
      </p:sp>
      <p:cxnSp>
        <p:nvCxnSpPr>
          <p:cNvPr id="18" name="Straight Connector 17">
            <a:extLst>
              <a:ext uri="{FF2B5EF4-FFF2-40B4-BE49-F238E27FC236}">
                <a16:creationId xmlns:a16="http://schemas.microsoft.com/office/drawing/2014/main" id="{B92C0F78-EB4B-7203-6E39-7722B098EC18}"/>
              </a:ext>
            </a:extLst>
          </p:cNvPr>
          <p:cNvCxnSpPr>
            <a:cxnSpLocks/>
          </p:cNvCxnSpPr>
          <p:nvPr/>
        </p:nvCxnSpPr>
        <p:spPr>
          <a:xfrm flipH="1">
            <a:off x="4263435" y="2056211"/>
            <a:ext cx="658234" cy="28803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6750D2E-2CB7-2E26-DE7D-59EEB307B471}"/>
              </a:ext>
            </a:extLst>
          </p:cNvPr>
          <p:cNvCxnSpPr/>
          <p:nvPr/>
        </p:nvCxnSpPr>
        <p:spPr>
          <a:xfrm flipH="1">
            <a:off x="9064062" y="1819480"/>
            <a:ext cx="432048" cy="700522"/>
          </a:xfrm>
          <a:prstGeom prst="line">
            <a:avLst/>
          </a:prstGeom>
          <a:ln>
            <a:solidFill>
              <a:srgbClr val="06698A"/>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03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8" ma:contentTypeDescription="Create a new document." ma:contentTypeScope="" ma:versionID="0b95f0e5ccd02d08efadd0b3ca69e809">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3cf76d3ce124090d0cf7d9b386aeb8ce"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4155CD-CD18-4BEB-916B-6AD43A1C41C9}">
  <ds:schemaRefs>
    <ds:schemaRef ds:uri="309ffcbd-8494-408f-9c25-3be15119e866"/>
    <ds:schemaRef ds:uri="380d94ef-a09f-4694-9f3e-20ef19df6f20"/>
    <ds:schemaRef ds:uri="6d948ac3-16a8-4e81-9df7-1b6280e77e92"/>
    <ds:schemaRef ds:uri="c2086238-da63-4f55-a3cc-adc0b13f090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2493C0-A2E2-4E94-B10E-AC663A764691}">
  <ds:schemaRefs>
    <ds:schemaRef ds:uri="380d94ef-a09f-4694-9f3e-20ef19df6f20"/>
    <ds:schemaRef ds:uri="c2086238-da63-4f55-a3cc-adc0b13f0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DE85C3-0475-42A3-9DBE-343C23F48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2570</Words>
  <Application>Microsoft Office PowerPoint</Application>
  <PresentationFormat>Widescreen</PresentationFormat>
  <Paragraphs>247</Paragraphs>
  <Slides>23</Slides>
  <Notes>23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vt:lpstr>
      <vt:lpstr>Calibri</vt:lpstr>
      <vt:lpstr>Calibri Light</vt:lpstr>
      <vt:lpstr>Comic Sans MS</vt:lpstr>
      <vt:lpstr>Office Theme</vt:lpstr>
      <vt:lpstr>Office Theme</vt:lpstr>
      <vt:lpstr>La puberté et la reproduction (recommandée pour les élèves de 5e année)</vt:lpstr>
      <vt:lpstr>Règles pour les élèves</vt:lpstr>
      <vt:lpstr>Qu’est-ce que la puberté?</vt:lpstr>
      <vt:lpstr>Pourquoi et quand la puberté commence-t-elle?</vt:lpstr>
      <vt:lpstr>Personne ayant un pénis</vt:lpstr>
      <vt:lpstr>Personne ayant un pénis</vt:lpstr>
      <vt:lpstr>Les cellules nécessaires pour faire un bébé</vt:lpstr>
      <vt:lpstr>Person with a penis</vt:lpstr>
      <vt:lpstr>Personne ayant un pénis</vt:lpstr>
      <vt:lpstr>Personne ayant un pénis</vt:lpstr>
      <vt:lpstr>Personne ayant un pénis</vt:lpstr>
      <vt:lpstr>Personne ayant une vulve</vt:lpstr>
      <vt:lpstr>Personne ayant une vulve</vt:lpstr>
      <vt:lpstr>Personne ayant une vulve</vt:lpstr>
      <vt:lpstr>Personne ayant une vulve</vt:lpstr>
      <vt:lpstr>Personne ayant une vulve</vt:lpstr>
      <vt:lpstr>Produits menstruels</vt:lpstr>
      <vt:lpstr>Personne ayant une vulve</vt:lpstr>
      <vt:lpstr>Personne ayant une vulve</vt:lpstr>
      <vt:lpstr>Sentiments</vt:lpstr>
      <vt:lpstr>PowerPoint Presentation</vt:lpstr>
      <vt:lpstr>Quel peut être l’effet de la puberté sur les relations?</vt:lpstr>
      <vt:lpstr>Où trouver d’autres renseignements?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lastModifiedBy>Laura Durham</cp:lastModifiedBy>
  <cp:revision>1</cp:revision>
  <dcterms:created xsi:type="dcterms:W3CDTF">2022-09-09T17:44:24Z</dcterms:created>
  <dcterms:modified xsi:type="dcterms:W3CDTF">2023-02-24T20:47:05Z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